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256" r:id="rId2"/>
    <p:sldId id="257" r:id="rId3"/>
    <p:sldId id="258" r:id="rId4"/>
    <p:sldId id="262" r:id="rId5"/>
    <p:sldId id="269" r:id="rId6"/>
    <p:sldId id="265" r:id="rId7"/>
    <p:sldId id="264" r:id="rId8"/>
    <p:sldId id="267" r:id="rId9"/>
    <p:sldId id="260" r:id="rId10"/>
    <p:sldId id="270" r:id="rId11"/>
    <p:sldId id="271" r:id="rId12"/>
    <p:sldId id="273" r:id="rId13"/>
    <p:sldId id="272" r:id="rId14"/>
    <p:sldId id="27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78"/>
    <p:restoredTop sz="93202"/>
  </p:normalViewPr>
  <p:slideViewPr>
    <p:cSldViewPr>
      <p:cViewPr varScale="1">
        <p:scale>
          <a:sx n="89" d="100"/>
          <a:sy n="89" d="100"/>
        </p:scale>
        <p:origin x="624"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6F64B6-593A-4B66-9C03-A087E1DA0C2D}" type="datetimeFigureOut">
              <a:rPr lang="en-US" smtClean="0"/>
              <a:t>9/9/18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7F8439-AF35-4C9E-9FFA-E3591BC8AB1E}" type="slidenum">
              <a:rPr lang="en-US" smtClean="0"/>
              <a:t>‹#›</a:t>
            </a:fld>
            <a:endParaRPr lang="en-US"/>
          </a:p>
        </p:txBody>
      </p:sp>
    </p:spTree>
    <p:extLst>
      <p:ext uri="{BB962C8B-B14F-4D97-AF65-F5344CB8AC3E}">
        <p14:creationId xmlns:p14="http://schemas.microsoft.com/office/powerpoint/2010/main" val="416311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TURN</a:t>
            </a:r>
            <a:r>
              <a:rPr lang="en-US" baseline="0" dirty="0"/>
              <a:t> ATTENTION TO </a:t>
            </a:r>
            <a:r>
              <a:rPr lang="en-US" i="1" baseline="0" dirty="0"/>
              <a:t>CITING TEXTUAL EVIDENCE</a:t>
            </a:r>
            <a:r>
              <a:rPr lang="en-US" i="0" baseline="0" dirty="0"/>
              <a:t> CHART</a:t>
            </a:r>
            <a:endParaRPr lang="en-US" dirty="0"/>
          </a:p>
        </p:txBody>
      </p:sp>
      <p:sp>
        <p:nvSpPr>
          <p:cNvPr id="4" name="Slide Number Placeholder 3"/>
          <p:cNvSpPr>
            <a:spLocks noGrp="1"/>
          </p:cNvSpPr>
          <p:nvPr>
            <p:ph type="sldNum" sz="quarter" idx="10"/>
          </p:nvPr>
        </p:nvSpPr>
        <p:spPr/>
        <p:txBody>
          <a:bodyPr/>
          <a:lstStyle/>
          <a:p>
            <a:fld id="{EF7F8439-AF35-4C9E-9FFA-E3591BC8AB1E}" type="slidenum">
              <a:rPr lang="en-US" smtClean="0"/>
              <a:t>4</a:t>
            </a:fld>
            <a:endParaRPr lang="en-US"/>
          </a:p>
        </p:txBody>
      </p:sp>
    </p:spTree>
    <p:extLst>
      <p:ext uri="{BB962C8B-B14F-4D97-AF65-F5344CB8AC3E}">
        <p14:creationId xmlns:p14="http://schemas.microsoft.com/office/powerpoint/2010/main" val="2808709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TURN</a:t>
            </a:r>
            <a:r>
              <a:rPr lang="en-US" baseline="0" dirty="0"/>
              <a:t> ATTENTION TO </a:t>
            </a:r>
            <a:r>
              <a:rPr lang="en-US" i="1" baseline="0" dirty="0"/>
              <a:t>CITING TEXTUAL EVIDENCE</a:t>
            </a:r>
            <a:r>
              <a:rPr lang="en-US" i="0" baseline="0" dirty="0"/>
              <a:t> CHART</a:t>
            </a:r>
            <a:endParaRPr lang="en-US" dirty="0"/>
          </a:p>
        </p:txBody>
      </p:sp>
      <p:sp>
        <p:nvSpPr>
          <p:cNvPr id="4" name="Slide Number Placeholder 3"/>
          <p:cNvSpPr>
            <a:spLocks noGrp="1"/>
          </p:cNvSpPr>
          <p:nvPr>
            <p:ph type="sldNum" sz="quarter" idx="10"/>
          </p:nvPr>
        </p:nvSpPr>
        <p:spPr/>
        <p:txBody>
          <a:bodyPr/>
          <a:lstStyle/>
          <a:p>
            <a:fld id="{EF7F8439-AF35-4C9E-9FFA-E3591BC8AB1E}" type="slidenum">
              <a:rPr lang="en-US" smtClean="0"/>
              <a:t>5</a:t>
            </a:fld>
            <a:endParaRPr lang="en-US"/>
          </a:p>
        </p:txBody>
      </p:sp>
    </p:spTree>
    <p:extLst>
      <p:ext uri="{BB962C8B-B14F-4D97-AF65-F5344CB8AC3E}">
        <p14:creationId xmlns:p14="http://schemas.microsoft.com/office/powerpoint/2010/main" val="1350579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3209DF-7E5A-456E-9E36-2D769A34E879}" type="slidenum">
              <a:rPr lang="en-US" smtClean="0"/>
              <a:t>6</a:t>
            </a:fld>
            <a:endParaRPr lang="en-US"/>
          </a:p>
        </p:txBody>
      </p:sp>
    </p:spTree>
    <p:extLst>
      <p:ext uri="{BB962C8B-B14F-4D97-AF65-F5344CB8AC3E}">
        <p14:creationId xmlns:p14="http://schemas.microsoft.com/office/powerpoint/2010/main" val="821060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Reading Images example:</a:t>
            </a:r>
            <a:r>
              <a:rPr lang="en-US" baseline="0" dirty="0"/>
              <a:t> Take a few minutes to write what you know/think about this picture.</a:t>
            </a:r>
          </a:p>
          <a:p>
            <a:r>
              <a:rPr lang="en-US" baseline="0" dirty="0"/>
              <a:t>Whatever you think, you have to EXPLAIN IT. Incentivize giving evidence (LiveSchool Points)</a:t>
            </a:r>
            <a:endParaRPr lang="en-US" dirty="0"/>
          </a:p>
        </p:txBody>
      </p:sp>
      <p:sp>
        <p:nvSpPr>
          <p:cNvPr id="4" name="Slide Number Placeholder 3"/>
          <p:cNvSpPr>
            <a:spLocks noGrp="1"/>
          </p:cNvSpPr>
          <p:nvPr>
            <p:ph type="sldNum" sz="quarter" idx="10"/>
          </p:nvPr>
        </p:nvSpPr>
        <p:spPr/>
        <p:txBody>
          <a:bodyPr/>
          <a:lstStyle/>
          <a:p>
            <a:fld id="{210DB78C-B36C-49D2-B8E4-18B85D0138ED}" type="slidenum">
              <a:rPr lang="en-US" smtClean="0"/>
              <a:t>7</a:t>
            </a:fld>
            <a:endParaRPr lang="en-US"/>
          </a:p>
        </p:txBody>
      </p:sp>
    </p:spTree>
    <p:extLst>
      <p:ext uri="{BB962C8B-B14F-4D97-AF65-F5344CB8AC3E}">
        <p14:creationId xmlns:p14="http://schemas.microsoft.com/office/powerpoint/2010/main" val="2686596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9/9/18</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9/9/18</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9/9/18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9/9/18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9/9/18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D8BD707-D9CF-40AE-B4C6-C98DA3205C09}" type="datetimeFigureOut">
              <a:rPr lang="en-US" smtClean="0"/>
              <a:pPr/>
              <a:t>9/9/18</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B6F15528-21DE-4FAA-801E-634DDDAF4B2B}" type="slidenum">
              <a:rPr lang="en-US" smtClean="0"/>
              <a:pPr/>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Citing Textual Evidence</a:t>
            </a:r>
          </a:p>
        </p:txBody>
      </p:sp>
      <p:sp>
        <p:nvSpPr>
          <p:cNvPr id="3" name="Subtitle 2"/>
          <p:cNvSpPr>
            <a:spLocks noGrp="1"/>
          </p:cNvSpPr>
          <p:nvPr>
            <p:ph type="subTitle" idx="1"/>
          </p:nvPr>
        </p:nvSpPr>
        <p:spPr/>
        <p:txBody>
          <a:bodyPr/>
          <a:lstStyle/>
          <a:p>
            <a:r>
              <a:rPr lang="en-US" dirty="0"/>
              <a:t>Where’d you get that???</a:t>
            </a:r>
          </a:p>
        </p:txBody>
      </p:sp>
    </p:spTree>
    <p:extLst>
      <p:ext uri="{BB962C8B-B14F-4D97-AF65-F5344CB8AC3E}">
        <p14:creationId xmlns:p14="http://schemas.microsoft.com/office/powerpoint/2010/main" val="3211123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20000" cy="1599882"/>
          </a:xfrm>
        </p:spPr>
        <p:txBody>
          <a:bodyPr>
            <a:normAutofit/>
          </a:bodyPr>
          <a:lstStyle/>
          <a:p>
            <a:pPr algn="ctr"/>
            <a:r>
              <a:rPr lang="en-US" sz="4400" dirty="0"/>
              <a:t>Citing text evidence</a:t>
            </a:r>
            <a:br>
              <a:rPr lang="en-US" sz="4400" dirty="0"/>
            </a:br>
            <a:r>
              <a:rPr lang="en-US" sz="4400" u="sng" dirty="0"/>
              <a:t>Wonder</a:t>
            </a:r>
            <a:endParaRPr lang="en-US" sz="4400" dirty="0"/>
          </a:p>
        </p:txBody>
      </p:sp>
      <p:sp>
        <p:nvSpPr>
          <p:cNvPr id="3" name="Content Placeholder 2"/>
          <p:cNvSpPr>
            <a:spLocks noGrp="1"/>
          </p:cNvSpPr>
          <p:nvPr>
            <p:ph idx="1"/>
          </p:nvPr>
        </p:nvSpPr>
        <p:spPr>
          <a:xfrm>
            <a:off x="533400" y="1981200"/>
            <a:ext cx="7924800" cy="4343399"/>
          </a:xfrm>
        </p:spPr>
        <p:txBody>
          <a:bodyPr>
            <a:normAutofit lnSpcReduction="10000"/>
          </a:bodyPr>
          <a:lstStyle/>
          <a:p>
            <a:r>
              <a:rPr lang="en-US" sz="2800" i="1" u="sng" dirty="0"/>
              <a:t>Directions</a:t>
            </a:r>
            <a:r>
              <a:rPr lang="en-US" sz="2800" i="1" dirty="0"/>
              <a:t>: </a:t>
            </a:r>
            <a:r>
              <a:rPr lang="en-US" sz="2800" b="0" i="1" dirty="0"/>
              <a:t>After reading the excerpt from the novel </a:t>
            </a:r>
            <a:r>
              <a:rPr lang="en-US" sz="2800" b="0" i="1" u="sng" dirty="0"/>
              <a:t>Wonder</a:t>
            </a:r>
            <a:r>
              <a:rPr lang="en-US" sz="2800" b="0" i="1" dirty="0"/>
              <a:t>, answer the question by citing text evidence. Then, explain your thinking using a </a:t>
            </a:r>
            <a:r>
              <a:rPr lang="en-US" sz="2800" b="0" dirty="0"/>
              <a:t>“So What?” </a:t>
            </a:r>
            <a:r>
              <a:rPr lang="en-US" sz="2800" b="0" i="1" dirty="0"/>
              <a:t>sentence.</a:t>
            </a:r>
            <a:endParaRPr lang="en-US" sz="2800" b="0" i="1" u="sng" dirty="0"/>
          </a:p>
          <a:p>
            <a:r>
              <a:rPr lang="en-US" sz="2800" i="1" u="sng" dirty="0"/>
              <a:t>Example</a:t>
            </a:r>
            <a:r>
              <a:rPr lang="en-US" sz="2800" i="1" dirty="0"/>
              <a:t>: </a:t>
            </a:r>
            <a:r>
              <a:rPr lang="en-US" sz="2800" b="0" i="1" dirty="0"/>
              <a:t>August thought, “I could tell Henry did not want to move next to me, just by the way he dragged his backpack on the floor as he came over, like he was moving in slow motion.” (p.39) This is important because it shows that August is an outcast at school.</a:t>
            </a:r>
            <a:endParaRPr lang="en-US" sz="2800" b="0" dirty="0"/>
          </a:p>
        </p:txBody>
      </p:sp>
    </p:spTree>
    <p:extLst>
      <p:ext uri="{BB962C8B-B14F-4D97-AF65-F5344CB8AC3E}">
        <p14:creationId xmlns:p14="http://schemas.microsoft.com/office/powerpoint/2010/main" val="4228850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20000" cy="990282"/>
          </a:xfrm>
        </p:spPr>
        <p:txBody>
          <a:bodyPr>
            <a:normAutofit/>
          </a:bodyPr>
          <a:lstStyle/>
          <a:p>
            <a:r>
              <a:rPr lang="en-US" sz="4400" dirty="0"/>
              <a:t>Teammate Practice</a:t>
            </a:r>
          </a:p>
        </p:txBody>
      </p:sp>
      <p:sp>
        <p:nvSpPr>
          <p:cNvPr id="3" name="Content Placeholder 2"/>
          <p:cNvSpPr>
            <a:spLocks noGrp="1"/>
          </p:cNvSpPr>
          <p:nvPr>
            <p:ph idx="1"/>
          </p:nvPr>
        </p:nvSpPr>
        <p:spPr>
          <a:xfrm>
            <a:off x="304800" y="1295400"/>
            <a:ext cx="8458200" cy="5334000"/>
          </a:xfrm>
        </p:spPr>
        <p:txBody>
          <a:bodyPr>
            <a:normAutofit lnSpcReduction="10000"/>
          </a:bodyPr>
          <a:lstStyle/>
          <a:p>
            <a:r>
              <a:rPr lang="en-US" sz="2400" u="sng" dirty="0"/>
              <a:t>Excerpt: from “Lamb to the Slaughter” (p.43)</a:t>
            </a:r>
            <a:endParaRPr lang="en-US" sz="2400" dirty="0"/>
          </a:p>
          <a:p>
            <a:r>
              <a:rPr lang="en-US" b="0" dirty="0"/>
              <a:t>“Like a lamb to the slaughter”: </a:t>
            </a:r>
            <a:r>
              <a:rPr lang="en-US" b="0" i="1" dirty="0"/>
              <a:t>Something that you say about someone who goes somewhere calmly, not knowing that something unpleasant is going to happen to them</a:t>
            </a:r>
            <a:r>
              <a:rPr lang="en-US" b="0" dirty="0"/>
              <a:t>.</a:t>
            </a:r>
          </a:p>
          <a:p>
            <a:r>
              <a:rPr lang="en-US" b="0" dirty="0"/>
              <a:t>       I Googled it last night. That’s what I was thinking when Ms. Petosa called my name and suddenly it was my turn to talk.</a:t>
            </a:r>
          </a:p>
          <a:p>
            <a:r>
              <a:rPr lang="en-US" b="0" dirty="0"/>
              <a:t>       “My name is August,” I said, and yeah, I kind of mumbled it.</a:t>
            </a:r>
          </a:p>
          <a:p>
            <a:r>
              <a:rPr lang="en-US" b="0" dirty="0"/>
              <a:t>       “What?” said someone.</a:t>
            </a:r>
          </a:p>
          <a:p>
            <a:r>
              <a:rPr lang="en-US" b="0" dirty="0"/>
              <a:t>       “Can you speak up, honey?” said Ms. Petosa.</a:t>
            </a:r>
          </a:p>
          <a:p>
            <a:r>
              <a:rPr lang="en-US" b="0" dirty="0"/>
              <a:t>       “My name is August,” I said louder, forcing myself to look up. “I, um ... have a sister named Via and a dog named Daisy. And, um … that’s it.”</a:t>
            </a:r>
          </a:p>
          <a:p>
            <a:pPr>
              <a:lnSpc>
                <a:spcPct val="110000"/>
              </a:lnSpc>
              <a:spcBef>
                <a:spcPts val="0"/>
              </a:spcBef>
              <a:spcAft>
                <a:spcPts val="0"/>
              </a:spcAft>
            </a:pPr>
            <a:endParaRPr lang="en-US" dirty="0"/>
          </a:p>
          <a:p>
            <a:r>
              <a:rPr lang="en-US" sz="2800" dirty="0"/>
              <a:t>Question: </a:t>
            </a:r>
            <a:r>
              <a:rPr lang="en-US" sz="2600" dirty="0"/>
              <a:t>How does the author foreshadow that August is about to have a bad experience?</a:t>
            </a:r>
          </a:p>
        </p:txBody>
      </p:sp>
    </p:spTree>
    <p:extLst>
      <p:ext uri="{BB962C8B-B14F-4D97-AF65-F5344CB8AC3E}">
        <p14:creationId xmlns:p14="http://schemas.microsoft.com/office/powerpoint/2010/main" val="2271228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153400" cy="990282"/>
          </a:xfrm>
        </p:spPr>
        <p:txBody>
          <a:bodyPr>
            <a:normAutofit/>
          </a:bodyPr>
          <a:lstStyle/>
          <a:p>
            <a:r>
              <a:rPr lang="en-US" sz="4400" dirty="0"/>
              <a:t>Exemplary Responses</a:t>
            </a:r>
          </a:p>
        </p:txBody>
      </p:sp>
      <p:sp>
        <p:nvSpPr>
          <p:cNvPr id="3" name="Content Placeholder 2"/>
          <p:cNvSpPr>
            <a:spLocks noGrp="1"/>
          </p:cNvSpPr>
          <p:nvPr>
            <p:ph idx="1"/>
          </p:nvPr>
        </p:nvSpPr>
        <p:spPr>
          <a:xfrm>
            <a:off x="304800" y="1143000"/>
            <a:ext cx="8458200" cy="5486400"/>
          </a:xfrm>
        </p:spPr>
        <p:txBody>
          <a:bodyPr>
            <a:normAutofit fontScale="92500" lnSpcReduction="10000"/>
          </a:bodyPr>
          <a:lstStyle/>
          <a:p>
            <a:r>
              <a:rPr lang="en-US" sz="1500" u="sng" dirty="0"/>
              <a:t>Excerpt: from “Lamb to the Slaughter” (p.43)</a:t>
            </a:r>
            <a:endParaRPr lang="en-US" sz="1500" dirty="0"/>
          </a:p>
          <a:p>
            <a:r>
              <a:rPr lang="en-US" sz="1500" b="0" dirty="0"/>
              <a:t>“Like a lamb to the slaughter”: </a:t>
            </a:r>
            <a:r>
              <a:rPr lang="en-US" sz="1500" b="0" i="1" dirty="0"/>
              <a:t>Something that you say about someone who goes somewhere calmly, not knowing that something unpleasant is going to happen to them</a:t>
            </a:r>
            <a:r>
              <a:rPr lang="en-US" sz="1500" b="0" dirty="0"/>
              <a:t>.</a:t>
            </a:r>
          </a:p>
          <a:p>
            <a:r>
              <a:rPr lang="en-US" sz="1500" b="0" dirty="0"/>
              <a:t>       I Googled it last night. That’s what I was thinking when Ms. Petosa called my name and suddenly it was my turn to talk.</a:t>
            </a:r>
          </a:p>
          <a:p>
            <a:r>
              <a:rPr lang="en-US" sz="1500" b="0" dirty="0"/>
              <a:t>       “My name is August,” I said, and yeah, I kind of mumbled it.</a:t>
            </a:r>
          </a:p>
          <a:p>
            <a:r>
              <a:rPr lang="en-US" sz="1500" b="0" dirty="0"/>
              <a:t>       “What?” said someone.</a:t>
            </a:r>
          </a:p>
          <a:p>
            <a:r>
              <a:rPr lang="en-US" sz="1500" b="0" dirty="0"/>
              <a:t>       “Can you speak up, honey?” said Ms. Petosa.</a:t>
            </a:r>
          </a:p>
          <a:p>
            <a:r>
              <a:rPr lang="en-US" sz="1500" b="0" dirty="0"/>
              <a:t>       “My name is August,” I said louder, forcing myself to look up. “I, um ... have a sister named Via and a dog named Daisy. And, um … that’s it.”</a:t>
            </a:r>
            <a:endParaRPr lang="en-US" sz="1400" dirty="0"/>
          </a:p>
          <a:p>
            <a:r>
              <a:rPr lang="en-US" sz="1600" dirty="0"/>
              <a:t>Question: How does the author foreshadow that August is about to have a bad experience?</a:t>
            </a:r>
          </a:p>
          <a:p>
            <a:r>
              <a:rPr lang="en-US" dirty="0"/>
              <a:t>(1) August Googled the phrase “Like a lamb to the slaughter” and found out that it is used to describe “that something unpleasant is going to happen” (p.43).  By including details about this idiom in the text, the author foreshadows that August will have a bad experience at school.</a:t>
            </a:r>
          </a:p>
          <a:p>
            <a:r>
              <a:rPr lang="en-US" dirty="0"/>
              <a:t>(2) The author foreshadows that August will have a bad experience because he Googled the phrase “Like a lamb to the slaughter” after hearing his parents’ conversation (p.43). The language here makes the reader think that something bad will happen to August at school.</a:t>
            </a:r>
          </a:p>
        </p:txBody>
      </p:sp>
    </p:spTree>
    <p:extLst>
      <p:ext uri="{BB962C8B-B14F-4D97-AF65-F5344CB8AC3E}">
        <p14:creationId xmlns:p14="http://schemas.microsoft.com/office/powerpoint/2010/main" val="3546172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924800" cy="990282"/>
          </a:xfrm>
        </p:spPr>
        <p:txBody>
          <a:bodyPr>
            <a:noAutofit/>
          </a:bodyPr>
          <a:lstStyle/>
          <a:p>
            <a:r>
              <a:rPr lang="en-US" sz="4400" dirty="0"/>
              <a:t>Independent Practice</a:t>
            </a:r>
          </a:p>
        </p:txBody>
      </p:sp>
      <p:sp>
        <p:nvSpPr>
          <p:cNvPr id="3" name="Content Placeholder 2"/>
          <p:cNvSpPr>
            <a:spLocks noGrp="1"/>
          </p:cNvSpPr>
          <p:nvPr>
            <p:ph idx="1"/>
          </p:nvPr>
        </p:nvSpPr>
        <p:spPr>
          <a:xfrm>
            <a:off x="457200" y="1295400"/>
            <a:ext cx="7924800" cy="5334000"/>
          </a:xfrm>
        </p:spPr>
        <p:txBody>
          <a:bodyPr>
            <a:normAutofit/>
          </a:bodyPr>
          <a:lstStyle/>
          <a:p>
            <a:r>
              <a:rPr lang="en-US" sz="3600" dirty="0"/>
              <a:t>Reread: “Lunch” (pp.49-50)</a:t>
            </a:r>
          </a:p>
          <a:p>
            <a:r>
              <a:rPr lang="en-US" sz="4000" dirty="0"/>
              <a:t> </a:t>
            </a:r>
          </a:p>
          <a:p>
            <a:r>
              <a:rPr lang="en-US" sz="3800" dirty="0"/>
              <a:t>Question: August becomes very self-conscious in the lunchroom. Cite and explain why.</a:t>
            </a:r>
          </a:p>
        </p:txBody>
      </p:sp>
    </p:spTree>
    <p:extLst>
      <p:ext uri="{BB962C8B-B14F-4D97-AF65-F5344CB8AC3E}">
        <p14:creationId xmlns:p14="http://schemas.microsoft.com/office/powerpoint/2010/main" val="28532444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924800" cy="837882"/>
          </a:xfrm>
        </p:spPr>
        <p:txBody>
          <a:bodyPr>
            <a:noAutofit/>
          </a:bodyPr>
          <a:lstStyle/>
          <a:p>
            <a:r>
              <a:rPr lang="en-US" sz="4400" dirty="0"/>
              <a:t>Exemplary Response</a:t>
            </a:r>
          </a:p>
        </p:txBody>
      </p:sp>
      <p:sp>
        <p:nvSpPr>
          <p:cNvPr id="3" name="Content Placeholder 2"/>
          <p:cNvSpPr>
            <a:spLocks noGrp="1"/>
          </p:cNvSpPr>
          <p:nvPr>
            <p:ph idx="1"/>
          </p:nvPr>
        </p:nvSpPr>
        <p:spPr>
          <a:xfrm>
            <a:off x="381000" y="1143000"/>
            <a:ext cx="8382000" cy="5638800"/>
          </a:xfrm>
        </p:spPr>
        <p:txBody>
          <a:bodyPr>
            <a:normAutofit/>
          </a:bodyPr>
          <a:lstStyle/>
          <a:p>
            <a:r>
              <a:rPr lang="en-US" sz="1800" dirty="0"/>
              <a:t>Reread: “Lunch” (pp.49-50)</a:t>
            </a:r>
            <a:endParaRPr lang="en-US" dirty="0"/>
          </a:p>
          <a:p>
            <a:r>
              <a:rPr lang="en-US" dirty="0"/>
              <a:t>Question: August becomes very self-conscious in the lunchroom. Cite and explain why.</a:t>
            </a:r>
          </a:p>
          <a:p>
            <a:r>
              <a:rPr lang="en-US" sz="2800" dirty="0"/>
              <a:t>	August becomes self-conscious in the lunchroom when he notices other students staring at him. Specifically, he says, “I hate the way I eat. I know how weird it looks” (p.50). The author outlines the reason that August says this when he explains further, “I eat like a tortoise, if you’ve ever seen a tortoise eating. Like some prehistoric swamp thing.” This shows that he is really nervous about being watched while he eats lunch at school.</a:t>
            </a:r>
          </a:p>
        </p:txBody>
      </p:sp>
    </p:spTree>
    <p:extLst>
      <p:ext uri="{BB962C8B-B14F-4D97-AF65-F5344CB8AC3E}">
        <p14:creationId xmlns:p14="http://schemas.microsoft.com/office/powerpoint/2010/main" val="3451170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Standards</a:t>
            </a:r>
          </a:p>
        </p:txBody>
      </p:sp>
      <p:sp>
        <p:nvSpPr>
          <p:cNvPr id="3" name="Content Placeholder 2"/>
          <p:cNvSpPr>
            <a:spLocks noGrp="1"/>
          </p:cNvSpPr>
          <p:nvPr>
            <p:ph idx="1"/>
          </p:nvPr>
        </p:nvSpPr>
        <p:spPr>
          <a:xfrm>
            <a:off x="457200" y="1524000"/>
            <a:ext cx="7620000" cy="4724400"/>
          </a:xfrm>
        </p:spPr>
        <p:txBody>
          <a:bodyPr>
            <a:noAutofit/>
          </a:bodyPr>
          <a:lstStyle/>
          <a:p>
            <a:r>
              <a:rPr lang="en-US" sz="2400" dirty="0"/>
              <a:t>WHAT are we learning?</a:t>
            </a:r>
          </a:p>
          <a:p>
            <a:pPr marL="342900" indent="-342900">
              <a:buFont typeface="Arial" panose="020B0604020202020204" pitchFamily="34" charset="0"/>
              <a:buChar char="•"/>
            </a:pPr>
            <a:r>
              <a:rPr lang="en-US" sz="2400" dirty="0"/>
              <a:t>5.RL.KID.1 </a:t>
            </a:r>
            <a:r>
              <a:rPr lang="en-US" sz="2400" b="0" dirty="0"/>
              <a:t>Quote accurately from a text when explaining what the text says explicitly and when drawing inferences from the text. </a:t>
            </a:r>
          </a:p>
          <a:p>
            <a:pPr marL="342900" indent="-342900">
              <a:buFont typeface="Arial" panose="020B0604020202020204" pitchFamily="34" charset="0"/>
              <a:buChar char="•"/>
            </a:pPr>
            <a:r>
              <a:rPr lang="en-US" sz="2400" dirty="0"/>
              <a:t>5.RL.KID.2 </a:t>
            </a:r>
            <a:r>
              <a:rPr lang="en-US" sz="2400" b="0" dirty="0"/>
              <a:t>Determine a theme or central idea of a story, drama, or poem from details in the text; summarize the text.</a:t>
            </a:r>
          </a:p>
          <a:p>
            <a:pPr marL="342900" indent="-342900">
              <a:buFont typeface="Arial" panose="020B0604020202020204" pitchFamily="34" charset="0"/>
              <a:buChar char="•"/>
            </a:pPr>
            <a:r>
              <a:rPr lang="en-US" sz="2400" dirty="0"/>
              <a:t>5.RL.IKI.7 </a:t>
            </a:r>
            <a:r>
              <a:rPr lang="en-US" sz="2400" b="0" dirty="0"/>
              <a:t>Explain how visual and multimedia elements contribute to the meaning, tone, or mood of a text…</a:t>
            </a:r>
            <a:endParaRPr lang="en-US" sz="2400" dirty="0"/>
          </a:p>
        </p:txBody>
      </p:sp>
    </p:spTree>
    <p:extLst>
      <p:ext uri="{BB962C8B-B14F-4D97-AF65-F5344CB8AC3E}">
        <p14:creationId xmlns:p14="http://schemas.microsoft.com/office/powerpoint/2010/main" val="1943430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Standards</a:t>
            </a:r>
            <a:endParaRPr lang="en-US" dirty="0"/>
          </a:p>
        </p:txBody>
      </p:sp>
      <p:sp>
        <p:nvSpPr>
          <p:cNvPr id="3" name="Content Placeholder 2"/>
          <p:cNvSpPr>
            <a:spLocks noGrp="1"/>
          </p:cNvSpPr>
          <p:nvPr>
            <p:ph idx="1"/>
          </p:nvPr>
        </p:nvSpPr>
        <p:spPr>
          <a:xfrm>
            <a:off x="228600" y="1447800"/>
            <a:ext cx="8610600" cy="5105400"/>
          </a:xfrm>
        </p:spPr>
        <p:txBody>
          <a:bodyPr>
            <a:normAutofit fontScale="92500"/>
          </a:bodyPr>
          <a:lstStyle/>
          <a:p>
            <a:r>
              <a:rPr lang="en-US" sz="2600" dirty="0"/>
              <a:t>WHY are we learning this?</a:t>
            </a:r>
          </a:p>
          <a:p>
            <a:pPr marL="342900" indent="-342900">
              <a:buFont typeface="Arial" panose="020B0604020202020204" pitchFamily="34" charset="0"/>
              <a:buChar char="•"/>
            </a:pPr>
            <a:r>
              <a:rPr lang="en-US" sz="2600" b="0" dirty="0"/>
              <a:t>You know how to convey, or state, what the text says </a:t>
            </a:r>
            <a:r>
              <a:rPr lang="en-US" sz="2600" dirty="0"/>
              <a:t>explicitly</a:t>
            </a:r>
            <a:r>
              <a:rPr lang="en-US" sz="2600" b="0" dirty="0"/>
              <a:t> – meaning, exactly what it says – but you should also be able to find the hidden meanings. When reading a text, you should </a:t>
            </a:r>
            <a:r>
              <a:rPr lang="en-US" sz="2600" dirty="0"/>
              <a:t>make inferences </a:t>
            </a:r>
            <a:r>
              <a:rPr lang="en-US" sz="2600" b="0" dirty="0"/>
              <a:t>based on observations...</a:t>
            </a:r>
          </a:p>
          <a:p>
            <a:pPr marL="342900" indent="-342900">
              <a:buFont typeface="Arial" panose="020B0604020202020204" pitchFamily="34" charset="0"/>
              <a:buChar char="•"/>
            </a:pPr>
            <a:r>
              <a:rPr lang="en-US" sz="2600" b="0" dirty="0"/>
              <a:t>Look for the </a:t>
            </a:r>
            <a:r>
              <a:rPr lang="en-US" sz="2600" dirty="0"/>
              <a:t>ideas</a:t>
            </a:r>
            <a:r>
              <a:rPr lang="en-US" sz="2600" b="0" dirty="0"/>
              <a:t>, </a:t>
            </a:r>
            <a:r>
              <a:rPr lang="en-US" sz="2600" dirty="0"/>
              <a:t>themes</a:t>
            </a:r>
            <a:r>
              <a:rPr lang="en-US" sz="2600" b="0" dirty="0"/>
              <a:t>, and </a:t>
            </a:r>
            <a:r>
              <a:rPr lang="en-US" sz="2600" dirty="0"/>
              <a:t>values</a:t>
            </a:r>
            <a:r>
              <a:rPr lang="en-US" sz="2600" b="0" dirty="0"/>
              <a:t> that authors embed within the text.</a:t>
            </a:r>
          </a:p>
          <a:p>
            <a:pPr marL="342900" indent="-342900">
              <a:buFont typeface="Arial" panose="020B0604020202020204" pitchFamily="34" charset="0"/>
              <a:buChar char="•"/>
            </a:pPr>
            <a:r>
              <a:rPr lang="en-US" sz="2600" b="0" dirty="0"/>
              <a:t>We should be able to state these themes in our own words and sometimes </a:t>
            </a:r>
            <a:r>
              <a:rPr lang="en-US" sz="2600" dirty="0"/>
              <a:t>quote</a:t>
            </a:r>
            <a:r>
              <a:rPr lang="en-US" sz="2600" b="0" dirty="0"/>
              <a:t> them directly.</a:t>
            </a:r>
          </a:p>
          <a:p>
            <a:pPr marL="342900" indent="-342900">
              <a:buFont typeface="Arial" panose="020B0604020202020204" pitchFamily="34" charset="0"/>
              <a:buChar char="•"/>
            </a:pPr>
            <a:r>
              <a:rPr lang="en-US" sz="2600" b="0" dirty="0"/>
              <a:t>Remember, </a:t>
            </a:r>
            <a:r>
              <a:rPr lang="en-US" sz="2600" dirty="0"/>
              <a:t>texts</a:t>
            </a:r>
            <a:r>
              <a:rPr lang="en-US" sz="2600" b="0" dirty="0"/>
              <a:t> are not just written words, but they can also be</a:t>
            </a:r>
            <a:r>
              <a:rPr lang="en-US" sz="2600" dirty="0"/>
              <a:t> images </a:t>
            </a:r>
            <a:r>
              <a:rPr lang="en-US" sz="2600" b="0" dirty="0"/>
              <a:t>(paintings, photographs, infographics, etc.).</a:t>
            </a:r>
          </a:p>
          <a:p>
            <a:pPr marL="342900" indent="-342900">
              <a:buFont typeface="Arial" panose="020B0604020202020204" pitchFamily="34" charset="0"/>
              <a:buChar char="•"/>
            </a:pPr>
            <a:endParaRPr lang="en-US" b="0" dirty="0"/>
          </a:p>
        </p:txBody>
      </p:sp>
    </p:spTree>
    <p:extLst>
      <p:ext uri="{BB962C8B-B14F-4D97-AF65-F5344CB8AC3E}">
        <p14:creationId xmlns:p14="http://schemas.microsoft.com/office/powerpoint/2010/main" val="659827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1066800"/>
          </a:xfrm>
        </p:spPr>
        <p:txBody>
          <a:bodyPr>
            <a:noAutofit/>
          </a:bodyPr>
          <a:lstStyle/>
          <a:p>
            <a:r>
              <a:rPr lang="en-US" sz="4400" dirty="0"/>
              <a:t>Citing textual evidence</a:t>
            </a:r>
          </a:p>
        </p:txBody>
      </p:sp>
      <p:sp>
        <p:nvSpPr>
          <p:cNvPr id="3" name="Content Placeholder 2"/>
          <p:cNvSpPr>
            <a:spLocks noGrp="1"/>
          </p:cNvSpPr>
          <p:nvPr>
            <p:ph idx="1"/>
          </p:nvPr>
        </p:nvSpPr>
        <p:spPr>
          <a:xfrm>
            <a:off x="495300" y="1246909"/>
            <a:ext cx="8001000" cy="4800600"/>
          </a:xfrm>
        </p:spPr>
        <p:txBody>
          <a:bodyPr>
            <a:noAutofit/>
          </a:bodyPr>
          <a:lstStyle/>
          <a:p>
            <a:r>
              <a:rPr lang="en-US" sz="2800" b="0" dirty="0"/>
              <a:t>You’ve all cited textual evidence before…</a:t>
            </a:r>
          </a:p>
          <a:p>
            <a:r>
              <a:rPr lang="en-US" sz="2800" b="0" dirty="0"/>
              <a:t>Evidence-based writing is one of the most important literacy skills you need to acquire (learn).</a:t>
            </a:r>
          </a:p>
          <a:p>
            <a:r>
              <a:rPr lang="en-US" sz="2800" b="0" dirty="0"/>
              <a:t>Remember, when citing textual evidence, you need to answer two questions:</a:t>
            </a:r>
          </a:p>
          <a:p>
            <a:pPr marL="457200" indent="-457200">
              <a:buAutoNum type="arabicParenR"/>
            </a:pPr>
            <a:r>
              <a:rPr lang="en-US" sz="3200" dirty="0"/>
              <a:t>WHAT DOES YOUR SOURCE SAY?</a:t>
            </a:r>
          </a:p>
          <a:p>
            <a:pPr marL="457200" indent="-457200">
              <a:buAutoNum type="arabicParenR"/>
            </a:pPr>
            <a:r>
              <a:rPr lang="en-US" sz="3200" dirty="0"/>
              <a:t>WHY DOES THIS MATTER?</a:t>
            </a:r>
          </a:p>
          <a:p>
            <a:pPr lvl="1" indent="0">
              <a:buNone/>
            </a:pPr>
            <a:r>
              <a:rPr lang="en-US" sz="3200" dirty="0"/>
              <a:t>		(</a:t>
            </a:r>
            <a:r>
              <a:rPr lang="en-US" sz="3200" i="1" dirty="0"/>
              <a:t>SO WHAT?</a:t>
            </a:r>
            <a:r>
              <a:rPr lang="en-US" sz="3200" dirty="0"/>
              <a:t>)</a:t>
            </a:r>
          </a:p>
        </p:txBody>
      </p:sp>
    </p:spTree>
    <p:extLst>
      <p:ext uri="{BB962C8B-B14F-4D97-AF65-F5344CB8AC3E}">
        <p14:creationId xmlns:p14="http://schemas.microsoft.com/office/powerpoint/2010/main" val="4294617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3">
                                            <p:txEl>
                                              <p:pRg st="1" end="1"/>
                                            </p:txEl>
                                          </p:spTgt>
                                        </p:tgtEl>
                                        <p:attrNameLst>
                                          <p:attrName>style.fontWeight</p:attrName>
                                        </p:attrNameLst>
                                      </p:cBhvr>
                                      <p:to>
                                        <p:strVal val="bold"/>
                                      </p:to>
                                    </p:set>
                                  </p:childTnLst>
                                </p:cTn>
                              </p:par>
                            </p:childTnLst>
                          </p:cTn>
                        </p:par>
                      </p:childTnLst>
                    </p:cTn>
                  </p:par>
                  <p:par>
                    <p:cTn id="7" fill="hold">
                      <p:stCondLst>
                        <p:cond delay="indefinite"/>
                      </p:stCondLst>
                      <p:childTnLst>
                        <p:par>
                          <p:cTn id="8" fill="hold">
                            <p:stCondLst>
                              <p:cond delay="0"/>
                            </p:stCondLst>
                            <p:childTnLst>
                              <p:par>
                                <p:cTn id="9" presetID="34" presetClass="emph" presetSubtype="0" fill="hold" nodeType="clickEffect">
                                  <p:stCondLst>
                                    <p:cond delay="0"/>
                                  </p:stCondLst>
                                  <p:iterate type="lt">
                                    <p:tmPct val="10000"/>
                                  </p:iterate>
                                  <p:childTnLst>
                                    <p:animMotion origin="layout" path="M 3.88889E-6 4.44444E-6 L 3.88889E-6 -0.07223 " pathEditMode="relative" rAng="0" ptsTypes="AA">
                                      <p:cBhvr>
                                        <p:cTn id="10" dur="250" accel="50000" decel="50000" autoRev="1" fill="hold">
                                          <p:stCondLst>
                                            <p:cond delay="0"/>
                                          </p:stCondLst>
                                        </p:cTn>
                                        <p:tgtEl>
                                          <p:spTgt spid="3">
                                            <p:txEl>
                                              <p:pRg st="3" end="3"/>
                                            </p:txEl>
                                          </p:spTgt>
                                        </p:tgtEl>
                                        <p:attrNameLst>
                                          <p:attrName>ppt_x</p:attrName>
                                          <p:attrName>ppt_y</p:attrName>
                                        </p:attrNameLst>
                                      </p:cBhvr>
                                      <p:rCtr x="0" y="-3611"/>
                                    </p:animMotion>
                                    <p:animRot by="1500000">
                                      <p:cBhvr>
                                        <p:cTn id="11" dur="125" fill="hold">
                                          <p:stCondLst>
                                            <p:cond delay="0"/>
                                          </p:stCondLst>
                                        </p:cTn>
                                        <p:tgtEl>
                                          <p:spTgt spid="3">
                                            <p:txEl>
                                              <p:pRg st="3" end="3"/>
                                            </p:txEl>
                                          </p:spTgt>
                                        </p:tgtEl>
                                        <p:attrNameLst>
                                          <p:attrName>r</p:attrName>
                                        </p:attrNameLst>
                                      </p:cBhvr>
                                    </p:animRot>
                                    <p:animRot by="-1500000">
                                      <p:cBhvr>
                                        <p:cTn id="12" dur="125" fill="hold">
                                          <p:stCondLst>
                                            <p:cond delay="125"/>
                                          </p:stCondLst>
                                        </p:cTn>
                                        <p:tgtEl>
                                          <p:spTgt spid="3">
                                            <p:txEl>
                                              <p:pRg st="3" end="3"/>
                                            </p:txEl>
                                          </p:spTgt>
                                        </p:tgtEl>
                                        <p:attrNameLst>
                                          <p:attrName>r</p:attrName>
                                        </p:attrNameLst>
                                      </p:cBhvr>
                                    </p:animRot>
                                    <p:animRot by="-1500000">
                                      <p:cBhvr>
                                        <p:cTn id="13" dur="125" fill="hold">
                                          <p:stCondLst>
                                            <p:cond delay="250"/>
                                          </p:stCondLst>
                                        </p:cTn>
                                        <p:tgtEl>
                                          <p:spTgt spid="3">
                                            <p:txEl>
                                              <p:pRg st="3" end="3"/>
                                            </p:txEl>
                                          </p:spTgt>
                                        </p:tgtEl>
                                        <p:attrNameLst>
                                          <p:attrName>r</p:attrName>
                                        </p:attrNameLst>
                                      </p:cBhvr>
                                    </p:animRot>
                                    <p:animRot by="1500000">
                                      <p:cBhvr>
                                        <p:cTn id="14" dur="125" fill="hold">
                                          <p:stCondLst>
                                            <p:cond delay="375"/>
                                          </p:stCondLst>
                                        </p:cTn>
                                        <p:tgtEl>
                                          <p:spTgt spid="3">
                                            <p:txEl>
                                              <p:pRg st="3" end="3"/>
                                            </p:txEl>
                                          </p:spTgt>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34" presetClass="emph" presetSubtype="0" fill="hold" nodeType="clickEffect">
                                  <p:stCondLst>
                                    <p:cond delay="0"/>
                                  </p:stCondLst>
                                  <p:iterate type="lt">
                                    <p:tmPct val="10000"/>
                                  </p:iterate>
                                  <p:childTnLst>
                                    <p:animMotion origin="layout" path="M -3.33333E-6 -3.33333E-6 L -3.33333E-6 -0.07222 " pathEditMode="relative" rAng="0" ptsTypes="AA">
                                      <p:cBhvr>
                                        <p:cTn id="18" dur="250" accel="50000" decel="50000" autoRev="1" fill="hold">
                                          <p:stCondLst>
                                            <p:cond delay="0"/>
                                          </p:stCondLst>
                                        </p:cTn>
                                        <p:tgtEl>
                                          <p:spTgt spid="3">
                                            <p:txEl>
                                              <p:pRg st="4" end="4"/>
                                            </p:txEl>
                                          </p:spTgt>
                                        </p:tgtEl>
                                        <p:attrNameLst>
                                          <p:attrName>ppt_x</p:attrName>
                                          <p:attrName>ppt_y</p:attrName>
                                        </p:attrNameLst>
                                      </p:cBhvr>
                                      <p:rCtr x="0" y="-3611"/>
                                    </p:animMotion>
                                    <p:animRot by="1500000">
                                      <p:cBhvr>
                                        <p:cTn id="19" dur="125" fill="hold">
                                          <p:stCondLst>
                                            <p:cond delay="0"/>
                                          </p:stCondLst>
                                        </p:cTn>
                                        <p:tgtEl>
                                          <p:spTgt spid="3">
                                            <p:txEl>
                                              <p:pRg st="4" end="4"/>
                                            </p:txEl>
                                          </p:spTgt>
                                        </p:tgtEl>
                                        <p:attrNameLst>
                                          <p:attrName>r</p:attrName>
                                        </p:attrNameLst>
                                      </p:cBhvr>
                                    </p:animRot>
                                    <p:animRot by="-1500000">
                                      <p:cBhvr>
                                        <p:cTn id="20" dur="125" fill="hold">
                                          <p:stCondLst>
                                            <p:cond delay="125"/>
                                          </p:stCondLst>
                                        </p:cTn>
                                        <p:tgtEl>
                                          <p:spTgt spid="3">
                                            <p:txEl>
                                              <p:pRg st="4" end="4"/>
                                            </p:txEl>
                                          </p:spTgt>
                                        </p:tgtEl>
                                        <p:attrNameLst>
                                          <p:attrName>r</p:attrName>
                                        </p:attrNameLst>
                                      </p:cBhvr>
                                    </p:animRot>
                                    <p:animRot by="-1500000">
                                      <p:cBhvr>
                                        <p:cTn id="21" dur="125" fill="hold">
                                          <p:stCondLst>
                                            <p:cond delay="250"/>
                                          </p:stCondLst>
                                        </p:cTn>
                                        <p:tgtEl>
                                          <p:spTgt spid="3">
                                            <p:txEl>
                                              <p:pRg st="4" end="4"/>
                                            </p:txEl>
                                          </p:spTgt>
                                        </p:tgtEl>
                                        <p:attrNameLst>
                                          <p:attrName>r</p:attrName>
                                        </p:attrNameLst>
                                      </p:cBhvr>
                                    </p:animRot>
                                    <p:animRot by="1500000">
                                      <p:cBhvr>
                                        <p:cTn id="22" dur="125" fill="hold">
                                          <p:stCondLst>
                                            <p:cond delay="375"/>
                                          </p:stCondLst>
                                        </p:cTn>
                                        <p:tgtEl>
                                          <p:spTgt spid="3">
                                            <p:txEl>
                                              <p:pRg st="4" end="4"/>
                                            </p:txEl>
                                          </p:spTgt>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1066800"/>
          </a:xfrm>
        </p:spPr>
        <p:txBody>
          <a:bodyPr>
            <a:noAutofit/>
          </a:bodyPr>
          <a:lstStyle/>
          <a:p>
            <a:r>
              <a:rPr lang="en-US" sz="4400" dirty="0"/>
              <a:t>Citing textual evidence</a:t>
            </a:r>
          </a:p>
        </p:txBody>
      </p:sp>
      <p:sp>
        <p:nvSpPr>
          <p:cNvPr id="3" name="Content Placeholder 2"/>
          <p:cNvSpPr>
            <a:spLocks noGrp="1"/>
          </p:cNvSpPr>
          <p:nvPr>
            <p:ph idx="1"/>
          </p:nvPr>
        </p:nvSpPr>
        <p:spPr>
          <a:xfrm>
            <a:off x="381000" y="1246909"/>
            <a:ext cx="8115300" cy="4800600"/>
          </a:xfrm>
        </p:spPr>
        <p:txBody>
          <a:bodyPr>
            <a:noAutofit/>
          </a:bodyPr>
          <a:lstStyle/>
          <a:p>
            <a:pPr marL="457200" indent="-457200">
              <a:buAutoNum type="arabicParenR"/>
            </a:pPr>
            <a:r>
              <a:rPr lang="en-US" sz="3200" b="0" dirty="0"/>
              <a:t>WHAT DOES YOUR SOURCE SAY?</a:t>
            </a:r>
          </a:p>
          <a:p>
            <a:pPr marL="457200" indent="-457200">
              <a:buAutoNum type="arabicParenR"/>
            </a:pPr>
            <a:r>
              <a:rPr lang="en-US" sz="3200" b="0" dirty="0"/>
              <a:t>WHY DOES THIS MATTER?</a:t>
            </a:r>
          </a:p>
          <a:p>
            <a:pPr lvl="1" indent="0">
              <a:buNone/>
            </a:pPr>
            <a:r>
              <a:rPr lang="en-US" sz="3200" dirty="0"/>
              <a:t>		</a:t>
            </a:r>
            <a:r>
              <a:rPr lang="en-US" sz="3200" b="1" dirty="0"/>
              <a:t>(</a:t>
            </a:r>
            <a:r>
              <a:rPr lang="en-US" sz="3200" b="1" i="1" dirty="0"/>
              <a:t>SO WHAT?</a:t>
            </a:r>
            <a:r>
              <a:rPr lang="en-US" sz="3200" b="1" dirty="0"/>
              <a:t>)</a:t>
            </a:r>
          </a:p>
          <a:p>
            <a:pPr lvl="1" indent="0">
              <a:buNone/>
            </a:pPr>
            <a:r>
              <a:rPr lang="en-US" sz="3200" dirty="0"/>
              <a:t>Your reader should never have to ask this question! You should explain why!</a:t>
            </a:r>
          </a:p>
          <a:p>
            <a:pPr lvl="1" indent="0">
              <a:buNone/>
            </a:pPr>
            <a:r>
              <a:rPr lang="en-US" sz="3200" dirty="0"/>
              <a:t>Explaining why a piece of evidence you’ve found matters is MORE important than giving the evidence in the first place.</a:t>
            </a:r>
          </a:p>
          <a:p>
            <a:pPr lvl="1" indent="0">
              <a:buNone/>
            </a:pPr>
            <a:endParaRPr lang="en-US" sz="3200" dirty="0"/>
          </a:p>
        </p:txBody>
      </p:sp>
    </p:spTree>
    <p:extLst>
      <p:ext uri="{BB962C8B-B14F-4D97-AF65-F5344CB8AC3E}">
        <p14:creationId xmlns:p14="http://schemas.microsoft.com/office/powerpoint/2010/main" val="29255043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2.77778E-7 -2.22222E-6 L 2.77778E-7 -0.07222 " pathEditMode="relative" rAng="0" ptsTypes="AA">
                                      <p:cBhvr>
                                        <p:cTn id="6" dur="250" accel="50000" decel="50000" autoRev="1" fill="hold">
                                          <p:stCondLst>
                                            <p:cond delay="0"/>
                                          </p:stCondLst>
                                        </p:cTn>
                                        <p:tgtEl>
                                          <p:spTgt spid="3">
                                            <p:txEl>
                                              <p:pRg st="2" end="2"/>
                                            </p:txEl>
                                          </p:spTgt>
                                        </p:tgtEl>
                                        <p:attrNameLst>
                                          <p:attrName>ppt_x</p:attrName>
                                          <p:attrName>ppt_y</p:attrName>
                                        </p:attrNameLst>
                                      </p:cBhvr>
                                      <p:rCtr x="0" y="-3611"/>
                                    </p:animMotion>
                                    <p:animRot by="1500000">
                                      <p:cBhvr>
                                        <p:cTn id="7" dur="125" fill="hold">
                                          <p:stCondLst>
                                            <p:cond delay="0"/>
                                          </p:stCondLst>
                                        </p:cTn>
                                        <p:tgtEl>
                                          <p:spTgt spid="3">
                                            <p:txEl>
                                              <p:pRg st="2" end="2"/>
                                            </p:txEl>
                                          </p:spTgt>
                                        </p:tgtEl>
                                        <p:attrNameLst>
                                          <p:attrName>r</p:attrName>
                                        </p:attrNameLst>
                                      </p:cBhvr>
                                    </p:animRot>
                                    <p:animRot by="-1500000">
                                      <p:cBhvr>
                                        <p:cTn id="8" dur="125" fill="hold">
                                          <p:stCondLst>
                                            <p:cond delay="125"/>
                                          </p:stCondLst>
                                        </p:cTn>
                                        <p:tgtEl>
                                          <p:spTgt spid="3">
                                            <p:txEl>
                                              <p:pRg st="2" end="2"/>
                                            </p:txEl>
                                          </p:spTgt>
                                        </p:tgtEl>
                                        <p:attrNameLst>
                                          <p:attrName>r</p:attrName>
                                        </p:attrNameLst>
                                      </p:cBhvr>
                                    </p:animRot>
                                    <p:animRot by="-1500000">
                                      <p:cBhvr>
                                        <p:cTn id="9" dur="125" fill="hold">
                                          <p:stCondLst>
                                            <p:cond delay="250"/>
                                          </p:stCondLst>
                                        </p:cTn>
                                        <p:tgtEl>
                                          <p:spTgt spid="3">
                                            <p:txEl>
                                              <p:pRg st="2" end="2"/>
                                            </p:txEl>
                                          </p:spTgt>
                                        </p:tgtEl>
                                        <p:attrNameLst>
                                          <p:attrName>r</p:attrName>
                                        </p:attrNameLst>
                                      </p:cBhvr>
                                    </p:animRot>
                                    <p:animRot by="1500000">
                                      <p:cBhvr>
                                        <p:cTn id="10" dur="125" fill="hold">
                                          <p:stCondLst>
                                            <p:cond delay="375"/>
                                          </p:stCondLst>
                                        </p:cTn>
                                        <p:tgtEl>
                                          <p:spTgt spid="3">
                                            <p:txEl>
                                              <p:pRg st="2" end="2"/>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1000"/>
                                        <p:tgtEl>
                                          <p:spTgt spid="3">
                                            <p:txEl>
                                              <p:pRg st="3" end="3"/>
                                            </p:txEl>
                                          </p:spTgt>
                                        </p:tgtEl>
                                      </p:cBhvr>
                                    </p:animEffect>
                                    <p:anim calcmode="lin" valueType="num">
                                      <p:cBhvr>
                                        <p:cTn id="1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990598"/>
          </a:xfrm>
          <a:solidFill>
            <a:schemeClr val="tx2">
              <a:lumMod val="60000"/>
              <a:lumOff val="40000"/>
            </a:schemeClr>
          </a:solidFill>
        </p:spPr>
        <p:txBody>
          <a:bodyPr/>
          <a:lstStyle/>
          <a:p>
            <a:pPr algn="ctr"/>
            <a:r>
              <a:rPr lang="en-US" i="1" dirty="0">
                <a:solidFill>
                  <a:schemeClr val="tx1"/>
                </a:solidFill>
              </a:rPr>
              <a:t>So What? </a:t>
            </a:r>
            <a:r>
              <a:rPr lang="en-US" dirty="0">
                <a:solidFill>
                  <a:schemeClr val="tx1"/>
                </a:solidFill>
              </a:rPr>
              <a:t>Sentence Starters</a:t>
            </a:r>
          </a:p>
        </p:txBody>
      </p:sp>
      <p:sp>
        <p:nvSpPr>
          <p:cNvPr id="6" name="Content Placeholder 1"/>
          <p:cNvSpPr txBox="1">
            <a:spLocks/>
          </p:cNvSpPr>
          <p:nvPr/>
        </p:nvSpPr>
        <p:spPr>
          <a:xfrm>
            <a:off x="621792" y="1073247"/>
            <a:ext cx="3355848" cy="5533734"/>
          </a:xfrm>
          <a:prstGeom prst="rect">
            <a:avLst/>
          </a:prstGeom>
          <a:noFill/>
          <a:ln w="76200">
            <a:noFill/>
          </a:ln>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This is a great example of…</a:t>
            </a:r>
          </a:p>
          <a:p>
            <a:pPr marL="0" indent="0">
              <a:buNone/>
            </a:pPr>
            <a:r>
              <a:rPr lang="en-US" sz="3200" dirty="0"/>
              <a:t>The reader can see…</a:t>
            </a:r>
          </a:p>
          <a:p>
            <a:pPr marL="0" indent="0">
              <a:buNone/>
            </a:pPr>
            <a:r>
              <a:rPr lang="en-US" sz="3200" dirty="0"/>
              <a:t>This shows...</a:t>
            </a:r>
          </a:p>
          <a:p>
            <a:pPr marL="0" indent="0">
              <a:buNone/>
            </a:pPr>
            <a:r>
              <a:rPr lang="en-US" sz="3200" dirty="0"/>
              <a:t>The author outlines…</a:t>
            </a:r>
          </a:p>
          <a:p>
            <a:pPr marL="0" indent="0">
              <a:buNone/>
            </a:pPr>
            <a:r>
              <a:rPr lang="en-US" sz="3200" dirty="0"/>
              <a:t>This proves…</a:t>
            </a:r>
          </a:p>
          <a:p>
            <a:pPr marL="0" indent="0">
              <a:buNone/>
            </a:pPr>
            <a:r>
              <a:rPr lang="en-US" sz="3200" dirty="0"/>
              <a:t>That part of the text/ book…</a:t>
            </a:r>
          </a:p>
          <a:p>
            <a:pPr marL="0" indent="0">
              <a:buNone/>
            </a:pPr>
            <a:r>
              <a:rPr lang="en-US" sz="3200" dirty="0"/>
              <a:t>This supports…</a:t>
            </a:r>
          </a:p>
          <a:p>
            <a:pPr marL="0" indent="0">
              <a:buNone/>
            </a:pPr>
            <a:r>
              <a:rPr lang="en-US" sz="3200" dirty="0"/>
              <a:t>Authors do this to…</a:t>
            </a:r>
          </a:p>
          <a:p>
            <a:pPr marL="0" indent="0">
              <a:buNone/>
            </a:pPr>
            <a:r>
              <a:rPr lang="en-US" sz="3200" dirty="0"/>
              <a:t>The purpose…</a:t>
            </a:r>
          </a:p>
          <a:p>
            <a:pPr marL="0" indent="0">
              <a:buNone/>
            </a:pPr>
            <a:r>
              <a:rPr lang="en-US" sz="3200" dirty="0"/>
              <a:t>This helps…</a:t>
            </a:r>
          </a:p>
          <a:p>
            <a:pPr marL="0" indent="0">
              <a:buNone/>
            </a:pPr>
            <a:r>
              <a:rPr lang="en-US" sz="3200" dirty="0"/>
              <a:t>This is important…</a:t>
            </a:r>
          </a:p>
        </p:txBody>
      </p:sp>
      <p:sp>
        <p:nvSpPr>
          <p:cNvPr id="7" name="Content Placeholder 1"/>
          <p:cNvSpPr txBox="1">
            <a:spLocks/>
          </p:cNvSpPr>
          <p:nvPr/>
        </p:nvSpPr>
        <p:spPr>
          <a:xfrm>
            <a:off x="4663440" y="1073247"/>
            <a:ext cx="4233672" cy="5240926"/>
          </a:xfrm>
          <a:prstGeom prst="rect">
            <a:avLst/>
          </a:prstGeom>
          <a:noFill/>
          <a:ln w="76200">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500" dirty="0"/>
              <a:t>Reading this helped me to…</a:t>
            </a:r>
          </a:p>
          <a:p>
            <a:pPr marL="0" indent="0">
              <a:buNone/>
            </a:pPr>
            <a:r>
              <a:rPr lang="en-US" sz="2500" dirty="0"/>
              <a:t>This represents…</a:t>
            </a:r>
          </a:p>
          <a:p>
            <a:pPr marL="0" indent="0">
              <a:buNone/>
            </a:pPr>
            <a:r>
              <a:rPr lang="en-US" sz="2500" dirty="0"/>
              <a:t>Including this sentence…</a:t>
            </a:r>
          </a:p>
          <a:p>
            <a:pPr marL="0" indent="0">
              <a:buNone/>
            </a:pPr>
            <a:r>
              <a:rPr lang="en-US" sz="2500" dirty="0"/>
              <a:t>The language here…</a:t>
            </a:r>
          </a:p>
          <a:p>
            <a:pPr marL="0" indent="0">
              <a:buNone/>
            </a:pPr>
            <a:r>
              <a:rPr lang="en-US" sz="2500" dirty="0"/>
              <a:t>The author creates…</a:t>
            </a:r>
          </a:p>
          <a:p>
            <a:pPr marL="0" indent="0">
              <a:buNone/>
            </a:pPr>
            <a:r>
              <a:rPr lang="en-US" sz="2500" dirty="0"/>
              <a:t>This can mean…</a:t>
            </a:r>
          </a:p>
          <a:p>
            <a:pPr marL="0" indent="0">
              <a:buNone/>
            </a:pPr>
            <a:r>
              <a:rPr lang="en-US" sz="2500" dirty="0"/>
              <a:t>This might be the reason…</a:t>
            </a:r>
          </a:p>
          <a:p>
            <a:pPr marL="0" indent="0">
              <a:buNone/>
            </a:pPr>
            <a:r>
              <a:rPr lang="en-US" sz="2500" dirty="0"/>
              <a:t>These words make me think…</a:t>
            </a:r>
          </a:p>
          <a:p>
            <a:pPr marL="0" indent="0">
              <a:buNone/>
            </a:pPr>
            <a:r>
              <a:rPr lang="en-US" sz="2500" dirty="0"/>
              <a:t>This demonstrates...</a:t>
            </a:r>
          </a:p>
          <a:p>
            <a:pPr marL="0" indent="0">
              <a:buNone/>
            </a:pPr>
            <a:r>
              <a:rPr lang="en-US" sz="2500" dirty="0"/>
              <a:t>This matters because…</a:t>
            </a:r>
          </a:p>
        </p:txBody>
      </p:sp>
      <p:sp>
        <p:nvSpPr>
          <p:cNvPr id="2" name="TextBox 1"/>
          <p:cNvSpPr txBox="1"/>
          <p:nvPr/>
        </p:nvSpPr>
        <p:spPr>
          <a:xfrm>
            <a:off x="0" y="6211669"/>
            <a:ext cx="4532010" cy="646331"/>
          </a:xfrm>
          <a:prstGeom prst="rect">
            <a:avLst/>
          </a:prstGeom>
          <a:solidFill>
            <a:schemeClr val="accent2"/>
          </a:solidFill>
        </p:spPr>
        <p:txBody>
          <a:bodyPr wrap="none" rtlCol="0">
            <a:spAutoFit/>
          </a:bodyPr>
          <a:lstStyle/>
          <a:p>
            <a:r>
              <a:rPr lang="en-US" b="1" dirty="0"/>
              <a:t>CHOOSE 8 of these sentence starters.</a:t>
            </a:r>
          </a:p>
          <a:p>
            <a:r>
              <a:rPr lang="en-US" b="1" dirty="0"/>
              <a:t>Record them in the table on your notes.</a:t>
            </a:r>
          </a:p>
        </p:txBody>
      </p:sp>
      <p:sp>
        <p:nvSpPr>
          <p:cNvPr id="3" name="TextBox 2"/>
          <p:cNvSpPr txBox="1"/>
          <p:nvPr/>
        </p:nvSpPr>
        <p:spPr>
          <a:xfrm>
            <a:off x="457200" y="84403"/>
            <a:ext cx="2813591" cy="369332"/>
          </a:xfrm>
          <a:prstGeom prst="rect">
            <a:avLst/>
          </a:prstGeom>
          <a:noFill/>
        </p:spPr>
        <p:txBody>
          <a:bodyPr wrap="none" rtlCol="0">
            <a:spAutoFit/>
          </a:bodyPr>
          <a:lstStyle/>
          <a:p>
            <a:r>
              <a:rPr lang="en-US" b="1" dirty="0"/>
              <a:t>(Why does this matter?)</a:t>
            </a:r>
          </a:p>
        </p:txBody>
      </p:sp>
    </p:spTree>
    <p:extLst>
      <p:ext uri="{BB962C8B-B14F-4D97-AF65-F5344CB8AC3E}">
        <p14:creationId xmlns:p14="http://schemas.microsoft.com/office/powerpoint/2010/main" val="2428992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564" y="13855"/>
            <a:ext cx="8563789" cy="824345"/>
          </a:xfrm>
        </p:spPr>
        <p:txBody>
          <a:bodyPr>
            <a:normAutofit/>
          </a:bodyPr>
          <a:lstStyle/>
          <a:p>
            <a:pPr algn="ctr"/>
            <a:r>
              <a:rPr lang="en-US" sz="4400" dirty="0"/>
              <a:t>Child in Wonder</a:t>
            </a:r>
          </a:p>
        </p:txBody>
      </p:sp>
      <p:sp>
        <p:nvSpPr>
          <p:cNvPr id="3" name="Content Placeholder 2"/>
          <p:cNvSpPr>
            <a:spLocks noGrp="1"/>
          </p:cNvSpPr>
          <p:nvPr>
            <p:ph idx="1"/>
          </p:nvPr>
        </p:nvSpPr>
        <p:spPr>
          <a:xfrm>
            <a:off x="0" y="1295400"/>
            <a:ext cx="7620000" cy="5576455"/>
          </a:xfrm>
          <a:ln>
            <a:noFill/>
          </a:ln>
        </p:spPr>
        <p:txBody>
          <a:bodyPr>
            <a:normAutofit/>
          </a:bodyPr>
          <a:lstStyle/>
          <a:p>
            <a:r>
              <a:rPr lang="en-US" sz="2400" dirty="0"/>
              <a:t>Take 3 minutes to write </a:t>
            </a:r>
            <a:br>
              <a:rPr lang="en-US" sz="2400" dirty="0"/>
            </a:br>
            <a:r>
              <a:rPr lang="en-US" sz="2400" dirty="0"/>
              <a:t>what you know about </a:t>
            </a:r>
            <a:br>
              <a:rPr lang="en-US" sz="2400" dirty="0"/>
            </a:br>
            <a:r>
              <a:rPr lang="en-US" sz="2400" dirty="0"/>
              <a:t>this photograph.</a:t>
            </a:r>
            <a:br>
              <a:rPr lang="en-US" dirty="0"/>
            </a:br>
            <a:endParaRPr lang="en-US" dirty="0"/>
          </a:p>
          <a:p>
            <a:r>
              <a:rPr lang="en-US" sz="2400" u="sng" dirty="0"/>
              <a:t>GUIDING QUESTIONS</a:t>
            </a:r>
          </a:p>
          <a:p>
            <a:pPr>
              <a:spcBef>
                <a:spcPts val="0"/>
              </a:spcBef>
            </a:pPr>
            <a:r>
              <a:rPr lang="en-US" sz="2400" dirty="0"/>
              <a:t>What is the relationship</a:t>
            </a:r>
          </a:p>
          <a:p>
            <a:pPr>
              <a:spcBef>
                <a:spcPts val="0"/>
              </a:spcBef>
            </a:pPr>
            <a:r>
              <a:rPr lang="en-US" sz="2400" dirty="0"/>
              <a:t>between the characters</a:t>
            </a:r>
          </a:p>
          <a:p>
            <a:pPr>
              <a:spcBef>
                <a:spcPts val="0"/>
              </a:spcBef>
            </a:pPr>
            <a:r>
              <a:rPr lang="en-US" sz="2400" dirty="0"/>
              <a:t>in this image?</a:t>
            </a:r>
          </a:p>
          <a:p>
            <a:r>
              <a:rPr lang="en-US" sz="2400" dirty="0"/>
              <a:t>What’s happening? Is</a:t>
            </a:r>
            <a:br>
              <a:rPr lang="en-US" sz="2400" dirty="0"/>
            </a:br>
            <a:r>
              <a:rPr lang="en-US" sz="2400" dirty="0"/>
              <a:t>there a narrative/story?</a:t>
            </a:r>
          </a:p>
          <a:p>
            <a:r>
              <a:rPr lang="en-US" sz="2400" dirty="0"/>
              <a:t>*Remember to use </a:t>
            </a:r>
            <a:r>
              <a:rPr lang="en-US" sz="2400" i="1" dirty="0"/>
              <a:t>So</a:t>
            </a:r>
            <a:br>
              <a:rPr lang="en-US" sz="2400" i="1" dirty="0"/>
            </a:br>
            <a:r>
              <a:rPr lang="en-US" sz="2400" i="1" dirty="0"/>
              <a:t>what? </a:t>
            </a:r>
            <a:r>
              <a:rPr lang="en-US" sz="2400" dirty="0"/>
              <a:t>sentences to</a:t>
            </a:r>
            <a:br>
              <a:rPr lang="en-US" sz="2400" dirty="0"/>
            </a:br>
            <a:r>
              <a:rPr lang="en-US" sz="2400" dirty="0"/>
              <a:t>explain your thinking!</a:t>
            </a:r>
          </a:p>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51089" y="1371600"/>
            <a:ext cx="5221409" cy="5105400"/>
          </a:xfrm>
          <a:prstGeom prst="rect">
            <a:avLst/>
          </a:prstGeom>
        </p:spPr>
      </p:pic>
      <p:sp>
        <p:nvSpPr>
          <p:cNvPr id="6" name="TextBox 5"/>
          <p:cNvSpPr txBox="1"/>
          <p:nvPr/>
        </p:nvSpPr>
        <p:spPr>
          <a:xfrm>
            <a:off x="152400" y="729734"/>
            <a:ext cx="8833953" cy="369332"/>
          </a:xfrm>
          <a:prstGeom prst="rect">
            <a:avLst/>
          </a:prstGeom>
          <a:noFill/>
        </p:spPr>
        <p:txBody>
          <a:bodyPr wrap="square" rtlCol="0">
            <a:spAutoFit/>
          </a:bodyPr>
          <a:lstStyle/>
          <a:p>
            <a:pPr algn="ctr"/>
            <a:r>
              <a:rPr lang="en-US" dirty="0"/>
              <a:t>Does knowing the title of the photograph cause you to revise your thoughts at all?</a:t>
            </a:r>
          </a:p>
        </p:txBody>
      </p:sp>
    </p:spTree>
    <p:extLst>
      <p:ext uri="{BB962C8B-B14F-4D97-AF65-F5344CB8AC3E}">
        <p14:creationId xmlns:p14="http://schemas.microsoft.com/office/powerpoint/2010/main" val="4163900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5" presetClass="entr" presetSubtype="0" fill="hold" grpId="0" nodeType="click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fade">
                                      <p:cBhvr>
                                        <p:cTn id="38" dur="2000"/>
                                        <p:tgtEl>
                                          <p:spTgt spid="2"/>
                                        </p:tgtEl>
                                      </p:cBhvr>
                                    </p:animEffect>
                                    <p:anim calcmode="lin" valueType="num">
                                      <p:cBhvr>
                                        <p:cTn id="39" dur="2000" fill="hold"/>
                                        <p:tgtEl>
                                          <p:spTgt spid="2"/>
                                        </p:tgtEl>
                                        <p:attrNameLst>
                                          <p:attrName>ppt_w</p:attrName>
                                        </p:attrNameLst>
                                      </p:cBhvr>
                                      <p:tavLst>
                                        <p:tav tm="0" fmla="#ppt_w*sin(2.5*pi*$)">
                                          <p:val>
                                            <p:fltVal val="0"/>
                                          </p:val>
                                        </p:tav>
                                        <p:tav tm="100000">
                                          <p:val>
                                            <p:fltVal val="1"/>
                                          </p:val>
                                        </p:tav>
                                      </p:tavLst>
                                    </p:anim>
                                    <p:anim calcmode="lin" valueType="num">
                                      <p:cBhvr>
                                        <p:cTn id="40"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fade">
                                      <p:cBhvr>
                                        <p:cTn id="4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5791200" cy="1371600"/>
          </a:xfrm>
        </p:spPr>
        <p:txBody>
          <a:bodyPr>
            <a:normAutofit/>
          </a:bodyPr>
          <a:lstStyle/>
          <a:p>
            <a:r>
              <a:rPr lang="en-US" sz="4000" dirty="0"/>
              <a:t>Partner share</a:t>
            </a:r>
          </a:p>
        </p:txBody>
      </p:sp>
      <p:sp>
        <p:nvSpPr>
          <p:cNvPr id="3" name="Content Placeholder 2"/>
          <p:cNvSpPr>
            <a:spLocks noGrp="1"/>
          </p:cNvSpPr>
          <p:nvPr>
            <p:ph idx="1"/>
          </p:nvPr>
        </p:nvSpPr>
        <p:spPr>
          <a:xfrm>
            <a:off x="76200" y="838200"/>
            <a:ext cx="8839200" cy="4373563"/>
          </a:xfrm>
        </p:spPr>
        <p:txBody>
          <a:bodyPr>
            <a:normAutofit/>
          </a:bodyPr>
          <a:lstStyle/>
          <a:p>
            <a:r>
              <a:rPr lang="en-US" sz="2400" dirty="0"/>
              <a:t>Take a few minutes to share your writing with a partner.</a:t>
            </a:r>
          </a:p>
          <a:p>
            <a:r>
              <a:rPr lang="en-US" sz="2400" dirty="0"/>
              <a:t>During your discussion, check each other’s </a:t>
            </a:r>
            <a:r>
              <a:rPr lang="en-US" sz="2400" i="1" dirty="0"/>
              <a:t>So What?</a:t>
            </a:r>
            <a:r>
              <a:rPr lang="en-US" sz="2400" dirty="0"/>
              <a:t> sentences. Did your partner explain their thinking clearly? If not, what could they add that would help you understand their thought process? Add sentences if necessary!</a:t>
            </a:r>
          </a:p>
          <a:p>
            <a:r>
              <a:rPr lang="en-US" sz="2400" dirty="0"/>
              <a:t>Remember, it’s not enough just to say what you’re thinking. EXPLAIN WHY!!!</a:t>
            </a:r>
          </a:p>
        </p:txBody>
      </p:sp>
      <p:pic>
        <p:nvPicPr>
          <p:cNvPr id="1035"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3893127"/>
            <a:ext cx="5971310" cy="29856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67749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1035"/>
                                        </p:tgtEl>
                                        <p:attrNameLst>
                                          <p:attrName>style.visibility</p:attrName>
                                        </p:attrNameLst>
                                      </p:cBhvr>
                                      <p:to>
                                        <p:strVal val="visible"/>
                                      </p:to>
                                    </p:set>
                                    <p:animEffect transition="in" filter="wheel(1)">
                                      <p:cBhvr>
                                        <p:cTn id="14" dur="2000"/>
                                        <p:tgtEl>
                                          <p:spTgt spid="10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20000" cy="1371600"/>
          </a:xfrm>
        </p:spPr>
        <p:txBody>
          <a:bodyPr>
            <a:noAutofit/>
          </a:bodyPr>
          <a:lstStyle/>
          <a:p>
            <a:r>
              <a:rPr lang="en-US" sz="4400" dirty="0"/>
              <a:t>How will we apply this to writing???</a:t>
            </a:r>
          </a:p>
        </p:txBody>
      </p:sp>
      <p:sp>
        <p:nvSpPr>
          <p:cNvPr id="3" name="Content Placeholder 2"/>
          <p:cNvSpPr>
            <a:spLocks noGrp="1"/>
          </p:cNvSpPr>
          <p:nvPr>
            <p:ph idx="1"/>
          </p:nvPr>
        </p:nvSpPr>
        <p:spPr>
          <a:xfrm>
            <a:off x="457200" y="1524000"/>
            <a:ext cx="8153400" cy="4648200"/>
          </a:xfrm>
        </p:spPr>
        <p:txBody>
          <a:bodyPr>
            <a:noAutofit/>
          </a:bodyPr>
          <a:lstStyle/>
          <a:p>
            <a:r>
              <a:rPr lang="en-US" sz="3200" dirty="0"/>
              <a:t>WHAT have we learned?</a:t>
            </a:r>
          </a:p>
          <a:p>
            <a:pPr marL="342900" indent="-342900">
              <a:buFont typeface="Arial" panose="020B0604020202020204" pitchFamily="34" charset="0"/>
              <a:buChar char="•"/>
            </a:pPr>
            <a:r>
              <a:rPr lang="en-US" dirty="0"/>
              <a:t>5.RL.KID.1 </a:t>
            </a:r>
            <a:r>
              <a:rPr lang="en-US" b="0" dirty="0"/>
              <a:t>Quote accurately from a text when explaining what the text says explicitly and when drawing inferences from the text. </a:t>
            </a:r>
          </a:p>
          <a:p>
            <a:pPr marL="342900" indent="-342900">
              <a:buFont typeface="Arial" panose="020B0604020202020204" pitchFamily="34" charset="0"/>
              <a:buChar char="•"/>
            </a:pPr>
            <a:r>
              <a:rPr lang="en-US" dirty="0"/>
              <a:t>5.RL.KID.2 </a:t>
            </a:r>
            <a:r>
              <a:rPr lang="en-US" b="0" dirty="0"/>
              <a:t>Determine a theme or central idea of a story, drama, or poem from details in the text; summarize the text.</a:t>
            </a:r>
          </a:p>
          <a:p>
            <a:pPr marL="342900" indent="-342900">
              <a:buFont typeface="Arial" panose="020B0604020202020204" pitchFamily="34" charset="0"/>
              <a:buChar char="•"/>
            </a:pPr>
            <a:r>
              <a:rPr lang="en-US" dirty="0"/>
              <a:t>5.RL.IKI.7 </a:t>
            </a:r>
            <a:r>
              <a:rPr lang="en-US" b="0" dirty="0"/>
              <a:t>Explain how visual and multimedia elements contribute to the meaning, tone, or mood of a text…</a:t>
            </a:r>
            <a:endParaRPr lang="en-US" dirty="0"/>
          </a:p>
          <a:p>
            <a:r>
              <a:rPr lang="en-US" sz="2200" dirty="0"/>
              <a:t>REMEMBER TO USE THE “</a:t>
            </a:r>
            <a:r>
              <a:rPr lang="en-US" sz="2200" i="1" dirty="0"/>
              <a:t>SO WHAT?” </a:t>
            </a:r>
            <a:r>
              <a:rPr lang="en-US" sz="2200" dirty="0"/>
              <a:t>APPROACH… </a:t>
            </a:r>
            <a:br>
              <a:rPr lang="en-US" sz="2200" dirty="0"/>
            </a:br>
            <a:r>
              <a:rPr lang="en-US" sz="2200" dirty="0"/>
              <a:t>ANY TIME YOU ARE WRITING, EXPLAIN YOUR THINKING!</a:t>
            </a:r>
          </a:p>
          <a:p>
            <a:r>
              <a:rPr lang="en-US" sz="2200" dirty="0"/>
              <a:t>When answering questions or making inferences about a text, be sure to state WHAT you know and HOW or WHY you know it!</a:t>
            </a:r>
          </a:p>
        </p:txBody>
      </p:sp>
    </p:spTree>
    <p:extLst>
      <p:ext uri="{BB962C8B-B14F-4D97-AF65-F5344CB8AC3E}">
        <p14:creationId xmlns:p14="http://schemas.microsoft.com/office/powerpoint/2010/main" val="158009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3">
                                            <p:txEl>
                                              <p:pRg st="4" end="4"/>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 calcmode="lin" valueType="num">
                                      <p:cBhvr>
                                        <p:cTn id="1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16" dur="500"/>
                                        <p:tgtEl>
                                          <p:spTgt spid="3">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5264</TotalTime>
  <Words>1245</Words>
  <Application>Microsoft Macintosh PowerPoint</Application>
  <PresentationFormat>On-screen Show (4:3)</PresentationFormat>
  <Paragraphs>111</Paragraphs>
  <Slides>14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Arial Black</vt:lpstr>
      <vt:lpstr>Calibri</vt:lpstr>
      <vt:lpstr>Essential</vt:lpstr>
      <vt:lpstr>Citing Textual Evidence</vt:lpstr>
      <vt:lpstr>Standards</vt:lpstr>
      <vt:lpstr>Standards</vt:lpstr>
      <vt:lpstr>Citing textual evidence</vt:lpstr>
      <vt:lpstr>Citing textual evidence</vt:lpstr>
      <vt:lpstr>So What? Sentence Starters</vt:lpstr>
      <vt:lpstr>Child in Wonder</vt:lpstr>
      <vt:lpstr>Partner share</vt:lpstr>
      <vt:lpstr>How will we apply this to writing???</vt:lpstr>
      <vt:lpstr>Citing text evidence Wonder</vt:lpstr>
      <vt:lpstr>Teammate Practice</vt:lpstr>
      <vt:lpstr>Exemplary Responses</vt:lpstr>
      <vt:lpstr>Independent Practice</vt:lpstr>
      <vt:lpstr>Exemplary Response</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Citing Textual Evidence</dc:title>
  <dc:creator>Martin, Christopher</dc:creator>
  <cp:lastModifiedBy>Maly, Hillary</cp:lastModifiedBy>
  <cp:revision>42</cp:revision>
  <dcterms:created xsi:type="dcterms:W3CDTF">2006-08-16T00:00:00Z</dcterms:created>
  <dcterms:modified xsi:type="dcterms:W3CDTF">2018-09-10T01:22:42Z</dcterms:modified>
</cp:coreProperties>
</file>