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56" r:id="rId2"/>
    <p:sldId id="257" r:id="rId3"/>
    <p:sldId id="258" r:id="rId4"/>
    <p:sldId id="262" r:id="rId5"/>
    <p:sldId id="269" r:id="rId6"/>
    <p:sldId id="265" r:id="rId7"/>
    <p:sldId id="264" r:id="rId8"/>
    <p:sldId id="267" r:id="rId9"/>
    <p:sldId id="260" r:id="rId10"/>
    <p:sldId id="270" r:id="rId11"/>
    <p:sldId id="271" r:id="rId12"/>
    <p:sldId id="273" r:id="rId13"/>
    <p:sldId id="272"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94600"/>
  </p:normalViewPr>
  <p:slideViewPr>
    <p:cSldViewPr>
      <p:cViewPr varScale="1">
        <p:scale>
          <a:sx n="86" d="100"/>
          <a:sy n="86" d="100"/>
        </p:scale>
        <p:origin x="1256"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BBB1C9-23DC-0E46-A9D0-49AA6F78FCE8}" type="datetimeFigureOut">
              <a:rPr lang="en-US" smtClean="0"/>
              <a:t>9/21/17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A4BDD5-9FA5-1949-B248-CF8BED205319}" type="slidenum">
              <a:rPr lang="en-US" smtClean="0"/>
              <a:t>‹#›</a:t>
            </a:fld>
            <a:endParaRPr lang="en-US"/>
          </a:p>
        </p:txBody>
      </p:sp>
    </p:spTree>
    <p:extLst>
      <p:ext uri="{BB962C8B-B14F-4D97-AF65-F5344CB8AC3E}">
        <p14:creationId xmlns:p14="http://schemas.microsoft.com/office/powerpoint/2010/main" val="1873709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6F64B6-593A-4B66-9C03-A087E1DA0C2D}" type="datetimeFigureOut">
              <a:rPr lang="en-US" smtClean="0"/>
              <a:t>9/21/17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7F8439-AF35-4C9E-9FFA-E3591BC8AB1E}" type="slidenum">
              <a:rPr lang="en-US" smtClean="0"/>
              <a:t>‹#›</a:t>
            </a:fld>
            <a:endParaRPr lang="en-US"/>
          </a:p>
        </p:txBody>
      </p:sp>
    </p:spTree>
    <p:extLst>
      <p:ext uri="{BB962C8B-B14F-4D97-AF65-F5344CB8AC3E}">
        <p14:creationId xmlns:p14="http://schemas.microsoft.com/office/powerpoint/2010/main" val="41631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a:t>
            </a:r>
            <a:r>
              <a:rPr lang="en-US" baseline="0" dirty="0" smtClean="0"/>
              <a:t> ATTENTION TO </a:t>
            </a:r>
            <a:r>
              <a:rPr lang="en-US" i="1" baseline="0" dirty="0" smtClean="0"/>
              <a:t>CITING TEXTUAL EVIDENCE</a:t>
            </a:r>
            <a:r>
              <a:rPr lang="en-US" i="0" baseline="0" dirty="0" smtClean="0"/>
              <a:t> CHART</a:t>
            </a:r>
            <a:endParaRPr lang="en-US" dirty="0"/>
          </a:p>
        </p:txBody>
      </p:sp>
      <p:sp>
        <p:nvSpPr>
          <p:cNvPr id="4" name="Slide Number Placeholder 3"/>
          <p:cNvSpPr>
            <a:spLocks noGrp="1"/>
          </p:cNvSpPr>
          <p:nvPr>
            <p:ph type="sldNum" sz="quarter" idx="10"/>
          </p:nvPr>
        </p:nvSpPr>
        <p:spPr/>
        <p:txBody>
          <a:bodyPr/>
          <a:lstStyle/>
          <a:p>
            <a:fld id="{EF7F8439-AF35-4C9E-9FFA-E3591BC8AB1E}" type="slidenum">
              <a:rPr lang="en-US" smtClean="0"/>
              <a:t>4</a:t>
            </a:fld>
            <a:endParaRPr lang="en-US"/>
          </a:p>
        </p:txBody>
      </p:sp>
    </p:spTree>
    <p:extLst>
      <p:ext uri="{BB962C8B-B14F-4D97-AF65-F5344CB8AC3E}">
        <p14:creationId xmlns:p14="http://schemas.microsoft.com/office/powerpoint/2010/main" val="2808709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a:t>
            </a:r>
            <a:r>
              <a:rPr lang="en-US" baseline="0" dirty="0" smtClean="0"/>
              <a:t> ATTENTION TO </a:t>
            </a:r>
            <a:r>
              <a:rPr lang="en-US" i="1" baseline="0" dirty="0" smtClean="0"/>
              <a:t>CITING TEXTUAL EVIDENCE</a:t>
            </a:r>
            <a:r>
              <a:rPr lang="en-US" i="0" baseline="0" dirty="0" smtClean="0"/>
              <a:t> CHART</a:t>
            </a:r>
            <a:endParaRPr lang="en-US" dirty="0"/>
          </a:p>
        </p:txBody>
      </p:sp>
      <p:sp>
        <p:nvSpPr>
          <p:cNvPr id="4" name="Slide Number Placeholder 3"/>
          <p:cNvSpPr>
            <a:spLocks noGrp="1"/>
          </p:cNvSpPr>
          <p:nvPr>
            <p:ph type="sldNum" sz="quarter" idx="10"/>
          </p:nvPr>
        </p:nvSpPr>
        <p:spPr/>
        <p:txBody>
          <a:bodyPr/>
          <a:lstStyle/>
          <a:p>
            <a:fld id="{EF7F8439-AF35-4C9E-9FFA-E3591BC8AB1E}" type="slidenum">
              <a:rPr lang="en-US" smtClean="0"/>
              <a:t>5</a:t>
            </a:fld>
            <a:endParaRPr lang="en-US"/>
          </a:p>
        </p:txBody>
      </p:sp>
    </p:spTree>
    <p:extLst>
      <p:ext uri="{BB962C8B-B14F-4D97-AF65-F5344CB8AC3E}">
        <p14:creationId xmlns:p14="http://schemas.microsoft.com/office/powerpoint/2010/main" val="1350579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defTabSz="887242">
              <a:defRPr/>
            </a:pPr>
            <a:r>
              <a:rPr lang="en-US" dirty="0" smtClean="0"/>
              <a:t>Choose 5 of these sentence starters to record</a:t>
            </a:r>
            <a:r>
              <a:rPr lang="en-US" baseline="0" dirty="0" smtClean="0"/>
              <a:t> at the top of your page…</a:t>
            </a:r>
          </a:p>
          <a:p>
            <a:pPr defTabSz="887242">
              <a:defRPr/>
            </a:pPr>
            <a:endParaRPr lang="en-US" baseline="0" dirty="0" smtClean="0"/>
          </a:p>
          <a:p>
            <a:pPr defTabSz="887242">
              <a:defRPr/>
            </a:pPr>
            <a:r>
              <a:rPr lang="en-US" baseline="0" dirty="0" smtClean="0"/>
              <a:t>Then, go ahead and sketch out possibilities for your own chart.  I’ll set a timer to give you time to discuss and absorb.</a:t>
            </a:r>
          </a:p>
          <a:p>
            <a:endParaRPr lang="en-US" dirty="0"/>
          </a:p>
        </p:txBody>
      </p:sp>
      <p:sp>
        <p:nvSpPr>
          <p:cNvPr id="4" name="Slide Number Placeholder 3"/>
          <p:cNvSpPr>
            <a:spLocks noGrp="1"/>
          </p:cNvSpPr>
          <p:nvPr>
            <p:ph type="sldNum" sz="quarter" idx="10"/>
          </p:nvPr>
        </p:nvSpPr>
        <p:spPr/>
        <p:txBody>
          <a:bodyPr/>
          <a:lstStyle/>
          <a:p>
            <a:fld id="{883209DF-7E5A-456E-9E36-2D769A34E879}" type="slidenum">
              <a:rPr lang="en-US" smtClean="0"/>
              <a:t>6</a:t>
            </a:fld>
            <a:endParaRPr lang="en-US"/>
          </a:p>
        </p:txBody>
      </p:sp>
    </p:spTree>
    <p:extLst>
      <p:ext uri="{BB962C8B-B14F-4D97-AF65-F5344CB8AC3E}">
        <p14:creationId xmlns:p14="http://schemas.microsoft.com/office/powerpoint/2010/main" val="82106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 Images example:</a:t>
            </a:r>
            <a:r>
              <a:rPr lang="en-US" baseline="0" dirty="0" smtClean="0"/>
              <a:t> Take a few minutes to write what you know/think about this picture.</a:t>
            </a:r>
          </a:p>
          <a:p>
            <a:r>
              <a:rPr lang="en-US" baseline="0" dirty="0" smtClean="0"/>
              <a:t>Whatever you think, you have to EXPLAIN IT. Incentivize giving evidence (LiveSchool Points)</a:t>
            </a:r>
            <a:endParaRPr lang="en-US" dirty="0"/>
          </a:p>
        </p:txBody>
      </p:sp>
      <p:sp>
        <p:nvSpPr>
          <p:cNvPr id="4" name="Slide Number Placeholder 3"/>
          <p:cNvSpPr>
            <a:spLocks noGrp="1"/>
          </p:cNvSpPr>
          <p:nvPr>
            <p:ph type="sldNum" sz="quarter" idx="10"/>
          </p:nvPr>
        </p:nvSpPr>
        <p:spPr/>
        <p:txBody>
          <a:bodyPr/>
          <a:lstStyle/>
          <a:p>
            <a:fld id="{210DB78C-B36C-49D2-B8E4-18B85D0138ED}" type="slidenum">
              <a:rPr lang="en-US" smtClean="0"/>
              <a:t>7</a:t>
            </a:fld>
            <a:endParaRPr lang="en-US"/>
          </a:p>
        </p:txBody>
      </p:sp>
    </p:spTree>
    <p:extLst>
      <p:ext uri="{BB962C8B-B14F-4D97-AF65-F5344CB8AC3E}">
        <p14:creationId xmlns:p14="http://schemas.microsoft.com/office/powerpoint/2010/main" val="2686596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9/21/17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9/21/17</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9/21/17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Citing Textual Evidence</a:t>
            </a:r>
            <a:endParaRPr lang="en-US" dirty="0"/>
          </a:p>
        </p:txBody>
      </p:sp>
      <p:sp>
        <p:nvSpPr>
          <p:cNvPr id="3" name="Subtitle 2"/>
          <p:cNvSpPr>
            <a:spLocks noGrp="1"/>
          </p:cNvSpPr>
          <p:nvPr>
            <p:ph type="subTitle" idx="1"/>
          </p:nvPr>
        </p:nvSpPr>
        <p:spPr/>
        <p:txBody>
          <a:bodyPr/>
          <a:lstStyle/>
          <a:p>
            <a:r>
              <a:rPr lang="en-US" dirty="0" smtClean="0"/>
              <a:t>Where’d you get that???</a:t>
            </a:r>
            <a:endParaRPr lang="en-US" dirty="0"/>
          </a:p>
        </p:txBody>
      </p:sp>
    </p:spTree>
    <p:extLst>
      <p:ext uri="{BB962C8B-B14F-4D97-AF65-F5344CB8AC3E}">
        <p14:creationId xmlns:p14="http://schemas.microsoft.com/office/powerpoint/2010/main" val="3211123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599882"/>
          </a:xfrm>
        </p:spPr>
        <p:txBody>
          <a:bodyPr>
            <a:normAutofit/>
          </a:bodyPr>
          <a:lstStyle/>
          <a:p>
            <a:pPr algn="ctr"/>
            <a:r>
              <a:rPr lang="en-US" sz="4400" dirty="0" smtClean="0"/>
              <a:t>Citing text evidence</a:t>
            </a:r>
            <a:br>
              <a:rPr lang="en-US" sz="4400" dirty="0" smtClean="0"/>
            </a:br>
            <a:r>
              <a:rPr lang="en-US" sz="4400" u="sng" dirty="0" smtClean="0"/>
              <a:t>Wonder</a:t>
            </a:r>
            <a:endParaRPr lang="en-US" sz="4400" dirty="0"/>
          </a:p>
        </p:txBody>
      </p:sp>
      <p:sp>
        <p:nvSpPr>
          <p:cNvPr id="3" name="Content Placeholder 2"/>
          <p:cNvSpPr>
            <a:spLocks noGrp="1"/>
          </p:cNvSpPr>
          <p:nvPr>
            <p:ph idx="1"/>
          </p:nvPr>
        </p:nvSpPr>
        <p:spPr>
          <a:xfrm>
            <a:off x="533400" y="1981200"/>
            <a:ext cx="7924800" cy="4343399"/>
          </a:xfrm>
        </p:spPr>
        <p:txBody>
          <a:bodyPr>
            <a:normAutofit/>
          </a:bodyPr>
          <a:lstStyle/>
          <a:p>
            <a:r>
              <a:rPr lang="en-US" sz="2800" i="1" u="sng" dirty="0"/>
              <a:t>Directions</a:t>
            </a:r>
            <a:r>
              <a:rPr lang="en-US" sz="2800" i="1" dirty="0"/>
              <a:t>: </a:t>
            </a:r>
            <a:r>
              <a:rPr lang="en-US" sz="2800" b="0" i="1" dirty="0"/>
              <a:t>After reading the excerpt from the novel </a:t>
            </a:r>
            <a:r>
              <a:rPr lang="en-US" sz="2800" b="0" i="1" u="sng" dirty="0"/>
              <a:t>Wonder</a:t>
            </a:r>
            <a:r>
              <a:rPr lang="en-US" sz="2800" b="0" i="1" dirty="0"/>
              <a:t>, answer the question by citing text evidence. Then, explain your thinking using a </a:t>
            </a:r>
            <a:r>
              <a:rPr lang="en-US" sz="2800" b="0" dirty="0"/>
              <a:t>“So What?” </a:t>
            </a:r>
            <a:r>
              <a:rPr lang="en-US" sz="2800" b="0" i="1" dirty="0"/>
              <a:t>sentence</a:t>
            </a:r>
            <a:r>
              <a:rPr lang="en-US" sz="2800" b="0" i="1" dirty="0" smtClean="0"/>
              <a:t>.</a:t>
            </a:r>
            <a:endParaRPr lang="en-US" sz="2800" b="0" i="1" u="sng" dirty="0" smtClean="0"/>
          </a:p>
          <a:p>
            <a:r>
              <a:rPr lang="en-US" sz="2800" i="1" u="sng" dirty="0" smtClean="0"/>
              <a:t>Example</a:t>
            </a:r>
            <a:r>
              <a:rPr lang="en-US" sz="2800" i="1" dirty="0"/>
              <a:t>: </a:t>
            </a:r>
            <a:r>
              <a:rPr lang="en-US" sz="2800" b="0" i="1" dirty="0"/>
              <a:t>August states, “I was pretty sure I would never go back to school again.” (p.80) This is important because it shows how upset he was by the conversation he overheard between Jack and Julian.</a:t>
            </a:r>
            <a:endParaRPr lang="en-US" sz="2800" b="0" dirty="0"/>
          </a:p>
          <a:p>
            <a:endParaRPr lang="en-US" dirty="0"/>
          </a:p>
        </p:txBody>
      </p:sp>
    </p:spTree>
    <p:extLst>
      <p:ext uri="{BB962C8B-B14F-4D97-AF65-F5344CB8AC3E}">
        <p14:creationId xmlns:p14="http://schemas.microsoft.com/office/powerpoint/2010/main" val="4228850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990282"/>
          </a:xfrm>
        </p:spPr>
        <p:txBody>
          <a:bodyPr>
            <a:normAutofit/>
          </a:bodyPr>
          <a:lstStyle/>
          <a:p>
            <a:r>
              <a:rPr lang="en-US" sz="4400" dirty="0" smtClean="0"/>
              <a:t>Teammate Practice</a:t>
            </a:r>
            <a:endParaRPr lang="en-US" sz="4400" dirty="0"/>
          </a:p>
        </p:txBody>
      </p:sp>
      <p:sp>
        <p:nvSpPr>
          <p:cNvPr id="3" name="Content Placeholder 2"/>
          <p:cNvSpPr>
            <a:spLocks noGrp="1"/>
          </p:cNvSpPr>
          <p:nvPr>
            <p:ph idx="1"/>
          </p:nvPr>
        </p:nvSpPr>
        <p:spPr>
          <a:xfrm>
            <a:off x="304800" y="1295400"/>
            <a:ext cx="8458200" cy="5334000"/>
          </a:xfrm>
        </p:spPr>
        <p:txBody>
          <a:bodyPr>
            <a:normAutofit fontScale="92500" lnSpcReduction="10000"/>
          </a:bodyPr>
          <a:lstStyle/>
          <a:p>
            <a:r>
              <a:rPr lang="en-US" sz="2400" u="sng" dirty="0"/>
              <a:t>Excerpt: from “Why I Changed My Mind” (p.139)</a:t>
            </a:r>
            <a:endParaRPr lang="en-US" sz="2400" dirty="0"/>
          </a:p>
          <a:p>
            <a:pPr>
              <a:lnSpc>
                <a:spcPct val="110000"/>
              </a:lnSpc>
              <a:spcBef>
                <a:spcPts val="0"/>
              </a:spcBef>
              <a:spcAft>
                <a:spcPts val="0"/>
              </a:spcAft>
            </a:pPr>
            <a:r>
              <a:rPr lang="en-US" sz="2400" b="0" dirty="0"/>
              <a:t>“Who else did Mr. Tushman call?” I asked Mom later that night. “Did he tell you?”</a:t>
            </a:r>
          </a:p>
          <a:p>
            <a:pPr>
              <a:lnSpc>
                <a:spcPct val="110000"/>
              </a:lnSpc>
              <a:spcBef>
                <a:spcPts val="0"/>
              </a:spcBef>
              <a:spcAft>
                <a:spcPts val="0"/>
              </a:spcAft>
            </a:pPr>
            <a:r>
              <a:rPr lang="en-US" sz="2400" b="0" dirty="0"/>
              <a:t>     “He mentioned Julian and Charlotte.”</a:t>
            </a:r>
          </a:p>
          <a:p>
            <a:pPr>
              <a:lnSpc>
                <a:spcPct val="110000"/>
              </a:lnSpc>
              <a:spcBef>
                <a:spcPts val="0"/>
              </a:spcBef>
              <a:spcAft>
                <a:spcPts val="0"/>
              </a:spcAft>
            </a:pPr>
            <a:r>
              <a:rPr lang="en-US" sz="2400" b="0" dirty="0"/>
              <a:t>     “Julian!” I said. “Ugh. Why Julian?”</a:t>
            </a:r>
          </a:p>
          <a:p>
            <a:pPr>
              <a:lnSpc>
                <a:spcPct val="110000"/>
              </a:lnSpc>
              <a:spcBef>
                <a:spcPts val="0"/>
              </a:spcBef>
              <a:spcAft>
                <a:spcPts val="0"/>
              </a:spcAft>
            </a:pPr>
            <a:r>
              <a:rPr lang="en-US" sz="2400" b="0" dirty="0"/>
              <a:t>     “You used to be friends with Julian!”</a:t>
            </a:r>
          </a:p>
          <a:p>
            <a:pPr>
              <a:lnSpc>
                <a:spcPct val="110000"/>
              </a:lnSpc>
              <a:spcBef>
                <a:spcPts val="0"/>
              </a:spcBef>
              <a:spcAft>
                <a:spcPts val="0"/>
              </a:spcAft>
            </a:pPr>
            <a:r>
              <a:rPr lang="en-US" sz="2400" b="0" dirty="0"/>
              <a:t>     “Mom, that was like in kindergarten. Julian’s the biggest phony there is. And he’s trying so hard to be popular all the time.”</a:t>
            </a:r>
          </a:p>
          <a:p>
            <a:pPr>
              <a:lnSpc>
                <a:spcPct val="110000"/>
              </a:lnSpc>
              <a:spcBef>
                <a:spcPts val="0"/>
              </a:spcBef>
              <a:spcAft>
                <a:spcPts val="0"/>
              </a:spcAft>
            </a:pPr>
            <a:r>
              <a:rPr lang="en-US" sz="2400" b="0" dirty="0"/>
              <a:t>     “Well,” said Mom, “at least Julian agreed to help this kid out. Got to give him credit for that.”</a:t>
            </a:r>
          </a:p>
          <a:p>
            <a:pPr>
              <a:lnSpc>
                <a:spcPct val="110000"/>
              </a:lnSpc>
              <a:spcBef>
                <a:spcPts val="0"/>
              </a:spcBef>
              <a:spcAft>
                <a:spcPts val="0"/>
              </a:spcAft>
            </a:pPr>
            <a:r>
              <a:rPr lang="en-US" sz="2400" b="0" dirty="0"/>
              <a:t>     I didn’t say anything because she was right.</a:t>
            </a:r>
            <a:r>
              <a:rPr lang="en-US" sz="2400" b="0" i="1" dirty="0"/>
              <a:t> </a:t>
            </a:r>
            <a:endParaRPr lang="en-US" sz="2400" b="0" dirty="0"/>
          </a:p>
          <a:p>
            <a:pPr>
              <a:lnSpc>
                <a:spcPct val="110000"/>
              </a:lnSpc>
              <a:spcBef>
                <a:spcPts val="0"/>
              </a:spcBef>
              <a:spcAft>
                <a:spcPts val="0"/>
              </a:spcAft>
            </a:pPr>
            <a:endParaRPr lang="en-US" dirty="0"/>
          </a:p>
          <a:p>
            <a:r>
              <a:rPr lang="en-US" sz="2800" dirty="0"/>
              <a:t>Question: Why does Jack change his mind about going to meet August</a:t>
            </a:r>
            <a:r>
              <a:rPr lang="en-US" sz="2800" dirty="0" smtClean="0"/>
              <a:t>?</a:t>
            </a:r>
            <a:endParaRPr lang="en-US" sz="2800" dirty="0"/>
          </a:p>
        </p:txBody>
      </p:sp>
    </p:spTree>
    <p:extLst>
      <p:ext uri="{BB962C8B-B14F-4D97-AF65-F5344CB8AC3E}">
        <p14:creationId xmlns:p14="http://schemas.microsoft.com/office/powerpoint/2010/main" val="2271228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53400" cy="990282"/>
          </a:xfrm>
        </p:spPr>
        <p:txBody>
          <a:bodyPr>
            <a:normAutofit/>
          </a:bodyPr>
          <a:lstStyle/>
          <a:p>
            <a:r>
              <a:rPr lang="en-US" sz="4400" dirty="0" smtClean="0"/>
              <a:t>Exemplary Responses</a:t>
            </a:r>
            <a:endParaRPr lang="en-US" sz="4400" dirty="0"/>
          </a:p>
        </p:txBody>
      </p:sp>
      <p:sp>
        <p:nvSpPr>
          <p:cNvPr id="3" name="Content Placeholder 2"/>
          <p:cNvSpPr>
            <a:spLocks noGrp="1"/>
          </p:cNvSpPr>
          <p:nvPr>
            <p:ph idx="1"/>
          </p:nvPr>
        </p:nvSpPr>
        <p:spPr>
          <a:xfrm>
            <a:off x="304800" y="1295400"/>
            <a:ext cx="8458200" cy="5334000"/>
          </a:xfrm>
        </p:spPr>
        <p:txBody>
          <a:bodyPr>
            <a:normAutofit/>
          </a:bodyPr>
          <a:lstStyle/>
          <a:p>
            <a:r>
              <a:rPr lang="en-US" sz="1400" u="sng" dirty="0"/>
              <a:t>Excerpt: from “Why I Changed My Mind” (p.139)</a:t>
            </a:r>
            <a:endParaRPr lang="en-US" sz="1400" dirty="0"/>
          </a:p>
          <a:p>
            <a:pPr>
              <a:lnSpc>
                <a:spcPct val="110000"/>
              </a:lnSpc>
              <a:spcBef>
                <a:spcPts val="0"/>
              </a:spcBef>
              <a:spcAft>
                <a:spcPts val="0"/>
              </a:spcAft>
            </a:pPr>
            <a:r>
              <a:rPr lang="en-US" sz="1400" b="0" dirty="0"/>
              <a:t>“Who else did Mr. Tushman call?” I asked Mom later that night. “Did he tell you?”</a:t>
            </a:r>
          </a:p>
          <a:p>
            <a:pPr>
              <a:lnSpc>
                <a:spcPct val="110000"/>
              </a:lnSpc>
              <a:spcBef>
                <a:spcPts val="0"/>
              </a:spcBef>
              <a:spcAft>
                <a:spcPts val="0"/>
              </a:spcAft>
            </a:pPr>
            <a:r>
              <a:rPr lang="en-US" sz="1400" b="0" dirty="0"/>
              <a:t>     “He mentioned Julian and Charlotte.”</a:t>
            </a:r>
          </a:p>
          <a:p>
            <a:pPr>
              <a:lnSpc>
                <a:spcPct val="110000"/>
              </a:lnSpc>
              <a:spcBef>
                <a:spcPts val="0"/>
              </a:spcBef>
              <a:spcAft>
                <a:spcPts val="0"/>
              </a:spcAft>
            </a:pPr>
            <a:r>
              <a:rPr lang="en-US" sz="1400" b="0" dirty="0"/>
              <a:t>     “Julian!” I said. “Ugh. Why Julian?”</a:t>
            </a:r>
          </a:p>
          <a:p>
            <a:pPr>
              <a:lnSpc>
                <a:spcPct val="110000"/>
              </a:lnSpc>
              <a:spcBef>
                <a:spcPts val="0"/>
              </a:spcBef>
              <a:spcAft>
                <a:spcPts val="0"/>
              </a:spcAft>
            </a:pPr>
            <a:r>
              <a:rPr lang="en-US" sz="1400" b="0" dirty="0"/>
              <a:t>     “You used to be friends with Julian!”</a:t>
            </a:r>
          </a:p>
          <a:p>
            <a:pPr>
              <a:lnSpc>
                <a:spcPct val="110000"/>
              </a:lnSpc>
              <a:spcBef>
                <a:spcPts val="0"/>
              </a:spcBef>
              <a:spcAft>
                <a:spcPts val="0"/>
              </a:spcAft>
            </a:pPr>
            <a:r>
              <a:rPr lang="en-US" sz="1400" b="0" dirty="0"/>
              <a:t>     “Mom, that was like in kindergarten. Julian’s the biggest phony there is. And he’s trying so hard to be popular all the time.”</a:t>
            </a:r>
          </a:p>
          <a:p>
            <a:pPr>
              <a:lnSpc>
                <a:spcPct val="110000"/>
              </a:lnSpc>
              <a:spcBef>
                <a:spcPts val="0"/>
              </a:spcBef>
              <a:spcAft>
                <a:spcPts val="0"/>
              </a:spcAft>
            </a:pPr>
            <a:r>
              <a:rPr lang="en-US" sz="1400" b="0" dirty="0"/>
              <a:t>     “Well,” said Mom, “at least Julian agreed to help this kid out. Got to give him credit for that.”</a:t>
            </a:r>
          </a:p>
          <a:p>
            <a:pPr>
              <a:lnSpc>
                <a:spcPct val="110000"/>
              </a:lnSpc>
              <a:spcBef>
                <a:spcPts val="0"/>
              </a:spcBef>
              <a:spcAft>
                <a:spcPts val="0"/>
              </a:spcAft>
            </a:pPr>
            <a:r>
              <a:rPr lang="en-US" sz="1400" b="0" dirty="0"/>
              <a:t>     I didn’t say anything because she was right.</a:t>
            </a:r>
            <a:r>
              <a:rPr lang="en-US" sz="1400" b="0" i="1" dirty="0"/>
              <a:t> </a:t>
            </a:r>
            <a:endParaRPr lang="en-US" sz="1400" b="0" dirty="0"/>
          </a:p>
          <a:p>
            <a:pPr>
              <a:lnSpc>
                <a:spcPct val="110000"/>
              </a:lnSpc>
              <a:spcBef>
                <a:spcPts val="0"/>
              </a:spcBef>
              <a:spcAft>
                <a:spcPts val="0"/>
              </a:spcAft>
            </a:pPr>
            <a:endParaRPr lang="en-US" sz="1400" dirty="0"/>
          </a:p>
          <a:p>
            <a:r>
              <a:rPr lang="en-US" sz="1800" dirty="0"/>
              <a:t>Question: Why does Jack change his mind about going to meet August</a:t>
            </a:r>
            <a:r>
              <a:rPr lang="en-US" sz="1800" dirty="0" smtClean="0"/>
              <a:t>?</a:t>
            </a:r>
          </a:p>
          <a:p>
            <a:r>
              <a:rPr lang="en-US" dirty="0" smtClean="0"/>
              <a:t>(1) Jack thinks to himself, “I didn’t say anything because she was right.” (p.139)  This shows that he agrees with his mom; meeting August and helping him out is the right thing to do.</a:t>
            </a:r>
          </a:p>
          <a:p>
            <a:r>
              <a:rPr lang="en-US" dirty="0" smtClean="0"/>
              <a:t>(2) Jack says, “Ugh. Why Julian…(he’s) the biggest phony there is.” (p.139)  This reveals to the reader that Jack probably knows that Julian is not a very nice person, so Jack decides it would be best to help August.</a:t>
            </a:r>
            <a:endParaRPr lang="en-US" dirty="0"/>
          </a:p>
        </p:txBody>
      </p:sp>
    </p:spTree>
    <p:extLst>
      <p:ext uri="{BB962C8B-B14F-4D97-AF65-F5344CB8AC3E}">
        <p14:creationId xmlns:p14="http://schemas.microsoft.com/office/powerpoint/2010/main" val="3546172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990282"/>
          </a:xfrm>
        </p:spPr>
        <p:txBody>
          <a:bodyPr>
            <a:noAutofit/>
          </a:bodyPr>
          <a:lstStyle/>
          <a:p>
            <a:r>
              <a:rPr lang="en-US" sz="4400" dirty="0" smtClean="0"/>
              <a:t>Independent Practice</a:t>
            </a:r>
            <a:endParaRPr lang="en-US" sz="4400" dirty="0"/>
          </a:p>
        </p:txBody>
      </p:sp>
      <p:sp>
        <p:nvSpPr>
          <p:cNvPr id="3" name="Content Placeholder 2"/>
          <p:cNvSpPr>
            <a:spLocks noGrp="1"/>
          </p:cNvSpPr>
          <p:nvPr>
            <p:ph idx="1"/>
          </p:nvPr>
        </p:nvSpPr>
        <p:spPr>
          <a:xfrm>
            <a:off x="457200" y="1295400"/>
            <a:ext cx="7924800" cy="5334000"/>
          </a:xfrm>
        </p:spPr>
        <p:txBody>
          <a:bodyPr>
            <a:normAutofit/>
          </a:bodyPr>
          <a:lstStyle/>
          <a:p>
            <a:r>
              <a:rPr lang="en-US" sz="3600" dirty="0"/>
              <a:t>Reread: “Four Things” (pp.142-143)</a:t>
            </a:r>
          </a:p>
          <a:p>
            <a:r>
              <a:rPr lang="en-US" sz="4000" dirty="0"/>
              <a:t> </a:t>
            </a:r>
          </a:p>
          <a:p>
            <a:r>
              <a:rPr lang="en-US" sz="4000" dirty="0"/>
              <a:t>Question: Jack </a:t>
            </a:r>
            <a:r>
              <a:rPr lang="en-US" sz="4000" dirty="0" smtClean="0"/>
              <a:t>decides </a:t>
            </a:r>
            <a:r>
              <a:rPr lang="en-US" sz="4000" dirty="0"/>
              <a:t>that he really likes August. Cite and explain two reasons why.</a:t>
            </a:r>
          </a:p>
        </p:txBody>
      </p:sp>
    </p:spTree>
    <p:extLst>
      <p:ext uri="{BB962C8B-B14F-4D97-AF65-F5344CB8AC3E}">
        <p14:creationId xmlns:p14="http://schemas.microsoft.com/office/powerpoint/2010/main" val="2853244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837882"/>
          </a:xfrm>
        </p:spPr>
        <p:txBody>
          <a:bodyPr>
            <a:noAutofit/>
          </a:bodyPr>
          <a:lstStyle/>
          <a:p>
            <a:r>
              <a:rPr lang="en-US" sz="4400" dirty="0"/>
              <a:t>Exemplary Response</a:t>
            </a:r>
          </a:p>
        </p:txBody>
      </p:sp>
      <p:sp>
        <p:nvSpPr>
          <p:cNvPr id="3" name="Content Placeholder 2"/>
          <p:cNvSpPr>
            <a:spLocks noGrp="1"/>
          </p:cNvSpPr>
          <p:nvPr>
            <p:ph idx="1"/>
          </p:nvPr>
        </p:nvSpPr>
        <p:spPr>
          <a:xfrm>
            <a:off x="381000" y="1143000"/>
            <a:ext cx="8382000" cy="5638800"/>
          </a:xfrm>
        </p:spPr>
        <p:txBody>
          <a:bodyPr>
            <a:normAutofit fontScale="92500"/>
          </a:bodyPr>
          <a:lstStyle/>
          <a:p>
            <a:r>
              <a:rPr lang="en-US" sz="1800" dirty="0"/>
              <a:t>Reread: “Four Things” (pp.142-143</a:t>
            </a:r>
            <a:r>
              <a:rPr lang="en-US" sz="1800" dirty="0" smtClean="0"/>
              <a:t>)</a:t>
            </a:r>
            <a:endParaRPr lang="en-US" dirty="0"/>
          </a:p>
          <a:p>
            <a:r>
              <a:rPr lang="en-US" dirty="0"/>
              <a:t>Question: Jack </a:t>
            </a:r>
            <a:r>
              <a:rPr lang="en-US" dirty="0" smtClean="0"/>
              <a:t>decides </a:t>
            </a:r>
            <a:r>
              <a:rPr lang="en-US" dirty="0"/>
              <a:t>that he really likes August. Cite </a:t>
            </a:r>
            <a:r>
              <a:rPr lang="en-US" dirty="0" smtClean="0"/>
              <a:t>and </a:t>
            </a:r>
            <a:r>
              <a:rPr lang="en-US" dirty="0"/>
              <a:t>explain two reasons why</a:t>
            </a:r>
            <a:r>
              <a:rPr lang="en-US" dirty="0" smtClean="0"/>
              <a:t>.</a:t>
            </a:r>
          </a:p>
          <a:p>
            <a:r>
              <a:rPr lang="en-US" sz="2800" dirty="0" smtClean="0"/>
              <a:t>	Jack decides that he really likes August. He shows this when he says, “he’s actually a really cool dude. I mean, he’s pretty funny.” (p.142)  These words make me think that Jack really appreciates August’s sense of humor and enjoys hanging out with him.  Jack also states, “if all the guys in the fifth grade were lined up against a wall and I got to choose anyone I wanted to hang out with, I would choose August.” (p.143)  R.J. Palacio includes this detail to prove that Jack really thinks of August as his best friend.</a:t>
            </a:r>
            <a:endParaRPr lang="en-US" sz="2800" dirty="0"/>
          </a:p>
        </p:txBody>
      </p:sp>
    </p:spTree>
    <p:extLst>
      <p:ext uri="{BB962C8B-B14F-4D97-AF65-F5344CB8AC3E}">
        <p14:creationId xmlns:p14="http://schemas.microsoft.com/office/powerpoint/2010/main" val="3451170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Standards</a:t>
            </a:r>
            <a:endParaRPr lang="en-US" sz="4400" dirty="0"/>
          </a:p>
        </p:txBody>
      </p:sp>
      <p:sp>
        <p:nvSpPr>
          <p:cNvPr id="3" name="Content Placeholder 2"/>
          <p:cNvSpPr>
            <a:spLocks noGrp="1"/>
          </p:cNvSpPr>
          <p:nvPr>
            <p:ph idx="1"/>
          </p:nvPr>
        </p:nvSpPr>
        <p:spPr>
          <a:xfrm>
            <a:off x="457200" y="1524000"/>
            <a:ext cx="7620000" cy="4724400"/>
          </a:xfrm>
        </p:spPr>
        <p:txBody>
          <a:bodyPr>
            <a:noAutofit/>
          </a:bodyPr>
          <a:lstStyle/>
          <a:p>
            <a:r>
              <a:rPr lang="en-US" sz="2400" dirty="0" smtClean="0"/>
              <a:t>WHAT are we learning?</a:t>
            </a:r>
          </a:p>
          <a:p>
            <a:pPr marL="342900" indent="-342900">
              <a:buFont typeface="Arial" panose="020B0604020202020204" pitchFamily="34" charset="0"/>
              <a:buChar char="•"/>
            </a:pPr>
            <a:r>
              <a:rPr lang="en-US" sz="2400" dirty="0" smtClean="0"/>
              <a:t>5.RL.KID.1 </a:t>
            </a:r>
            <a:r>
              <a:rPr lang="en-US" sz="2400" b="0" dirty="0" smtClean="0"/>
              <a:t>Quote accurately from a text when explaining what the text says explicitly and when drawing inferences from the text. </a:t>
            </a:r>
            <a:endParaRPr lang="en-US" sz="2400" b="0" dirty="0"/>
          </a:p>
          <a:p>
            <a:pPr marL="342900" indent="-342900">
              <a:buFont typeface="Arial" panose="020B0604020202020204" pitchFamily="34" charset="0"/>
              <a:buChar char="•"/>
            </a:pPr>
            <a:r>
              <a:rPr lang="en-US" sz="2400" dirty="0" smtClean="0"/>
              <a:t>5.RL.KID.2 </a:t>
            </a:r>
            <a:r>
              <a:rPr lang="en-US" sz="2400" b="0" dirty="0" smtClean="0"/>
              <a:t>Determine a theme or central idea of a story, drama, or poem from details in the text; summarize the text.</a:t>
            </a:r>
          </a:p>
          <a:p>
            <a:pPr marL="342900" indent="-342900">
              <a:buFont typeface="Arial" panose="020B0604020202020204" pitchFamily="34" charset="0"/>
              <a:buChar char="•"/>
            </a:pPr>
            <a:r>
              <a:rPr lang="en-US" sz="2400" dirty="0" smtClean="0"/>
              <a:t>5.RL.IKI.7 </a:t>
            </a:r>
            <a:r>
              <a:rPr lang="en-US" sz="2400" b="0" dirty="0" smtClean="0"/>
              <a:t>Explain how visual and multimedia elements contribute to the meaning, tone, or mood of a text…</a:t>
            </a:r>
            <a:endParaRPr lang="en-US" sz="2400" dirty="0"/>
          </a:p>
        </p:txBody>
      </p:sp>
    </p:spTree>
    <p:extLst>
      <p:ext uri="{BB962C8B-B14F-4D97-AF65-F5344CB8AC3E}">
        <p14:creationId xmlns:p14="http://schemas.microsoft.com/office/powerpoint/2010/main" val="194343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Standards</a:t>
            </a:r>
            <a:endParaRPr lang="en-US" dirty="0"/>
          </a:p>
        </p:txBody>
      </p:sp>
      <p:sp>
        <p:nvSpPr>
          <p:cNvPr id="3" name="Content Placeholder 2"/>
          <p:cNvSpPr>
            <a:spLocks noGrp="1"/>
          </p:cNvSpPr>
          <p:nvPr>
            <p:ph idx="1"/>
          </p:nvPr>
        </p:nvSpPr>
        <p:spPr>
          <a:xfrm>
            <a:off x="228600" y="1447800"/>
            <a:ext cx="8610600" cy="5105400"/>
          </a:xfrm>
        </p:spPr>
        <p:txBody>
          <a:bodyPr>
            <a:normAutofit fontScale="92500"/>
          </a:bodyPr>
          <a:lstStyle/>
          <a:p>
            <a:r>
              <a:rPr lang="en-US" sz="2600" dirty="0" smtClean="0"/>
              <a:t>WHY are we learning this?</a:t>
            </a:r>
          </a:p>
          <a:p>
            <a:pPr marL="342900" indent="-342900">
              <a:buFont typeface="Arial" panose="020B0604020202020204" pitchFamily="34" charset="0"/>
              <a:buChar char="•"/>
            </a:pPr>
            <a:r>
              <a:rPr lang="en-US" sz="2600" b="0" dirty="0" smtClean="0"/>
              <a:t>You know how to convey, or state, what the text says </a:t>
            </a:r>
            <a:r>
              <a:rPr lang="en-US" sz="2600" dirty="0" smtClean="0"/>
              <a:t>explicitly</a:t>
            </a:r>
            <a:r>
              <a:rPr lang="en-US" sz="2600" b="0" dirty="0" smtClean="0"/>
              <a:t> – meaning, exactly what it says – but you should also be able to find the hidden meanings. When reading a text, you should </a:t>
            </a:r>
            <a:r>
              <a:rPr lang="en-US" sz="2600" dirty="0" smtClean="0"/>
              <a:t>make inferences </a:t>
            </a:r>
            <a:r>
              <a:rPr lang="en-US" sz="2600" b="0" dirty="0" smtClean="0"/>
              <a:t>based on observations...</a:t>
            </a:r>
          </a:p>
          <a:p>
            <a:pPr marL="342900" indent="-342900">
              <a:buFont typeface="Arial" panose="020B0604020202020204" pitchFamily="34" charset="0"/>
              <a:buChar char="•"/>
            </a:pPr>
            <a:r>
              <a:rPr lang="en-US" sz="2600" b="0" dirty="0" smtClean="0"/>
              <a:t>Look for the </a:t>
            </a:r>
            <a:r>
              <a:rPr lang="en-US" sz="2600" dirty="0" smtClean="0"/>
              <a:t>ideas</a:t>
            </a:r>
            <a:r>
              <a:rPr lang="en-US" sz="2600" b="0" dirty="0" smtClean="0"/>
              <a:t>, </a:t>
            </a:r>
            <a:r>
              <a:rPr lang="en-US" sz="2600" dirty="0" smtClean="0"/>
              <a:t>themes</a:t>
            </a:r>
            <a:r>
              <a:rPr lang="en-US" sz="2600" b="0" dirty="0" smtClean="0"/>
              <a:t>, and </a:t>
            </a:r>
            <a:r>
              <a:rPr lang="en-US" sz="2600" dirty="0" smtClean="0"/>
              <a:t>values</a:t>
            </a:r>
            <a:r>
              <a:rPr lang="en-US" sz="2600" b="0" dirty="0" smtClean="0"/>
              <a:t> that authors embed within the text.</a:t>
            </a:r>
          </a:p>
          <a:p>
            <a:pPr marL="342900" indent="-342900">
              <a:buFont typeface="Arial" panose="020B0604020202020204" pitchFamily="34" charset="0"/>
              <a:buChar char="•"/>
            </a:pPr>
            <a:r>
              <a:rPr lang="en-US" sz="2600" b="0" dirty="0" smtClean="0"/>
              <a:t>We should be able to state these themes in our own words and sometimes </a:t>
            </a:r>
            <a:r>
              <a:rPr lang="en-US" sz="2600" dirty="0" smtClean="0"/>
              <a:t>quote</a:t>
            </a:r>
            <a:r>
              <a:rPr lang="en-US" sz="2600" b="0" dirty="0" smtClean="0"/>
              <a:t> them directly.</a:t>
            </a:r>
          </a:p>
          <a:p>
            <a:pPr marL="342900" indent="-342900">
              <a:buFont typeface="Arial" panose="020B0604020202020204" pitchFamily="34" charset="0"/>
              <a:buChar char="•"/>
            </a:pPr>
            <a:r>
              <a:rPr lang="en-US" sz="2600" b="0" dirty="0" smtClean="0"/>
              <a:t>Remember, </a:t>
            </a:r>
            <a:r>
              <a:rPr lang="en-US" sz="2600" dirty="0" smtClean="0"/>
              <a:t>texts</a:t>
            </a:r>
            <a:r>
              <a:rPr lang="en-US" sz="2600" b="0" dirty="0" smtClean="0"/>
              <a:t> are not just written words, but they can also be</a:t>
            </a:r>
            <a:r>
              <a:rPr lang="en-US" sz="2600" dirty="0" smtClean="0"/>
              <a:t> images </a:t>
            </a:r>
            <a:r>
              <a:rPr lang="en-US" sz="2600" b="0" dirty="0" smtClean="0"/>
              <a:t>(paintings, photographs, infographics, etc.).</a:t>
            </a:r>
          </a:p>
          <a:p>
            <a:pPr marL="342900" indent="-342900">
              <a:buFont typeface="Arial" panose="020B0604020202020204" pitchFamily="34" charset="0"/>
              <a:buChar char="•"/>
            </a:pPr>
            <a:endParaRPr lang="en-US" b="0" dirty="0" smtClean="0"/>
          </a:p>
        </p:txBody>
      </p:sp>
    </p:spTree>
    <p:extLst>
      <p:ext uri="{BB962C8B-B14F-4D97-AF65-F5344CB8AC3E}">
        <p14:creationId xmlns:p14="http://schemas.microsoft.com/office/powerpoint/2010/main" val="65982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066800"/>
          </a:xfrm>
        </p:spPr>
        <p:txBody>
          <a:bodyPr>
            <a:noAutofit/>
          </a:bodyPr>
          <a:lstStyle/>
          <a:p>
            <a:r>
              <a:rPr lang="en-US" sz="4400" dirty="0"/>
              <a:t>Citing textual evidence</a:t>
            </a:r>
          </a:p>
        </p:txBody>
      </p:sp>
      <p:sp>
        <p:nvSpPr>
          <p:cNvPr id="3" name="Content Placeholder 2"/>
          <p:cNvSpPr>
            <a:spLocks noGrp="1"/>
          </p:cNvSpPr>
          <p:nvPr>
            <p:ph idx="1"/>
          </p:nvPr>
        </p:nvSpPr>
        <p:spPr>
          <a:xfrm>
            <a:off x="495300" y="1246909"/>
            <a:ext cx="8001000" cy="4800600"/>
          </a:xfrm>
        </p:spPr>
        <p:txBody>
          <a:bodyPr>
            <a:noAutofit/>
          </a:bodyPr>
          <a:lstStyle/>
          <a:p>
            <a:r>
              <a:rPr lang="en-US" sz="2800" b="0" dirty="0"/>
              <a:t>You’ve all cited textual </a:t>
            </a:r>
            <a:r>
              <a:rPr lang="en-US" sz="2800" b="0" dirty="0" smtClean="0"/>
              <a:t>evidence before…</a:t>
            </a:r>
          </a:p>
          <a:p>
            <a:r>
              <a:rPr lang="en-US" sz="2800" b="0" dirty="0"/>
              <a:t>E</a:t>
            </a:r>
            <a:r>
              <a:rPr lang="en-US" sz="2800" b="0" dirty="0" smtClean="0"/>
              <a:t>vidence-based writing is one of the most important literacy skills you need to acquire (learn).</a:t>
            </a:r>
            <a:endParaRPr lang="en-US" sz="2800" b="0" dirty="0"/>
          </a:p>
          <a:p>
            <a:r>
              <a:rPr lang="en-US" sz="2800" b="0" dirty="0" smtClean="0"/>
              <a:t>Remember, when citing textual evidence, you need </a:t>
            </a:r>
            <a:r>
              <a:rPr lang="en-US" sz="2800" b="0" dirty="0"/>
              <a:t>to answer two questions</a:t>
            </a:r>
            <a:r>
              <a:rPr lang="en-US" sz="2800" b="0" dirty="0" smtClean="0"/>
              <a:t>:</a:t>
            </a:r>
          </a:p>
          <a:p>
            <a:pPr marL="457200" indent="-457200">
              <a:buAutoNum type="arabicParenR"/>
            </a:pPr>
            <a:r>
              <a:rPr lang="en-US" sz="3200" dirty="0" smtClean="0"/>
              <a:t>WHAT DOES YOUR SOURCE SAY?</a:t>
            </a:r>
          </a:p>
          <a:p>
            <a:pPr marL="457200" indent="-457200">
              <a:buAutoNum type="arabicParenR"/>
            </a:pPr>
            <a:r>
              <a:rPr lang="en-US" sz="3200" dirty="0" smtClean="0"/>
              <a:t>WHY DOES THIS MATTER?</a:t>
            </a:r>
          </a:p>
          <a:p>
            <a:pPr lvl="1" indent="0">
              <a:buNone/>
            </a:pPr>
            <a:r>
              <a:rPr lang="en-US" sz="3200" dirty="0"/>
              <a:t>	</a:t>
            </a:r>
            <a:r>
              <a:rPr lang="en-US" sz="3200" dirty="0" smtClean="0"/>
              <a:t>	(</a:t>
            </a:r>
            <a:r>
              <a:rPr lang="en-US" sz="3200" i="1" dirty="0" smtClean="0"/>
              <a:t>SO WHAT?</a:t>
            </a:r>
            <a:r>
              <a:rPr lang="en-US" sz="3200" dirty="0" smtClean="0"/>
              <a:t>)</a:t>
            </a:r>
          </a:p>
        </p:txBody>
      </p:sp>
    </p:spTree>
    <p:extLst>
      <p:ext uri="{BB962C8B-B14F-4D97-AF65-F5344CB8AC3E}">
        <p14:creationId xmlns:p14="http://schemas.microsoft.com/office/powerpoint/2010/main" val="429461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1" end="1"/>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nodeType="clickEffect">
                                  <p:stCondLst>
                                    <p:cond delay="0"/>
                                  </p:stCondLst>
                                  <p:iterate type="lt">
                                    <p:tmPct val="10000"/>
                                  </p:iterate>
                                  <p:childTnLst>
                                    <p:animMotion origin="layout" path="M 3.88889E-6 4.44444E-6 L 3.88889E-6 -0.07223 " pathEditMode="relative" rAng="0" ptsTypes="AA">
                                      <p:cBhvr>
                                        <p:cTn id="10" dur="250" accel="50000" decel="50000" autoRev="1" fill="hold">
                                          <p:stCondLst>
                                            <p:cond delay="0"/>
                                          </p:stCondLst>
                                        </p:cTn>
                                        <p:tgtEl>
                                          <p:spTgt spid="3">
                                            <p:txEl>
                                              <p:pRg st="3" end="3"/>
                                            </p:txEl>
                                          </p:spTgt>
                                        </p:tgtEl>
                                        <p:attrNameLst>
                                          <p:attrName>ppt_x</p:attrName>
                                          <p:attrName>ppt_y</p:attrName>
                                        </p:attrNameLst>
                                      </p:cBhvr>
                                      <p:rCtr x="0" y="-3611"/>
                                    </p:animMotion>
                                    <p:animRot by="1500000">
                                      <p:cBhvr>
                                        <p:cTn id="11" dur="125" fill="hold">
                                          <p:stCondLst>
                                            <p:cond delay="0"/>
                                          </p:stCondLst>
                                        </p:cTn>
                                        <p:tgtEl>
                                          <p:spTgt spid="3">
                                            <p:txEl>
                                              <p:pRg st="3" end="3"/>
                                            </p:txEl>
                                          </p:spTgt>
                                        </p:tgtEl>
                                        <p:attrNameLst>
                                          <p:attrName>r</p:attrName>
                                        </p:attrNameLst>
                                      </p:cBhvr>
                                    </p:animRot>
                                    <p:animRot by="-1500000">
                                      <p:cBhvr>
                                        <p:cTn id="12" dur="125" fill="hold">
                                          <p:stCondLst>
                                            <p:cond delay="125"/>
                                          </p:stCondLst>
                                        </p:cTn>
                                        <p:tgtEl>
                                          <p:spTgt spid="3">
                                            <p:txEl>
                                              <p:pRg st="3" end="3"/>
                                            </p:txEl>
                                          </p:spTgt>
                                        </p:tgtEl>
                                        <p:attrNameLst>
                                          <p:attrName>r</p:attrName>
                                        </p:attrNameLst>
                                      </p:cBhvr>
                                    </p:animRot>
                                    <p:animRot by="-1500000">
                                      <p:cBhvr>
                                        <p:cTn id="13" dur="125" fill="hold">
                                          <p:stCondLst>
                                            <p:cond delay="250"/>
                                          </p:stCondLst>
                                        </p:cTn>
                                        <p:tgtEl>
                                          <p:spTgt spid="3">
                                            <p:txEl>
                                              <p:pRg st="3" end="3"/>
                                            </p:txEl>
                                          </p:spTgt>
                                        </p:tgtEl>
                                        <p:attrNameLst>
                                          <p:attrName>r</p:attrName>
                                        </p:attrNameLst>
                                      </p:cBhvr>
                                    </p:animRot>
                                    <p:animRot by="1500000">
                                      <p:cBhvr>
                                        <p:cTn id="14" dur="125" fill="hold">
                                          <p:stCondLst>
                                            <p:cond delay="375"/>
                                          </p:stCondLst>
                                        </p:cTn>
                                        <p:tgtEl>
                                          <p:spTgt spid="3">
                                            <p:txEl>
                                              <p:pRg st="3" end="3"/>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4" presetClass="emph" presetSubtype="0" fill="hold" nodeType="clickEffect">
                                  <p:stCondLst>
                                    <p:cond delay="0"/>
                                  </p:stCondLst>
                                  <p:iterate type="lt">
                                    <p:tmPct val="10000"/>
                                  </p:iterate>
                                  <p:childTnLst>
                                    <p:animMotion origin="layout" path="M -3.33333E-6 -3.33333E-6 L -3.33333E-6 -0.07222 " pathEditMode="relative" rAng="0" ptsTypes="AA">
                                      <p:cBhvr>
                                        <p:cTn id="18" dur="250" accel="50000" decel="50000" autoRev="1" fill="hold">
                                          <p:stCondLst>
                                            <p:cond delay="0"/>
                                          </p:stCondLst>
                                        </p:cTn>
                                        <p:tgtEl>
                                          <p:spTgt spid="3">
                                            <p:txEl>
                                              <p:pRg st="4" end="4"/>
                                            </p:txEl>
                                          </p:spTgt>
                                        </p:tgtEl>
                                        <p:attrNameLst>
                                          <p:attrName>ppt_x</p:attrName>
                                          <p:attrName>ppt_y</p:attrName>
                                        </p:attrNameLst>
                                      </p:cBhvr>
                                      <p:rCtr x="0" y="-3611"/>
                                    </p:animMotion>
                                    <p:animRot by="1500000">
                                      <p:cBhvr>
                                        <p:cTn id="19" dur="125" fill="hold">
                                          <p:stCondLst>
                                            <p:cond delay="0"/>
                                          </p:stCondLst>
                                        </p:cTn>
                                        <p:tgtEl>
                                          <p:spTgt spid="3">
                                            <p:txEl>
                                              <p:pRg st="4" end="4"/>
                                            </p:txEl>
                                          </p:spTgt>
                                        </p:tgtEl>
                                        <p:attrNameLst>
                                          <p:attrName>r</p:attrName>
                                        </p:attrNameLst>
                                      </p:cBhvr>
                                    </p:animRot>
                                    <p:animRot by="-1500000">
                                      <p:cBhvr>
                                        <p:cTn id="20" dur="125" fill="hold">
                                          <p:stCondLst>
                                            <p:cond delay="125"/>
                                          </p:stCondLst>
                                        </p:cTn>
                                        <p:tgtEl>
                                          <p:spTgt spid="3">
                                            <p:txEl>
                                              <p:pRg st="4" end="4"/>
                                            </p:txEl>
                                          </p:spTgt>
                                        </p:tgtEl>
                                        <p:attrNameLst>
                                          <p:attrName>r</p:attrName>
                                        </p:attrNameLst>
                                      </p:cBhvr>
                                    </p:animRot>
                                    <p:animRot by="-1500000">
                                      <p:cBhvr>
                                        <p:cTn id="21" dur="125" fill="hold">
                                          <p:stCondLst>
                                            <p:cond delay="250"/>
                                          </p:stCondLst>
                                        </p:cTn>
                                        <p:tgtEl>
                                          <p:spTgt spid="3">
                                            <p:txEl>
                                              <p:pRg st="4" end="4"/>
                                            </p:txEl>
                                          </p:spTgt>
                                        </p:tgtEl>
                                        <p:attrNameLst>
                                          <p:attrName>r</p:attrName>
                                        </p:attrNameLst>
                                      </p:cBhvr>
                                    </p:animRot>
                                    <p:animRot by="1500000">
                                      <p:cBhvr>
                                        <p:cTn id="22" dur="125" fill="hold">
                                          <p:stCondLst>
                                            <p:cond delay="375"/>
                                          </p:stCondLst>
                                        </p:cTn>
                                        <p:tgtEl>
                                          <p:spTgt spid="3">
                                            <p:txEl>
                                              <p:pRg st="4" end="4"/>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1066800"/>
          </a:xfrm>
        </p:spPr>
        <p:txBody>
          <a:bodyPr>
            <a:noAutofit/>
          </a:bodyPr>
          <a:lstStyle/>
          <a:p>
            <a:r>
              <a:rPr lang="en-US" sz="4400" dirty="0"/>
              <a:t>Citing textual evidence</a:t>
            </a:r>
          </a:p>
        </p:txBody>
      </p:sp>
      <p:sp>
        <p:nvSpPr>
          <p:cNvPr id="3" name="Content Placeholder 2"/>
          <p:cNvSpPr>
            <a:spLocks noGrp="1"/>
          </p:cNvSpPr>
          <p:nvPr>
            <p:ph idx="1"/>
          </p:nvPr>
        </p:nvSpPr>
        <p:spPr>
          <a:xfrm>
            <a:off x="381000" y="1246909"/>
            <a:ext cx="8115300" cy="4800600"/>
          </a:xfrm>
        </p:spPr>
        <p:txBody>
          <a:bodyPr>
            <a:noAutofit/>
          </a:bodyPr>
          <a:lstStyle/>
          <a:p>
            <a:pPr marL="457200" indent="-457200">
              <a:buAutoNum type="arabicParenR"/>
            </a:pPr>
            <a:r>
              <a:rPr lang="en-US" sz="3200" b="0" dirty="0" smtClean="0"/>
              <a:t>WHAT DOES YOUR SOURCE SAY?</a:t>
            </a:r>
          </a:p>
          <a:p>
            <a:pPr marL="457200" indent="-457200">
              <a:buAutoNum type="arabicParenR"/>
            </a:pPr>
            <a:r>
              <a:rPr lang="en-US" sz="3200" b="0" dirty="0" smtClean="0"/>
              <a:t>WHY DOES THIS MATTER?</a:t>
            </a:r>
          </a:p>
          <a:p>
            <a:pPr lvl="1" indent="0">
              <a:buNone/>
            </a:pPr>
            <a:r>
              <a:rPr lang="en-US" sz="3200" dirty="0"/>
              <a:t>	</a:t>
            </a:r>
            <a:r>
              <a:rPr lang="en-US" sz="3200" dirty="0" smtClean="0"/>
              <a:t>	</a:t>
            </a:r>
            <a:r>
              <a:rPr lang="en-US" sz="3200" b="1" dirty="0" smtClean="0"/>
              <a:t>(</a:t>
            </a:r>
            <a:r>
              <a:rPr lang="en-US" sz="3200" b="1" i="1" dirty="0" smtClean="0"/>
              <a:t>SO WHAT?</a:t>
            </a:r>
            <a:r>
              <a:rPr lang="en-US" sz="3200" b="1" dirty="0" smtClean="0"/>
              <a:t>)</a:t>
            </a:r>
          </a:p>
          <a:p>
            <a:pPr lvl="1" indent="0">
              <a:buNone/>
            </a:pPr>
            <a:r>
              <a:rPr lang="en-US" sz="3200" dirty="0" smtClean="0"/>
              <a:t>Your reader should never have to ask this question! You should explain why!</a:t>
            </a:r>
            <a:endParaRPr lang="en-US" sz="3200" dirty="0"/>
          </a:p>
          <a:p>
            <a:pPr lvl="1" indent="0">
              <a:buNone/>
            </a:pPr>
            <a:r>
              <a:rPr lang="en-US" sz="3200" dirty="0" smtClean="0"/>
              <a:t>Explaining </a:t>
            </a:r>
            <a:r>
              <a:rPr lang="en-US" sz="3200" dirty="0"/>
              <a:t>why a piece of evidence you’ve found matters is MORE important than giving the </a:t>
            </a:r>
            <a:r>
              <a:rPr lang="en-US" sz="3200" dirty="0" smtClean="0"/>
              <a:t>evidence in the first place.</a:t>
            </a:r>
            <a:endParaRPr lang="en-US" sz="3200" dirty="0"/>
          </a:p>
          <a:p>
            <a:pPr lvl="1" indent="0">
              <a:buNone/>
            </a:pPr>
            <a:endParaRPr lang="en-US" sz="3200" dirty="0" smtClean="0"/>
          </a:p>
        </p:txBody>
      </p:sp>
    </p:spTree>
    <p:extLst>
      <p:ext uri="{BB962C8B-B14F-4D97-AF65-F5344CB8AC3E}">
        <p14:creationId xmlns:p14="http://schemas.microsoft.com/office/powerpoint/2010/main" val="2925504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2.77778E-7 -2.22222E-6 L 2.77778E-7 -0.07222 " pathEditMode="relative" rAng="0" ptsTypes="AA">
                                      <p:cBhvr>
                                        <p:cTn id="6" dur="250" accel="50000" decel="50000" autoRev="1" fill="hold">
                                          <p:stCondLst>
                                            <p:cond delay="0"/>
                                          </p:stCondLst>
                                        </p:cTn>
                                        <p:tgtEl>
                                          <p:spTgt spid="3">
                                            <p:txEl>
                                              <p:pRg st="2" end="2"/>
                                            </p:txEl>
                                          </p:spTgt>
                                        </p:tgtEl>
                                        <p:attrNameLst>
                                          <p:attrName>ppt_x</p:attrName>
                                          <p:attrName>ppt_y</p:attrName>
                                        </p:attrNameLst>
                                      </p:cBhvr>
                                      <p:rCtr x="0" y="-3611"/>
                                    </p:animMotion>
                                    <p:animRot by="1500000">
                                      <p:cBhvr>
                                        <p:cTn id="7" dur="125" fill="hold">
                                          <p:stCondLst>
                                            <p:cond delay="0"/>
                                          </p:stCondLst>
                                        </p:cTn>
                                        <p:tgtEl>
                                          <p:spTgt spid="3">
                                            <p:txEl>
                                              <p:pRg st="2" end="2"/>
                                            </p:txEl>
                                          </p:spTgt>
                                        </p:tgtEl>
                                        <p:attrNameLst>
                                          <p:attrName>r</p:attrName>
                                        </p:attrNameLst>
                                      </p:cBhvr>
                                    </p:animRot>
                                    <p:animRot by="-1500000">
                                      <p:cBhvr>
                                        <p:cTn id="8" dur="125" fill="hold">
                                          <p:stCondLst>
                                            <p:cond delay="125"/>
                                          </p:stCondLst>
                                        </p:cTn>
                                        <p:tgtEl>
                                          <p:spTgt spid="3">
                                            <p:txEl>
                                              <p:pRg st="2" end="2"/>
                                            </p:txEl>
                                          </p:spTgt>
                                        </p:tgtEl>
                                        <p:attrNameLst>
                                          <p:attrName>r</p:attrName>
                                        </p:attrNameLst>
                                      </p:cBhvr>
                                    </p:animRot>
                                    <p:animRot by="-1500000">
                                      <p:cBhvr>
                                        <p:cTn id="9" dur="125" fill="hold">
                                          <p:stCondLst>
                                            <p:cond delay="250"/>
                                          </p:stCondLst>
                                        </p:cTn>
                                        <p:tgtEl>
                                          <p:spTgt spid="3">
                                            <p:txEl>
                                              <p:pRg st="2" end="2"/>
                                            </p:txEl>
                                          </p:spTgt>
                                        </p:tgtEl>
                                        <p:attrNameLst>
                                          <p:attrName>r</p:attrName>
                                        </p:attrNameLst>
                                      </p:cBhvr>
                                    </p:animRot>
                                    <p:animRot by="1500000">
                                      <p:cBhvr>
                                        <p:cTn id="10" dur="125" fill="hold">
                                          <p:stCondLst>
                                            <p:cond delay="375"/>
                                          </p:stCondLst>
                                        </p:cTn>
                                        <p:tgtEl>
                                          <p:spTgt spid="3">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598"/>
          </a:xfrm>
          <a:solidFill>
            <a:schemeClr val="tx2">
              <a:lumMod val="60000"/>
              <a:lumOff val="40000"/>
            </a:schemeClr>
          </a:solidFill>
        </p:spPr>
        <p:txBody>
          <a:bodyPr/>
          <a:lstStyle/>
          <a:p>
            <a:pPr algn="ctr"/>
            <a:r>
              <a:rPr lang="en-US" i="1" dirty="0" smtClean="0">
                <a:solidFill>
                  <a:schemeClr val="tx1"/>
                </a:solidFill>
              </a:rPr>
              <a:t>So What? </a:t>
            </a:r>
            <a:r>
              <a:rPr lang="en-US" dirty="0" smtClean="0">
                <a:solidFill>
                  <a:schemeClr val="tx1"/>
                </a:solidFill>
              </a:rPr>
              <a:t>Sentence Starters</a:t>
            </a:r>
            <a:endParaRPr lang="en-US" dirty="0">
              <a:solidFill>
                <a:schemeClr val="tx1"/>
              </a:solidFill>
            </a:endParaRPr>
          </a:p>
        </p:txBody>
      </p:sp>
      <p:sp>
        <p:nvSpPr>
          <p:cNvPr id="6" name="Content Placeholder 1"/>
          <p:cNvSpPr txBox="1">
            <a:spLocks/>
          </p:cNvSpPr>
          <p:nvPr/>
        </p:nvSpPr>
        <p:spPr>
          <a:xfrm>
            <a:off x="621792" y="1073247"/>
            <a:ext cx="3355848" cy="5533734"/>
          </a:xfrm>
          <a:prstGeom prst="rect">
            <a:avLst/>
          </a:prstGeom>
          <a:noFill/>
          <a:ln w="76200">
            <a:no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smtClean="0"/>
              <a:t>This is a great example of…</a:t>
            </a:r>
          </a:p>
          <a:p>
            <a:pPr marL="0" indent="0">
              <a:buNone/>
            </a:pPr>
            <a:r>
              <a:rPr lang="en-US" sz="3200" dirty="0" smtClean="0"/>
              <a:t>The reader can see…</a:t>
            </a:r>
          </a:p>
          <a:p>
            <a:pPr marL="0" indent="0">
              <a:buNone/>
            </a:pPr>
            <a:r>
              <a:rPr lang="en-US" sz="3200" dirty="0" smtClean="0"/>
              <a:t>This </a:t>
            </a:r>
            <a:r>
              <a:rPr lang="en-US" sz="3200" dirty="0"/>
              <a:t>shows...</a:t>
            </a:r>
          </a:p>
          <a:p>
            <a:pPr marL="0" indent="0">
              <a:buNone/>
            </a:pPr>
            <a:r>
              <a:rPr lang="en-US" sz="3200" dirty="0" smtClean="0"/>
              <a:t>The author outlines…</a:t>
            </a:r>
          </a:p>
          <a:p>
            <a:pPr marL="0" indent="0">
              <a:buNone/>
            </a:pPr>
            <a:r>
              <a:rPr lang="en-US" sz="3200" dirty="0" smtClean="0"/>
              <a:t>This </a:t>
            </a:r>
            <a:r>
              <a:rPr lang="en-US" sz="3200" dirty="0"/>
              <a:t>proves</a:t>
            </a:r>
            <a:r>
              <a:rPr lang="en-US" sz="3200" dirty="0" smtClean="0"/>
              <a:t>…</a:t>
            </a:r>
          </a:p>
          <a:p>
            <a:pPr marL="0" indent="0">
              <a:buNone/>
            </a:pPr>
            <a:r>
              <a:rPr lang="en-US" sz="3200" dirty="0" smtClean="0"/>
              <a:t>That part of the text/ book…</a:t>
            </a:r>
          </a:p>
          <a:p>
            <a:pPr marL="0" indent="0">
              <a:buNone/>
            </a:pPr>
            <a:r>
              <a:rPr lang="en-US" sz="3200" dirty="0" smtClean="0"/>
              <a:t>This supports…</a:t>
            </a:r>
          </a:p>
          <a:p>
            <a:pPr marL="0" indent="0">
              <a:buNone/>
            </a:pPr>
            <a:r>
              <a:rPr lang="en-US" sz="3200" dirty="0" smtClean="0"/>
              <a:t>Authors do this to…</a:t>
            </a:r>
          </a:p>
          <a:p>
            <a:pPr marL="0" indent="0">
              <a:buNone/>
            </a:pPr>
            <a:r>
              <a:rPr lang="en-US" sz="3200" dirty="0" smtClean="0"/>
              <a:t>The purpose…</a:t>
            </a:r>
          </a:p>
          <a:p>
            <a:pPr marL="0" indent="0">
              <a:buNone/>
            </a:pPr>
            <a:r>
              <a:rPr lang="en-US" sz="3200" dirty="0" smtClean="0"/>
              <a:t>This helps…</a:t>
            </a:r>
          </a:p>
          <a:p>
            <a:pPr marL="0" indent="0">
              <a:buNone/>
            </a:pPr>
            <a:r>
              <a:rPr lang="en-US" sz="3200" dirty="0" smtClean="0"/>
              <a:t>This is important…</a:t>
            </a:r>
            <a:endParaRPr lang="en-US" sz="3200" dirty="0"/>
          </a:p>
        </p:txBody>
      </p:sp>
      <p:sp>
        <p:nvSpPr>
          <p:cNvPr id="7" name="Content Placeholder 1"/>
          <p:cNvSpPr txBox="1">
            <a:spLocks/>
          </p:cNvSpPr>
          <p:nvPr/>
        </p:nvSpPr>
        <p:spPr>
          <a:xfrm>
            <a:off x="4663440" y="1073247"/>
            <a:ext cx="4233672" cy="5240926"/>
          </a:xfrm>
          <a:prstGeom prst="rect">
            <a:avLst/>
          </a:prstGeom>
          <a:noFill/>
          <a:ln w="76200">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500" dirty="0" smtClean="0"/>
              <a:t>Reading this helped me to…</a:t>
            </a:r>
            <a:endParaRPr lang="en-US" sz="2500" dirty="0"/>
          </a:p>
          <a:p>
            <a:pPr marL="0" indent="0">
              <a:buNone/>
            </a:pPr>
            <a:r>
              <a:rPr lang="en-US" sz="2500" dirty="0" smtClean="0"/>
              <a:t>This represents…</a:t>
            </a:r>
          </a:p>
          <a:p>
            <a:pPr marL="0" indent="0">
              <a:buNone/>
            </a:pPr>
            <a:r>
              <a:rPr lang="en-US" sz="2500" dirty="0" smtClean="0"/>
              <a:t>Including this sentence…</a:t>
            </a:r>
          </a:p>
          <a:p>
            <a:pPr marL="0" indent="0">
              <a:buNone/>
            </a:pPr>
            <a:r>
              <a:rPr lang="en-US" sz="2500" dirty="0" smtClean="0"/>
              <a:t>The language here…</a:t>
            </a:r>
          </a:p>
          <a:p>
            <a:pPr marL="0" indent="0">
              <a:buNone/>
            </a:pPr>
            <a:r>
              <a:rPr lang="en-US" sz="2500" dirty="0" smtClean="0"/>
              <a:t>The author creates…</a:t>
            </a:r>
          </a:p>
          <a:p>
            <a:pPr marL="0" indent="0">
              <a:buNone/>
            </a:pPr>
            <a:r>
              <a:rPr lang="en-US" sz="2500" dirty="0" smtClean="0"/>
              <a:t>This can mean…</a:t>
            </a:r>
          </a:p>
          <a:p>
            <a:pPr marL="0" indent="0">
              <a:buNone/>
            </a:pPr>
            <a:r>
              <a:rPr lang="en-US" sz="2500" dirty="0" smtClean="0"/>
              <a:t>This might be the reason…</a:t>
            </a:r>
          </a:p>
          <a:p>
            <a:pPr marL="0" indent="0">
              <a:buNone/>
            </a:pPr>
            <a:r>
              <a:rPr lang="en-US" sz="2500" dirty="0" smtClean="0"/>
              <a:t>These words make me think…</a:t>
            </a:r>
          </a:p>
          <a:p>
            <a:pPr marL="0" indent="0">
              <a:buNone/>
            </a:pPr>
            <a:r>
              <a:rPr lang="en-US" sz="2500" dirty="0" smtClean="0"/>
              <a:t>This </a:t>
            </a:r>
            <a:r>
              <a:rPr lang="en-US" sz="2500" dirty="0"/>
              <a:t>demonstrates...</a:t>
            </a:r>
          </a:p>
          <a:p>
            <a:pPr marL="0" indent="0">
              <a:buNone/>
            </a:pPr>
            <a:r>
              <a:rPr lang="en-US" sz="2500" dirty="0" smtClean="0"/>
              <a:t>This matters because…</a:t>
            </a:r>
            <a:endParaRPr lang="en-US" sz="2500" dirty="0"/>
          </a:p>
        </p:txBody>
      </p:sp>
      <p:sp>
        <p:nvSpPr>
          <p:cNvPr id="2" name="TextBox 1"/>
          <p:cNvSpPr txBox="1"/>
          <p:nvPr/>
        </p:nvSpPr>
        <p:spPr>
          <a:xfrm>
            <a:off x="0" y="6211669"/>
            <a:ext cx="4532010" cy="646331"/>
          </a:xfrm>
          <a:prstGeom prst="rect">
            <a:avLst/>
          </a:prstGeom>
          <a:solidFill>
            <a:schemeClr val="accent2"/>
          </a:solidFill>
        </p:spPr>
        <p:txBody>
          <a:bodyPr wrap="none" rtlCol="0">
            <a:spAutoFit/>
          </a:bodyPr>
          <a:lstStyle/>
          <a:p>
            <a:r>
              <a:rPr lang="en-US" b="1" dirty="0" smtClean="0"/>
              <a:t>CHOOSE </a:t>
            </a:r>
            <a:r>
              <a:rPr lang="en-US" b="1" dirty="0"/>
              <a:t>8</a:t>
            </a:r>
            <a:r>
              <a:rPr lang="en-US" b="1" dirty="0" smtClean="0"/>
              <a:t> of these sentence starters.</a:t>
            </a:r>
          </a:p>
          <a:p>
            <a:r>
              <a:rPr lang="en-US" b="1" dirty="0" smtClean="0"/>
              <a:t>Record them in the table on your notes.</a:t>
            </a:r>
            <a:endParaRPr lang="en-US" b="1" dirty="0"/>
          </a:p>
        </p:txBody>
      </p:sp>
      <p:sp>
        <p:nvSpPr>
          <p:cNvPr id="3" name="TextBox 2"/>
          <p:cNvSpPr txBox="1"/>
          <p:nvPr/>
        </p:nvSpPr>
        <p:spPr>
          <a:xfrm>
            <a:off x="457200" y="84403"/>
            <a:ext cx="2813591" cy="369332"/>
          </a:xfrm>
          <a:prstGeom prst="rect">
            <a:avLst/>
          </a:prstGeom>
          <a:noFill/>
        </p:spPr>
        <p:txBody>
          <a:bodyPr wrap="none" rtlCol="0">
            <a:spAutoFit/>
          </a:bodyPr>
          <a:lstStyle/>
          <a:p>
            <a:r>
              <a:rPr lang="en-US" b="1" dirty="0" smtClean="0"/>
              <a:t>(Why does this matter?)</a:t>
            </a:r>
            <a:endParaRPr lang="en-US" b="1" dirty="0"/>
          </a:p>
        </p:txBody>
      </p:sp>
    </p:spTree>
    <p:extLst>
      <p:ext uri="{BB962C8B-B14F-4D97-AF65-F5344CB8AC3E}">
        <p14:creationId xmlns:p14="http://schemas.microsoft.com/office/powerpoint/2010/main" val="242899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13855"/>
            <a:ext cx="8563789" cy="824345"/>
          </a:xfrm>
        </p:spPr>
        <p:txBody>
          <a:bodyPr>
            <a:normAutofit/>
          </a:bodyPr>
          <a:lstStyle/>
          <a:p>
            <a:pPr algn="ctr"/>
            <a:r>
              <a:rPr lang="en-US" sz="4400" dirty="0" smtClean="0"/>
              <a:t>Child in Wonder</a:t>
            </a:r>
            <a:endParaRPr lang="en-US" sz="4400" dirty="0"/>
          </a:p>
        </p:txBody>
      </p:sp>
      <p:sp>
        <p:nvSpPr>
          <p:cNvPr id="3" name="Content Placeholder 2"/>
          <p:cNvSpPr>
            <a:spLocks noGrp="1"/>
          </p:cNvSpPr>
          <p:nvPr>
            <p:ph idx="1"/>
          </p:nvPr>
        </p:nvSpPr>
        <p:spPr>
          <a:xfrm>
            <a:off x="0" y="1295400"/>
            <a:ext cx="7620000" cy="5576455"/>
          </a:xfrm>
          <a:ln>
            <a:noFill/>
          </a:ln>
        </p:spPr>
        <p:txBody>
          <a:bodyPr>
            <a:normAutofit/>
          </a:bodyPr>
          <a:lstStyle/>
          <a:p>
            <a:r>
              <a:rPr lang="en-US" sz="2400" dirty="0" smtClean="0"/>
              <a:t>Take 3 </a:t>
            </a:r>
            <a:r>
              <a:rPr lang="en-US" sz="2400" dirty="0"/>
              <a:t>minutes </a:t>
            </a:r>
            <a:r>
              <a:rPr lang="en-US" sz="2400" dirty="0" smtClean="0"/>
              <a:t>to write </a:t>
            </a:r>
            <a:br>
              <a:rPr lang="en-US" sz="2400" dirty="0" smtClean="0"/>
            </a:br>
            <a:r>
              <a:rPr lang="en-US" sz="2400" dirty="0" smtClean="0"/>
              <a:t>what </a:t>
            </a:r>
            <a:r>
              <a:rPr lang="en-US" sz="2400" dirty="0"/>
              <a:t>you know </a:t>
            </a:r>
            <a:r>
              <a:rPr lang="en-US" sz="2400" dirty="0" smtClean="0"/>
              <a:t>about </a:t>
            </a:r>
            <a:br>
              <a:rPr lang="en-US" sz="2400" dirty="0" smtClean="0"/>
            </a:br>
            <a:r>
              <a:rPr lang="en-US" sz="2400" dirty="0" smtClean="0"/>
              <a:t>this photograph.</a:t>
            </a:r>
            <a:r>
              <a:rPr lang="en-US" dirty="0" smtClean="0"/>
              <a:t/>
            </a:r>
            <a:br>
              <a:rPr lang="en-US" dirty="0" smtClean="0"/>
            </a:br>
            <a:endParaRPr lang="en-US" dirty="0" smtClean="0"/>
          </a:p>
          <a:p>
            <a:r>
              <a:rPr lang="en-US" sz="2400" u="sng" dirty="0" smtClean="0"/>
              <a:t>GUIDING QUESTIONS</a:t>
            </a:r>
            <a:endParaRPr lang="en-US" sz="2400" u="sng" dirty="0"/>
          </a:p>
          <a:p>
            <a:pPr>
              <a:spcBef>
                <a:spcPts val="0"/>
              </a:spcBef>
            </a:pPr>
            <a:r>
              <a:rPr lang="en-US" sz="2400" dirty="0" smtClean="0"/>
              <a:t>What is the relationship</a:t>
            </a:r>
          </a:p>
          <a:p>
            <a:pPr>
              <a:spcBef>
                <a:spcPts val="0"/>
              </a:spcBef>
            </a:pPr>
            <a:r>
              <a:rPr lang="en-US" sz="2400" dirty="0" smtClean="0"/>
              <a:t>between the characters</a:t>
            </a:r>
          </a:p>
          <a:p>
            <a:pPr>
              <a:spcBef>
                <a:spcPts val="0"/>
              </a:spcBef>
            </a:pPr>
            <a:r>
              <a:rPr lang="en-US" sz="2400" dirty="0" smtClean="0"/>
              <a:t>in this image?</a:t>
            </a:r>
            <a:endParaRPr lang="en-US" sz="2400" dirty="0"/>
          </a:p>
          <a:p>
            <a:r>
              <a:rPr lang="en-US" sz="2400" dirty="0"/>
              <a:t>What’s happening</a:t>
            </a:r>
            <a:r>
              <a:rPr lang="en-US" sz="2400" dirty="0" smtClean="0"/>
              <a:t>? Is</a:t>
            </a:r>
            <a:br>
              <a:rPr lang="en-US" sz="2400" dirty="0" smtClean="0"/>
            </a:br>
            <a:r>
              <a:rPr lang="en-US" sz="2400" dirty="0" smtClean="0"/>
              <a:t>there a narrative/story?</a:t>
            </a:r>
          </a:p>
          <a:p>
            <a:r>
              <a:rPr lang="en-US" sz="2400" dirty="0" smtClean="0"/>
              <a:t>*Remember to use </a:t>
            </a:r>
            <a:r>
              <a:rPr lang="en-US" sz="2400" i="1" dirty="0" smtClean="0"/>
              <a:t>So</a:t>
            </a:r>
            <a:br>
              <a:rPr lang="en-US" sz="2400" i="1" dirty="0" smtClean="0"/>
            </a:br>
            <a:r>
              <a:rPr lang="en-US" sz="2400" i="1" dirty="0" smtClean="0"/>
              <a:t>what? </a:t>
            </a:r>
            <a:r>
              <a:rPr lang="en-US" sz="2400" dirty="0" smtClean="0"/>
              <a:t>sentences to</a:t>
            </a:r>
            <a:br>
              <a:rPr lang="en-US" sz="2400" dirty="0" smtClean="0"/>
            </a:br>
            <a:r>
              <a:rPr lang="en-US" sz="2400" dirty="0" smtClean="0"/>
              <a:t>explain your thinking!</a:t>
            </a:r>
            <a:endParaRPr lang="en-US" sz="2400" dirty="0"/>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1089" y="1371600"/>
            <a:ext cx="5221409" cy="5105400"/>
          </a:xfrm>
          <a:prstGeom prst="rect">
            <a:avLst/>
          </a:prstGeom>
        </p:spPr>
      </p:pic>
      <p:sp>
        <p:nvSpPr>
          <p:cNvPr id="6" name="TextBox 5"/>
          <p:cNvSpPr txBox="1"/>
          <p:nvPr/>
        </p:nvSpPr>
        <p:spPr>
          <a:xfrm>
            <a:off x="152400" y="729734"/>
            <a:ext cx="8833953" cy="369332"/>
          </a:xfrm>
          <a:prstGeom prst="rect">
            <a:avLst/>
          </a:prstGeom>
          <a:noFill/>
        </p:spPr>
        <p:txBody>
          <a:bodyPr wrap="square" rtlCol="0">
            <a:spAutoFit/>
          </a:bodyPr>
          <a:lstStyle/>
          <a:p>
            <a:pPr algn="ctr"/>
            <a:r>
              <a:rPr lang="en-US" dirty="0" smtClean="0"/>
              <a:t>Does knowing the title of the photograph cause you to revise your thoughts at all?</a:t>
            </a:r>
            <a:endParaRPr lang="en-US" dirty="0"/>
          </a:p>
        </p:txBody>
      </p:sp>
    </p:spTree>
    <p:extLst>
      <p:ext uri="{BB962C8B-B14F-4D97-AF65-F5344CB8AC3E}">
        <p14:creationId xmlns:p14="http://schemas.microsoft.com/office/powerpoint/2010/main" val="416390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2000"/>
                                        <p:tgtEl>
                                          <p:spTgt spid="2"/>
                                        </p:tgtEl>
                                      </p:cBhvr>
                                    </p:animEffect>
                                    <p:anim calcmode="lin" valueType="num">
                                      <p:cBhvr>
                                        <p:cTn id="39" dur="2000" fill="hold"/>
                                        <p:tgtEl>
                                          <p:spTgt spid="2"/>
                                        </p:tgtEl>
                                        <p:attrNameLst>
                                          <p:attrName>ppt_w</p:attrName>
                                        </p:attrNameLst>
                                      </p:cBhvr>
                                      <p:tavLst>
                                        <p:tav tm="0" fmla="#ppt_w*sin(2.5*pi*$)">
                                          <p:val>
                                            <p:fltVal val="0"/>
                                          </p:val>
                                        </p:tav>
                                        <p:tav tm="100000">
                                          <p:val>
                                            <p:fltVal val="1"/>
                                          </p:val>
                                        </p:tav>
                                      </p:tavLst>
                                    </p:anim>
                                    <p:anim calcmode="lin" valueType="num">
                                      <p:cBhvr>
                                        <p:cTn id="40"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5791200" cy="1371600"/>
          </a:xfrm>
        </p:spPr>
        <p:txBody>
          <a:bodyPr>
            <a:normAutofit/>
          </a:bodyPr>
          <a:lstStyle/>
          <a:p>
            <a:r>
              <a:rPr lang="en-US" sz="4000" dirty="0" smtClean="0"/>
              <a:t>Partner share</a:t>
            </a:r>
            <a:endParaRPr lang="en-US" sz="4000" dirty="0"/>
          </a:p>
        </p:txBody>
      </p:sp>
      <p:sp>
        <p:nvSpPr>
          <p:cNvPr id="3" name="Content Placeholder 2"/>
          <p:cNvSpPr>
            <a:spLocks noGrp="1"/>
          </p:cNvSpPr>
          <p:nvPr>
            <p:ph idx="1"/>
          </p:nvPr>
        </p:nvSpPr>
        <p:spPr>
          <a:xfrm>
            <a:off x="76200" y="838200"/>
            <a:ext cx="8839200" cy="4373563"/>
          </a:xfrm>
        </p:spPr>
        <p:txBody>
          <a:bodyPr>
            <a:normAutofit/>
          </a:bodyPr>
          <a:lstStyle/>
          <a:p>
            <a:r>
              <a:rPr lang="en-US" sz="2400" dirty="0" smtClean="0"/>
              <a:t>Take a few minutes to share your writing with a partner.</a:t>
            </a:r>
          </a:p>
          <a:p>
            <a:r>
              <a:rPr lang="en-US" sz="2400" dirty="0" smtClean="0"/>
              <a:t>During your discussion, check each other’s </a:t>
            </a:r>
            <a:r>
              <a:rPr lang="en-US" sz="2400" i="1" dirty="0" smtClean="0"/>
              <a:t>So What?</a:t>
            </a:r>
            <a:r>
              <a:rPr lang="en-US" sz="2400" dirty="0" smtClean="0"/>
              <a:t> sentences. Did your partner explain their thinking clearly? If not, what could they add that would help you understand their thought process? Add sentences if necessary!</a:t>
            </a:r>
          </a:p>
          <a:p>
            <a:r>
              <a:rPr lang="en-US" sz="2400" dirty="0" smtClean="0"/>
              <a:t>Remember, it’s not enough just to say what you’re thinking. EXPLAIN WHY!!!</a:t>
            </a:r>
            <a:endParaRPr lang="en-US" sz="2400" dirty="0"/>
          </a:p>
        </p:txBody>
      </p:sp>
      <p:pic>
        <p:nvPicPr>
          <p:cNvPr id="1035"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893127"/>
            <a:ext cx="5971310" cy="2985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774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1035"/>
                                        </p:tgtEl>
                                        <p:attrNameLst>
                                          <p:attrName>style.visibility</p:attrName>
                                        </p:attrNameLst>
                                      </p:cBhvr>
                                      <p:to>
                                        <p:strVal val="visible"/>
                                      </p:to>
                                    </p:set>
                                    <p:animEffect transition="in" filter="wheel(1)">
                                      <p:cBhvr>
                                        <p:cTn id="14" dur="20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Autofit/>
          </a:bodyPr>
          <a:lstStyle/>
          <a:p>
            <a:r>
              <a:rPr lang="en-US" sz="4400" dirty="0"/>
              <a:t>How will we apply this to writing???</a:t>
            </a:r>
          </a:p>
        </p:txBody>
      </p:sp>
      <p:sp>
        <p:nvSpPr>
          <p:cNvPr id="3" name="Content Placeholder 2"/>
          <p:cNvSpPr>
            <a:spLocks noGrp="1"/>
          </p:cNvSpPr>
          <p:nvPr>
            <p:ph idx="1"/>
          </p:nvPr>
        </p:nvSpPr>
        <p:spPr>
          <a:xfrm>
            <a:off x="457200" y="1524000"/>
            <a:ext cx="8153400" cy="4648200"/>
          </a:xfrm>
        </p:spPr>
        <p:txBody>
          <a:bodyPr>
            <a:noAutofit/>
          </a:bodyPr>
          <a:lstStyle/>
          <a:p>
            <a:r>
              <a:rPr lang="en-US" sz="3200" dirty="0" smtClean="0"/>
              <a:t>WHAT have we learned?</a:t>
            </a:r>
          </a:p>
          <a:p>
            <a:pPr marL="342900" indent="-342900">
              <a:buFont typeface="Arial" panose="020B0604020202020204" pitchFamily="34" charset="0"/>
              <a:buChar char="•"/>
            </a:pPr>
            <a:r>
              <a:rPr lang="en-US" dirty="0"/>
              <a:t>5.RL.KID.1 </a:t>
            </a:r>
            <a:r>
              <a:rPr lang="en-US" b="0" dirty="0"/>
              <a:t>Quote accurately from a text when explaining what the text says explicitly and when drawing inferences from the text. </a:t>
            </a:r>
          </a:p>
          <a:p>
            <a:pPr marL="342900" indent="-342900">
              <a:buFont typeface="Arial" panose="020B0604020202020204" pitchFamily="34" charset="0"/>
              <a:buChar char="•"/>
            </a:pPr>
            <a:r>
              <a:rPr lang="en-US" dirty="0"/>
              <a:t>5.RL.KID.2 </a:t>
            </a:r>
            <a:r>
              <a:rPr lang="en-US" b="0" dirty="0"/>
              <a:t>Determine a theme or central idea of a story, drama, or poem from details in the text; summarize the text.</a:t>
            </a:r>
          </a:p>
          <a:p>
            <a:pPr marL="342900" indent="-342900">
              <a:buFont typeface="Arial" panose="020B0604020202020204" pitchFamily="34" charset="0"/>
              <a:buChar char="•"/>
            </a:pPr>
            <a:r>
              <a:rPr lang="en-US" dirty="0"/>
              <a:t>5.RL.IKI.7 </a:t>
            </a:r>
            <a:r>
              <a:rPr lang="en-US" b="0" dirty="0"/>
              <a:t>Explain how visual and multimedia elements contribute to the meaning, tone, or mood of a text…</a:t>
            </a:r>
            <a:endParaRPr lang="en-US" dirty="0"/>
          </a:p>
          <a:p>
            <a:r>
              <a:rPr lang="en-US" sz="2200" dirty="0" smtClean="0"/>
              <a:t>REMEMBER TO USE THE “</a:t>
            </a:r>
            <a:r>
              <a:rPr lang="en-US" sz="2200" i="1" dirty="0" smtClean="0"/>
              <a:t>SO WHAT?” </a:t>
            </a:r>
            <a:r>
              <a:rPr lang="en-US" sz="2200" dirty="0" smtClean="0"/>
              <a:t>APPROACH… </a:t>
            </a:r>
            <a:br>
              <a:rPr lang="en-US" sz="2200" dirty="0" smtClean="0"/>
            </a:br>
            <a:r>
              <a:rPr lang="en-US" sz="2200" dirty="0" smtClean="0"/>
              <a:t>ANY TIME YOU ARE WRITING, EXPLAIN YOUR THINKING!</a:t>
            </a:r>
          </a:p>
          <a:p>
            <a:r>
              <a:rPr lang="en-US" sz="2200" dirty="0" smtClean="0"/>
              <a:t>When answering questions or making inferences about a text, be sure to state WHAT you know and HOW or WHY you know it!</a:t>
            </a:r>
            <a:endParaRPr lang="en-US" sz="2200" dirty="0"/>
          </a:p>
        </p:txBody>
      </p:sp>
    </p:spTree>
    <p:extLst>
      <p:ext uri="{BB962C8B-B14F-4D97-AF65-F5344CB8AC3E}">
        <p14:creationId xmlns:p14="http://schemas.microsoft.com/office/powerpoint/2010/main" val="158009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p:cTn id="1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2081</TotalTime>
  <Words>1158</Words>
  <Application>Microsoft Macintosh PowerPoint</Application>
  <PresentationFormat>On-screen Show (4:3)</PresentationFormat>
  <Paragraphs>117</Paragraphs>
  <Slides>14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 Black</vt:lpstr>
      <vt:lpstr>Calibri</vt:lpstr>
      <vt:lpstr>Arial</vt:lpstr>
      <vt:lpstr>Essential</vt:lpstr>
      <vt:lpstr>Citing Textual Evidence</vt:lpstr>
      <vt:lpstr>Standards</vt:lpstr>
      <vt:lpstr>Standards</vt:lpstr>
      <vt:lpstr>Citing textual evidence</vt:lpstr>
      <vt:lpstr>Citing textual evidence</vt:lpstr>
      <vt:lpstr>So What? Sentence Starters</vt:lpstr>
      <vt:lpstr>Child in Wonder</vt:lpstr>
      <vt:lpstr>Partner share</vt:lpstr>
      <vt:lpstr>How will we apply this to writing???</vt:lpstr>
      <vt:lpstr>Citing text evidence Wonder</vt:lpstr>
      <vt:lpstr>Teammate Practice</vt:lpstr>
      <vt:lpstr>Exemplary Responses</vt:lpstr>
      <vt:lpstr>Independent Practice</vt:lpstr>
      <vt:lpstr>Exemplary Response</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Citing Textual Evidence</dc:title>
  <dc:creator>Martin, Christopher</dc:creator>
  <cp:lastModifiedBy>Maly, Hillary</cp:lastModifiedBy>
  <cp:revision>35</cp:revision>
  <cp:lastPrinted>2017-09-21T14:46:54Z</cp:lastPrinted>
  <dcterms:created xsi:type="dcterms:W3CDTF">2006-08-16T00:00:00Z</dcterms:created>
  <dcterms:modified xsi:type="dcterms:W3CDTF">2017-09-21T19:46:21Z</dcterms:modified>
</cp:coreProperties>
</file>