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6"/>
  </p:notesMasterIdLst>
  <p:sldIdLst>
    <p:sldId id="256" r:id="rId2"/>
    <p:sldId id="257" r:id="rId3"/>
    <p:sldId id="265" r:id="rId4"/>
    <p:sldId id="259" r:id="rId5"/>
    <p:sldId id="261" r:id="rId6"/>
    <p:sldId id="269" r:id="rId7"/>
    <p:sldId id="270" r:id="rId8"/>
    <p:sldId id="264" r:id="rId9"/>
    <p:sldId id="262" r:id="rId10"/>
    <p:sldId id="271" r:id="rId11"/>
    <p:sldId id="272"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p:restoredTop sz="94600"/>
  </p:normalViewPr>
  <p:slideViewPr>
    <p:cSldViewPr>
      <p:cViewPr varScale="1">
        <p:scale>
          <a:sx n="86" d="100"/>
          <a:sy n="86" d="100"/>
        </p:scale>
        <p:origin x="1256"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85C561-3161-481A-ACC6-9F2DD783296C}" type="datetimeFigureOut">
              <a:rPr lang="en-US" smtClean="0"/>
              <a:t>8/24/17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315A77-99AA-4E57-AB31-9C6275341417}" type="slidenum">
              <a:rPr lang="en-US" smtClean="0"/>
              <a:t>‹#›</a:t>
            </a:fld>
            <a:endParaRPr lang="en-US"/>
          </a:p>
        </p:txBody>
      </p:sp>
    </p:spTree>
    <p:extLst>
      <p:ext uri="{BB962C8B-B14F-4D97-AF65-F5344CB8AC3E}">
        <p14:creationId xmlns:p14="http://schemas.microsoft.com/office/powerpoint/2010/main" val="348117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8/24/17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8/24/17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8/24/17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295400"/>
          </a:xfrm>
        </p:spPr>
        <p:txBody>
          <a:bodyPr>
            <a:normAutofit/>
          </a:bodyPr>
          <a:lstStyle/>
          <a:p>
            <a:r>
              <a:rPr lang="en-US" sz="6000" b="1" dirty="0" smtClean="0"/>
              <a:t>Verb Tenses in Action</a:t>
            </a:r>
            <a:endParaRPr lang="en-US" sz="6000" b="1" dirty="0"/>
          </a:p>
        </p:txBody>
      </p:sp>
      <p:sp>
        <p:nvSpPr>
          <p:cNvPr id="3" name="Subtitle 2"/>
          <p:cNvSpPr>
            <a:spLocks noGrp="1"/>
          </p:cNvSpPr>
          <p:nvPr>
            <p:ph type="subTitle" idx="1"/>
          </p:nvPr>
        </p:nvSpPr>
        <p:spPr>
          <a:xfrm>
            <a:off x="1409700" y="3352800"/>
            <a:ext cx="6172200" cy="1239982"/>
          </a:xfrm>
        </p:spPr>
        <p:txBody>
          <a:bodyPr>
            <a:noAutofit/>
          </a:bodyPr>
          <a:lstStyle/>
          <a:p>
            <a:pPr algn="l"/>
            <a:endParaRPr lang="en-US" sz="2800" dirty="0" smtClean="0"/>
          </a:p>
          <a:p>
            <a:pPr algn="l"/>
            <a:endParaRPr lang="en-US" sz="2800" dirty="0"/>
          </a:p>
          <a:p>
            <a:pPr algn="l"/>
            <a:r>
              <a:rPr lang="en-US" sz="3600" b="1" dirty="0" smtClean="0"/>
              <a:t>	 Past – Present – Future</a:t>
            </a:r>
            <a:endParaRPr lang="en-US" sz="3600" b="1" dirty="0"/>
          </a:p>
        </p:txBody>
      </p:sp>
      <p:pic>
        <p:nvPicPr>
          <p:cNvPr id="4" name="Picture 3" descr="Damned if you Do, Damned if you Don’t | Sitdown Tragedie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1887415"/>
            <a:ext cx="4470398" cy="2438400"/>
          </a:xfrm>
          <a:prstGeom prst="rect">
            <a:avLst/>
          </a:prstGeom>
        </p:spPr>
      </p:pic>
    </p:spTree>
    <p:extLst>
      <p:ext uri="{BB962C8B-B14F-4D97-AF65-F5344CB8AC3E}">
        <p14:creationId xmlns:p14="http://schemas.microsoft.com/office/powerpoint/2010/main" val="1798335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438400"/>
            <a:ext cx="9144000" cy="4419600"/>
          </a:xfrm>
        </p:spPr>
        <p:txBody>
          <a:bodyPr>
            <a:normAutofit fontScale="77500" lnSpcReduction="20000"/>
          </a:bodyPr>
          <a:lstStyle/>
          <a:p>
            <a:pPr marL="0" indent="0">
              <a:buNone/>
            </a:pPr>
            <a:r>
              <a:rPr lang="en-US" b="1" dirty="0"/>
              <a:t>Part One</a:t>
            </a:r>
            <a:endParaRPr lang="en-US" dirty="0"/>
          </a:p>
          <a:p>
            <a:pPr marL="0" indent="0">
              <a:buNone/>
            </a:pPr>
            <a:r>
              <a:rPr lang="en-US" u="sng" dirty="0"/>
              <a:t>Directions</a:t>
            </a:r>
            <a:r>
              <a:rPr lang="en-US" dirty="0"/>
              <a:t>: For each sentence, identify the verb tense. Write</a:t>
            </a:r>
            <a:r>
              <a:rPr lang="en-US" i="1" dirty="0"/>
              <a:t> past perfect</a:t>
            </a:r>
            <a:r>
              <a:rPr lang="en-US" dirty="0"/>
              <a:t>, </a:t>
            </a:r>
            <a:r>
              <a:rPr lang="en-US" i="1" dirty="0"/>
              <a:t>present perfect</a:t>
            </a:r>
            <a:r>
              <a:rPr lang="en-US" dirty="0"/>
              <a:t>, or </a:t>
            </a:r>
            <a:r>
              <a:rPr lang="en-US" i="1" dirty="0"/>
              <a:t>future perfect</a:t>
            </a:r>
            <a:r>
              <a:rPr lang="en-US" dirty="0"/>
              <a:t> on the line.</a:t>
            </a:r>
          </a:p>
          <a:p>
            <a:pPr marL="0" indent="0">
              <a:buNone/>
            </a:pPr>
            <a:endParaRPr lang="en-US" dirty="0"/>
          </a:p>
          <a:p>
            <a:pPr marL="0" indent="0">
              <a:buNone/>
            </a:pPr>
            <a:r>
              <a:rPr lang="en-US" dirty="0" smtClean="0"/>
              <a:t>___________________ </a:t>
            </a:r>
            <a:r>
              <a:rPr lang="en-US" dirty="0"/>
              <a:t>1. Mr. Martin had taught at East Nashville Magnet before Meigs.</a:t>
            </a:r>
          </a:p>
          <a:p>
            <a:pPr marL="0" indent="0">
              <a:buNone/>
            </a:pPr>
            <a:r>
              <a:rPr lang="en-US" dirty="0"/>
              <a:t> </a:t>
            </a:r>
          </a:p>
          <a:p>
            <a:pPr marL="0" indent="0">
              <a:buNone/>
            </a:pPr>
            <a:r>
              <a:rPr lang="en-US" dirty="0" smtClean="0"/>
              <a:t>___________________ </a:t>
            </a:r>
            <a:r>
              <a:rPr lang="en-US" dirty="0"/>
              <a:t>2. Ms. Maly has taught at Meigs for several years.</a:t>
            </a:r>
          </a:p>
          <a:p>
            <a:pPr marL="0" indent="0">
              <a:buNone/>
            </a:pPr>
            <a:r>
              <a:rPr lang="en-US" dirty="0"/>
              <a:t> </a:t>
            </a:r>
          </a:p>
          <a:p>
            <a:pPr marL="0" indent="0">
              <a:buNone/>
            </a:pPr>
            <a:r>
              <a:rPr lang="en-US" dirty="0" smtClean="0"/>
              <a:t>___________________ </a:t>
            </a:r>
            <a:r>
              <a:rPr lang="en-US" dirty="0"/>
              <a:t>3. Mr. Johnson and Ms. Maly had been student teachers here. </a:t>
            </a:r>
          </a:p>
          <a:p>
            <a:pPr marL="0" indent="0">
              <a:buNone/>
            </a:pPr>
            <a:r>
              <a:rPr lang="en-US" dirty="0"/>
              <a:t> </a:t>
            </a:r>
          </a:p>
          <a:p>
            <a:pPr marL="0" indent="0">
              <a:buNone/>
            </a:pPr>
            <a:r>
              <a:rPr lang="en-US" dirty="0" smtClean="0"/>
              <a:t>___________________ </a:t>
            </a:r>
            <a:r>
              <a:rPr lang="en-US" dirty="0"/>
              <a:t>4. The Literacy teachers have collaborated well with each other.</a:t>
            </a:r>
          </a:p>
          <a:p>
            <a:pPr marL="0" indent="0">
              <a:buNone/>
            </a:pPr>
            <a:r>
              <a:rPr lang="en-US" dirty="0"/>
              <a:t> </a:t>
            </a:r>
          </a:p>
          <a:p>
            <a:pPr marL="0" indent="0">
              <a:buNone/>
            </a:pPr>
            <a:r>
              <a:rPr lang="en-US" dirty="0" smtClean="0"/>
              <a:t>___________________ </a:t>
            </a:r>
            <a:r>
              <a:rPr lang="en-US" dirty="0"/>
              <a:t>5. The students will have learned a lot by the end of the year</a:t>
            </a:r>
            <a:r>
              <a:rPr lang="en-US" dirty="0" smtClean="0"/>
              <a:t>!</a:t>
            </a:r>
            <a:endParaRPr lang="en-US" dirty="0"/>
          </a:p>
        </p:txBody>
      </p:sp>
      <p:sp>
        <p:nvSpPr>
          <p:cNvPr id="3" name="Title 2"/>
          <p:cNvSpPr>
            <a:spLocks noGrp="1"/>
          </p:cNvSpPr>
          <p:nvPr>
            <p:ph type="title"/>
          </p:nvPr>
        </p:nvSpPr>
        <p:spPr>
          <a:xfrm>
            <a:off x="304800" y="338328"/>
            <a:ext cx="8458200" cy="1252728"/>
          </a:xfrm>
        </p:spPr>
        <p:txBody>
          <a:bodyPr>
            <a:normAutofit fontScale="90000"/>
          </a:bodyPr>
          <a:lstStyle/>
          <a:p>
            <a:r>
              <a:rPr lang="en-US" b="1" dirty="0"/>
              <a:t>Teammate Practice:</a:t>
            </a:r>
            <a:r>
              <a:rPr lang="en-US" dirty="0"/>
              <a:t> </a:t>
            </a:r>
            <a:r>
              <a:rPr lang="en-US" b="1" dirty="0"/>
              <a:t>Past Perfect, Present Perfect, and Future </a:t>
            </a:r>
            <a:r>
              <a:rPr lang="en-US" b="1" dirty="0" smtClean="0"/>
              <a:t>Perfect</a:t>
            </a:r>
            <a:endParaRPr lang="en-US" dirty="0"/>
          </a:p>
        </p:txBody>
      </p:sp>
    </p:spTree>
    <p:extLst>
      <p:ext uri="{BB962C8B-B14F-4D97-AF65-F5344CB8AC3E}">
        <p14:creationId xmlns:p14="http://schemas.microsoft.com/office/powerpoint/2010/main" val="2313769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438400"/>
            <a:ext cx="9144000" cy="4419600"/>
          </a:xfrm>
        </p:spPr>
        <p:txBody>
          <a:bodyPr>
            <a:normAutofit/>
          </a:bodyPr>
          <a:lstStyle/>
          <a:p>
            <a:pPr marL="0" indent="0">
              <a:buNone/>
            </a:pPr>
            <a:r>
              <a:rPr lang="en-US" b="1" dirty="0"/>
              <a:t>Part Two</a:t>
            </a:r>
            <a:endParaRPr lang="en-US" dirty="0"/>
          </a:p>
          <a:p>
            <a:pPr marL="0" indent="0">
              <a:buNone/>
            </a:pPr>
            <a:r>
              <a:rPr lang="en-US" u="sng" dirty="0"/>
              <a:t>Directions</a:t>
            </a:r>
            <a:r>
              <a:rPr lang="en-US" dirty="0"/>
              <a:t>: Write each sentence in </a:t>
            </a:r>
            <a:r>
              <a:rPr lang="en-US" i="1" dirty="0"/>
              <a:t>past perfect</a:t>
            </a:r>
            <a:r>
              <a:rPr lang="en-US" dirty="0"/>
              <a:t>, </a:t>
            </a:r>
            <a:r>
              <a:rPr lang="en-US" i="1" dirty="0"/>
              <a:t>present perfect</a:t>
            </a:r>
            <a:r>
              <a:rPr lang="en-US" dirty="0"/>
              <a:t>, or </a:t>
            </a:r>
            <a:r>
              <a:rPr lang="en-US" i="1" dirty="0"/>
              <a:t>future perfect</a:t>
            </a:r>
            <a:r>
              <a:rPr lang="en-US" dirty="0"/>
              <a:t> tense by adding a helping verb and the past participle of the verb in parentheses to the blank.</a:t>
            </a:r>
          </a:p>
          <a:p>
            <a:pPr marL="0" indent="0">
              <a:buNone/>
            </a:pPr>
            <a:endParaRPr lang="en-US" dirty="0" smtClean="0"/>
          </a:p>
          <a:p>
            <a:pPr marL="0" indent="0">
              <a:buNone/>
            </a:pPr>
            <a:r>
              <a:rPr lang="en-US" dirty="0"/>
              <a:t>1. I __________ my dog to the park. </a:t>
            </a:r>
            <a:r>
              <a:rPr lang="en-US" b="1" dirty="0"/>
              <a:t>(walk)</a:t>
            </a:r>
            <a:endParaRPr lang="en-US" dirty="0"/>
          </a:p>
          <a:p>
            <a:pPr marL="0" indent="0">
              <a:buNone/>
            </a:pPr>
            <a:endParaRPr lang="en-US" dirty="0" smtClean="0"/>
          </a:p>
          <a:p>
            <a:pPr marL="0" indent="0">
              <a:buNone/>
            </a:pPr>
            <a:r>
              <a:rPr lang="en-US" dirty="0"/>
              <a:t>2. The helpful citizen __________ the hallway. </a:t>
            </a:r>
            <a:r>
              <a:rPr lang="en-US" b="1" dirty="0"/>
              <a:t>(clean)</a:t>
            </a:r>
            <a:endParaRPr lang="en-US" dirty="0"/>
          </a:p>
          <a:p>
            <a:pPr marL="0" indent="0">
              <a:buNone/>
            </a:pPr>
            <a:endParaRPr lang="en-US" dirty="0"/>
          </a:p>
        </p:txBody>
      </p:sp>
      <p:sp>
        <p:nvSpPr>
          <p:cNvPr id="3" name="Title 2"/>
          <p:cNvSpPr>
            <a:spLocks noGrp="1"/>
          </p:cNvSpPr>
          <p:nvPr>
            <p:ph type="title"/>
          </p:nvPr>
        </p:nvSpPr>
        <p:spPr>
          <a:xfrm>
            <a:off x="304800" y="338328"/>
            <a:ext cx="8458200" cy="1252728"/>
          </a:xfrm>
        </p:spPr>
        <p:txBody>
          <a:bodyPr>
            <a:normAutofit fontScale="90000"/>
          </a:bodyPr>
          <a:lstStyle/>
          <a:p>
            <a:r>
              <a:rPr lang="en-US" b="1" dirty="0"/>
              <a:t>Teammate Practice:</a:t>
            </a:r>
            <a:r>
              <a:rPr lang="en-US" dirty="0"/>
              <a:t> </a:t>
            </a:r>
            <a:r>
              <a:rPr lang="en-US" b="1" dirty="0"/>
              <a:t>Past Perfect, Present Perfect, and Future </a:t>
            </a:r>
            <a:r>
              <a:rPr lang="en-US" b="1" dirty="0" smtClean="0"/>
              <a:t>Perfect</a:t>
            </a:r>
            <a:endParaRPr lang="en-US" dirty="0"/>
          </a:p>
        </p:txBody>
      </p:sp>
    </p:spTree>
    <p:extLst>
      <p:ext uri="{BB962C8B-B14F-4D97-AF65-F5344CB8AC3E}">
        <p14:creationId xmlns:p14="http://schemas.microsoft.com/office/powerpoint/2010/main" val="2111145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dirty="0" smtClean="0"/>
              <a:t>Verb Tenses</a:t>
            </a:r>
            <a:r>
              <a:rPr lang="en-US" dirty="0" smtClean="0"/>
              <a:t/>
            </a:r>
            <a:br>
              <a:rPr lang="en-US" dirty="0" smtClean="0"/>
            </a:br>
            <a:r>
              <a:rPr lang="en-US" sz="2700" dirty="0" smtClean="0"/>
              <a:t>I can recognize </a:t>
            </a:r>
            <a:r>
              <a:rPr lang="en-US" sz="2700" dirty="0"/>
              <a:t>and correct inappropriate shifts in verb tense.</a:t>
            </a:r>
          </a:p>
        </p:txBody>
      </p:sp>
      <p:sp>
        <p:nvSpPr>
          <p:cNvPr id="3" name="Content Placeholder 2"/>
          <p:cNvSpPr>
            <a:spLocks noGrp="1"/>
          </p:cNvSpPr>
          <p:nvPr>
            <p:ph idx="1"/>
          </p:nvPr>
        </p:nvSpPr>
        <p:spPr>
          <a:xfrm>
            <a:off x="0" y="2514600"/>
            <a:ext cx="8991599" cy="4267200"/>
          </a:xfrm>
        </p:spPr>
        <p:txBody>
          <a:bodyPr/>
          <a:lstStyle/>
          <a:p>
            <a:r>
              <a:rPr lang="en-US" dirty="0" smtClean="0"/>
              <a:t>As a general rule, verb tenses within a sentence or a paragraph should be consistent, or stay the same. A shift, or change, in tense without reason makes the event sequence confusing.</a:t>
            </a:r>
          </a:p>
          <a:p>
            <a:pPr lvl="1"/>
            <a:r>
              <a:rPr lang="en-US" dirty="0" smtClean="0"/>
              <a:t>In short, once you begin writing with a verb tense, stick with it! </a:t>
            </a:r>
          </a:p>
          <a:p>
            <a:r>
              <a:rPr lang="en-US" dirty="0" smtClean="0"/>
              <a:t>For example, if you begin a description with a verb in the past tense, don’t switch to a verb in the present tense:</a:t>
            </a:r>
          </a:p>
          <a:p>
            <a:pPr lvl="1"/>
            <a:r>
              <a:rPr lang="en-US" sz="2800" dirty="0" smtClean="0"/>
              <a:t>The dog ran into the street and chases the squirrel.</a:t>
            </a:r>
            <a:endParaRPr lang="en-US" sz="2800" dirty="0"/>
          </a:p>
          <a:p>
            <a:r>
              <a:rPr lang="en-US" dirty="0" smtClean="0"/>
              <a:t>Why is this sentence confusing???</a:t>
            </a:r>
          </a:p>
          <a:p>
            <a:pPr lvl="1"/>
            <a:r>
              <a:rPr lang="en-US" dirty="0" smtClean="0"/>
              <a:t>When did this event happen? The sequence is very unclear!</a:t>
            </a:r>
          </a:p>
        </p:txBody>
      </p:sp>
    </p:spTree>
    <p:extLst>
      <p:ext uri="{BB962C8B-B14F-4D97-AF65-F5344CB8AC3E}">
        <p14:creationId xmlns:p14="http://schemas.microsoft.com/office/powerpoint/2010/main" val="622307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wipe(down)">
                                      <p:cBhvr>
                                        <p:cTn id="30" dur="580">
                                          <p:stCondLst>
                                            <p:cond delay="0"/>
                                          </p:stCondLst>
                                        </p:cTn>
                                        <p:tgtEl>
                                          <p:spTgt spid="3">
                                            <p:txEl>
                                              <p:pRg st="3" end="3"/>
                                            </p:txEl>
                                          </p:spTgt>
                                        </p:tgtEl>
                                      </p:cBhvr>
                                    </p:animEffect>
                                    <p:anim calcmode="lin" valueType="num">
                                      <p:cBhvr>
                                        <p:cTn id="31"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3" end="3"/>
                                            </p:txEl>
                                          </p:spTgt>
                                        </p:tgtEl>
                                      </p:cBhvr>
                                      <p:to x="100000" y="60000"/>
                                    </p:animScale>
                                    <p:animScale>
                                      <p:cBhvr>
                                        <p:cTn id="37" dur="166" decel="50000">
                                          <p:stCondLst>
                                            <p:cond delay="676"/>
                                          </p:stCondLst>
                                        </p:cTn>
                                        <p:tgtEl>
                                          <p:spTgt spid="3">
                                            <p:txEl>
                                              <p:pRg st="3" end="3"/>
                                            </p:txEl>
                                          </p:spTgt>
                                        </p:tgtEl>
                                      </p:cBhvr>
                                      <p:to x="100000" y="100000"/>
                                    </p:animScale>
                                    <p:animScale>
                                      <p:cBhvr>
                                        <p:cTn id="38" dur="26">
                                          <p:stCondLst>
                                            <p:cond delay="1312"/>
                                          </p:stCondLst>
                                        </p:cTn>
                                        <p:tgtEl>
                                          <p:spTgt spid="3">
                                            <p:txEl>
                                              <p:pRg st="3" end="3"/>
                                            </p:txEl>
                                          </p:spTgt>
                                        </p:tgtEl>
                                      </p:cBhvr>
                                      <p:to x="100000" y="80000"/>
                                    </p:animScale>
                                    <p:animScale>
                                      <p:cBhvr>
                                        <p:cTn id="39" dur="166" decel="50000">
                                          <p:stCondLst>
                                            <p:cond delay="1338"/>
                                          </p:stCondLst>
                                        </p:cTn>
                                        <p:tgtEl>
                                          <p:spTgt spid="3">
                                            <p:txEl>
                                              <p:pRg st="3" end="3"/>
                                            </p:txEl>
                                          </p:spTgt>
                                        </p:tgtEl>
                                      </p:cBhvr>
                                      <p:to x="100000" y="100000"/>
                                    </p:animScale>
                                    <p:animScale>
                                      <p:cBhvr>
                                        <p:cTn id="40" dur="26">
                                          <p:stCondLst>
                                            <p:cond delay="1642"/>
                                          </p:stCondLst>
                                        </p:cTn>
                                        <p:tgtEl>
                                          <p:spTgt spid="3">
                                            <p:txEl>
                                              <p:pRg st="3" end="3"/>
                                            </p:txEl>
                                          </p:spTgt>
                                        </p:tgtEl>
                                      </p:cBhvr>
                                      <p:to x="100000" y="90000"/>
                                    </p:animScale>
                                    <p:animScale>
                                      <p:cBhvr>
                                        <p:cTn id="41" dur="166" decel="50000">
                                          <p:stCondLst>
                                            <p:cond delay="1668"/>
                                          </p:stCondLst>
                                        </p:cTn>
                                        <p:tgtEl>
                                          <p:spTgt spid="3">
                                            <p:txEl>
                                              <p:pRg st="3" end="3"/>
                                            </p:txEl>
                                          </p:spTgt>
                                        </p:tgtEl>
                                      </p:cBhvr>
                                      <p:to x="100000" y="100000"/>
                                    </p:animScale>
                                    <p:animScale>
                                      <p:cBhvr>
                                        <p:cTn id="42" dur="26">
                                          <p:stCondLst>
                                            <p:cond delay="1808"/>
                                          </p:stCondLst>
                                        </p:cTn>
                                        <p:tgtEl>
                                          <p:spTgt spid="3">
                                            <p:txEl>
                                              <p:pRg st="3" end="3"/>
                                            </p:txEl>
                                          </p:spTgt>
                                        </p:tgtEl>
                                      </p:cBhvr>
                                      <p:to x="100000" y="95000"/>
                                    </p:animScale>
                                    <p:animScale>
                                      <p:cBhvr>
                                        <p:cTn id="43" dur="166" decel="50000">
                                          <p:stCondLst>
                                            <p:cond delay="1834"/>
                                          </p:stCondLst>
                                        </p:cTn>
                                        <p:tgtEl>
                                          <p:spTgt spid="3">
                                            <p:txEl>
                                              <p:pRg st="3" end="3"/>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wipe(down)">
                                      <p:cBhvr>
                                        <p:cTn id="48" dur="500"/>
                                        <p:tgtEl>
                                          <p:spTgt spid="3">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Effect transition="in" filter="wipe(down)">
                                      <p:cBhvr>
                                        <p:cTn id="5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dirty="0" smtClean="0"/>
              <a:t>Verb Tenses</a:t>
            </a:r>
            <a:r>
              <a:rPr lang="en-US" dirty="0" smtClean="0"/>
              <a:t/>
            </a:r>
            <a:br>
              <a:rPr lang="en-US" dirty="0" smtClean="0"/>
            </a:br>
            <a:r>
              <a:rPr lang="en-US" sz="2700" dirty="0" smtClean="0"/>
              <a:t>I can recognize </a:t>
            </a:r>
            <a:r>
              <a:rPr lang="en-US" sz="2700" dirty="0"/>
              <a:t>and correct inappropriate shifts in verb tense.</a:t>
            </a:r>
          </a:p>
        </p:txBody>
      </p:sp>
      <p:sp>
        <p:nvSpPr>
          <p:cNvPr id="3" name="Content Placeholder 2"/>
          <p:cNvSpPr>
            <a:spLocks noGrp="1"/>
          </p:cNvSpPr>
          <p:nvPr>
            <p:ph idx="1"/>
          </p:nvPr>
        </p:nvSpPr>
        <p:spPr>
          <a:xfrm>
            <a:off x="76200" y="2362200"/>
            <a:ext cx="8991600" cy="4267200"/>
          </a:xfrm>
        </p:spPr>
        <p:txBody>
          <a:bodyPr/>
          <a:lstStyle/>
          <a:p>
            <a:pPr marL="0" indent="0">
              <a:buNone/>
            </a:pPr>
            <a:r>
              <a:rPr lang="en-US" dirty="0" smtClean="0"/>
              <a:t>Another example of an inappropriate verb shift:</a:t>
            </a:r>
          </a:p>
          <a:p>
            <a:pPr marL="0" indent="0">
              <a:buNone/>
            </a:pPr>
            <a:r>
              <a:rPr lang="en-US" dirty="0" smtClean="0"/>
              <a:t>	During the Civil Rights movement, many </a:t>
            </a:r>
            <a:r>
              <a:rPr lang="en-US" dirty="0" err="1" smtClean="0"/>
              <a:t>Nashvillians</a:t>
            </a:r>
            <a:r>
              <a:rPr lang="en-US" dirty="0" smtClean="0"/>
              <a:t> staged sit-ins to boycott segregated restaurants. In a sit-in, African-American men and women sat down at lunch counters in “whites only” restaurants and refused to move until they were served. Many of these protestors were called horrible names and often received even worse treatment. Despite the name-calling and physical abuse, the people who staged these sit-ins remain calm and nonviolent. The sit-in campaign was organized by the Nashville Student Movement and the Nashville Christian Leadership Council.</a:t>
            </a:r>
          </a:p>
        </p:txBody>
      </p:sp>
      <p:sp>
        <p:nvSpPr>
          <p:cNvPr id="4" name="TextBox 3"/>
          <p:cNvSpPr txBox="1"/>
          <p:nvPr/>
        </p:nvSpPr>
        <p:spPr>
          <a:xfrm>
            <a:off x="0" y="6317857"/>
            <a:ext cx="9144000" cy="523220"/>
          </a:xfrm>
          <a:prstGeom prst="rect">
            <a:avLst/>
          </a:prstGeom>
          <a:noFill/>
        </p:spPr>
        <p:txBody>
          <a:bodyPr wrap="square" rtlCol="0">
            <a:spAutoFit/>
          </a:bodyPr>
          <a:lstStyle/>
          <a:p>
            <a:pPr algn="ctr"/>
            <a:r>
              <a:rPr lang="en-US" sz="2800" b="1" dirty="0" smtClean="0"/>
              <a:t>CAN YOU FIND THE INAPPROPRIATE VERB SHIFT???</a:t>
            </a:r>
            <a:endParaRPr lang="en-US" sz="2800" b="1" dirty="0"/>
          </a:p>
        </p:txBody>
      </p:sp>
    </p:spTree>
    <p:extLst>
      <p:ext uri="{BB962C8B-B14F-4D97-AF65-F5344CB8AC3E}">
        <p14:creationId xmlns:p14="http://schemas.microsoft.com/office/powerpoint/2010/main" val="25190656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dirty="0" smtClean="0"/>
              <a:t>Verb Tenses</a:t>
            </a:r>
            <a:r>
              <a:rPr lang="en-US" dirty="0" smtClean="0"/>
              <a:t/>
            </a:r>
            <a:br>
              <a:rPr lang="en-US" dirty="0" smtClean="0"/>
            </a:br>
            <a:r>
              <a:rPr lang="en-US" sz="2700" dirty="0" smtClean="0"/>
              <a:t>I can recognize </a:t>
            </a:r>
            <a:r>
              <a:rPr lang="en-US" sz="2700" dirty="0"/>
              <a:t>and correct inappropriate shifts in verb tense.</a:t>
            </a:r>
          </a:p>
        </p:txBody>
      </p:sp>
      <p:sp>
        <p:nvSpPr>
          <p:cNvPr id="3" name="Content Placeholder 2"/>
          <p:cNvSpPr>
            <a:spLocks noGrp="1"/>
          </p:cNvSpPr>
          <p:nvPr>
            <p:ph idx="1"/>
          </p:nvPr>
        </p:nvSpPr>
        <p:spPr>
          <a:xfrm>
            <a:off x="76200" y="2362200"/>
            <a:ext cx="8991600" cy="4267200"/>
          </a:xfrm>
        </p:spPr>
        <p:txBody>
          <a:bodyPr/>
          <a:lstStyle/>
          <a:p>
            <a:pPr marL="0" indent="0">
              <a:buNone/>
            </a:pPr>
            <a:r>
              <a:rPr lang="en-US" dirty="0" smtClean="0"/>
              <a:t>Another example of an inappropriate verb shift:</a:t>
            </a:r>
          </a:p>
          <a:p>
            <a:pPr marL="0" indent="0">
              <a:buNone/>
            </a:pPr>
            <a:r>
              <a:rPr lang="en-US" dirty="0" smtClean="0"/>
              <a:t>	During the Civil Rights movement, many </a:t>
            </a:r>
            <a:r>
              <a:rPr lang="en-US" dirty="0" err="1" smtClean="0"/>
              <a:t>Nashvillians</a:t>
            </a:r>
            <a:r>
              <a:rPr lang="en-US" dirty="0" smtClean="0"/>
              <a:t> staged sit-ins to boycott segregated restaurants. In a sit-in, African-American men and women sat down at lunch counters in “whites only” restaurants and refused to move until they were served. Many of these protestors were called horrible names and often received even worse treatment. Despite the name-calling and physical abuse, the people who staged these sit-ins </a:t>
            </a:r>
            <a:r>
              <a:rPr lang="en-US" b="1" i="1" u="sng" dirty="0" smtClean="0"/>
              <a:t>remain</a:t>
            </a:r>
            <a:r>
              <a:rPr lang="en-US" dirty="0" smtClean="0"/>
              <a:t> calm and nonviolent. The sit-in campaign was organized by the Nashville Student Movement and the Nashville Christian Leadership Council.</a:t>
            </a:r>
          </a:p>
        </p:txBody>
      </p:sp>
      <p:sp>
        <p:nvSpPr>
          <p:cNvPr id="4" name="TextBox 3"/>
          <p:cNvSpPr txBox="1"/>
          <p:nvPr/>
        </p:nvSpPr>
        <p:spPr>
          <a:xfrm>
            <a:off x="0" y="6317857"/>
            <a:ext cx="9144000" cy="523220"/>
          </a:xfrm>
          <a:prstGeom prst="rect">
            <a:avLst/>
          </a:prstGeom>
          <a:noFill/>
        </p:spPr>
        <p:txBody>
          <a:bodyPr wrap="square" rtlCol="0">
            <a:spAutoFit/>
          </a:bodyPr>
          <a:lstStyle/>
          <a:p>
            <a:pPr algn="ctr"/>
            <a:r>
              <a:rPr lang="en-US" sz="2800" b="1" dirty="0" smtClean="0"/>
              <a:t>CAN YOU FIND THE INAPPROPRIATE VERB SHIFT???</a:t>
            </a:r>
            <a:endParaRPr lang="en-US" sz="2800" b="1" dirty="0"/>
          </a:p>
        </p:txBody>
      </p:sp>
    </p:spTree>
    <p:extLst>
      <p:ext uri="{BB962C8B-B14F-4D97-AF65-F5344CB8AC3E}">
        <p14:creationId xmlns:p14="http://schemas.microsoft.com/office/powerpoint/2010/main" val="5063259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590800"/>
            <a:ext cx="8762999" cy="4190999"/>
          </a:xfrm>
        </p:spPr>
        <p:txBody>
          <a:bodyPr>
            <a:normAutofit lnSpcReduction="10000"/>
          </a:bodyPr>
          <a:lstStyle/>
          <a:p>
            <a:pPr marL="0" indent="0">
              <a:buNone/>
            </a:pPr>
            <a:r>
              <a:rPr lang="en-US" sz="3000" b="1" dirty="0"/>
              <a:t>5.FL.SC.6 </a:t>
            </a:r>
            <a:r>
              <a:rPr lang="en-US" sz="3000" dirty="0"/>
              <a:t>Demonstrate command of the conventions of standard English grammar and usage when speaking and conventions of standard English grammar and </a:t>
            </a:r>
            <a:r>
              <a:rPr lang="en-US" sz="3000" dirty="0" smtClean="0"/>
              <a:t>usage…when </a:t>
            </a:r>
            <a:r>
              <a:rPr lang="en-US" sz="3000" dirty="0"/>
              <a:t>writing. 	</a:t>
            </a:r>
          </a:p>
          <a:p>
            <a:pPr marL="0" indent="0">
              <a:buNone/>
            </a:pPr>
            <a:r>
              <a:rPr lang="en-US" sz="3000" b="1" dirty="0" smtClean="0"/>
              <a:t>b</a:t>
            </a:r>
            <a:r>
              <a:rPr lang="en-US" sz="3000" b="1" dirty="0"/>
              <a:t>. </a:t>
            </a:r>
            <a:r>
              <a:rPr lang="en-US" sz="3000" dirty="0"/>
              <a:t>Form and use the perfect verb tense. </a:t>
            </a:r>
          </a:p>
          <a:p>
            <a:pPr marL="0" indent="0">
              <a:buNone/>
            </a:pPr>
            <a:r>
              <a:rPr lang="en-US" sz="3000" b="1" dirty="0" smtClean="0"/>
              <a:t>c</a:t>
            </a:r>
            <a:r>
              <a:rPr lang="en-US" sz="3000" b="1" dirty="0"/>
              <a:t>. </a:t>
            </a:r>
            <a:r>
              <a:rPr lang="en-US" sz="3000" dirty="0"/>
              <a:t>Use verb tense to convey various times, sequences, states, and conditions. </a:t>
            </a:r>
            <a:endParaRPr lang="en-US" sz="3000" dirty="0" smtClean="0"/>
          </a:p>
          <a:p>
            <a:pPr marL="0" indent="0">
              <a:buNone/>
            </a:pPr>
            <a:r>
              <a:rPr lang="en-US" sz="3000" b="1" dirty="0" smtClean="0"/>
              <a:t>d. </a:t>
            </a:r>
            <a:r>
              <a:rPr lang="en-US" sz="3000" dirty="0" smtClean="0"/>
              <a:t>Recognize and correct inappropriate shifts in verb tense.</a:t>
            </a:r>
            <a:endParaRPr lang="en-US" sz="3000" b="1" dirty="0"/>
          </a:p>
        </p:txBody>
      </p:sp>
      <p:sp>
        <p:nvSpPr>
          <p:cNvPr id="3" name="Title 2"/>
          <p:cNvSpPr>
            <a:spLocks noGrp="1"/>
          </p:cNvSpPr>
          <p:nvPr>
            <p:ph type="title"/>
          </p:nvPr>
        </p:nvSpPr>
        <p:spPr/>
        <p:txBody>
          <a:bodyPr>
            <a:normAutofit fontScale="90000"/>
          </a:bodyPr>
          <a:lstStyle/>
          <a:p>
            <a:r>
              <a:rPr lang="en-US" dirty="0" smtClean="0"/>
              <a:t>Standards (What are we learning?)</a:t>
            </a:r>
            <a:endParaRPr lang="en-US" dirty="0"/>
          </a:p>
        </p:txBody>
      </p:sp>
    </p:spTree>
    <p:extLst>
      <p:ext uri="{BB962C8B-B14F-4D97-AF65-F5344CB8AC3E}">
        <p14:creationId xmlns:p14="http://schemas.microsoft.com/office/powerpoint/2010/main" val="1122874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10681703"/>
              </p:ext>
            </p:extLst>
          </p:nvPr>
        </p:nvGraphicFramePr>
        <p:xfrm>
          <a:off x="298795" y="3410677"/>
          <a:ext cx="8534400" cy="3433468"/>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xmlns="" val="20000"/>
                    </a:ext>
                  </a:extLst>
                </a:gridCol>
                <a:gridCol w="2133600">
                  <a:extLst>
                    <a:ext uri="{9D8B030D-6E8A-4147-A177-3AD203B41FA5}">
                      <a16:colId xmlns:a16="http://schemas.microsoft.com/office/drawing/2014/main" xmlns="" val="20001"/>
                    </a:ext>
                  </a:extLst>
                </a:gridCol>
                <a:gridCol w="2133600">
                  <a:extLst>
                    <a:ext uri="{9D8B030D-6E8A-4147-A177-3AD203B41FA5}">
                      <a16:colId xmlns:a16="http://schemas.microsoft.com/office/drawing/2014/main" xmlns="" val="20002"/>
                    </a:ext>
                  </a:extLst>
                </a:gridCol>
                <a:gridCol w="2133600">
                  <a:extLst>
                    <a:ext uri="{9D8B030D-6E8A-4147-A177-3AD203B41FA5}">
                      <a16:colId xmlns:a16="http://schemas.microsoft.com/office/drawing/2014/main" xmlns="" val="20003"/>
                    </a:ext>
                  </a:extLst>
                </a:gridCol>
              </a:tblGrid>
              <a:tr h="574651">
                <a:tc>
                  <a:txBody>
                    <a:bodyPr/>
                    <a:lstStyle/>
                    <a:p>
                      <a:endParaRPr lang="en-US" dirty="0"/>
                    </a:p>
                  </a:txBody>
                  <a:tcPr>
                    <a:solidFill>
                      <a:schemeClr val="tx1">
                        <a:alpha val="55000"/>
                      </a:schemeClr>
                    </a:solidFill>
                  </a:tcPr>
                </a:tc>
                <a:tc>
                  <a:txBody>
                    <a:bodyPr/>
                    <a:lstStyle/>
                    <a:p>
                      <a:pPr algn="ctr"/>
                      <a:r>
                        <a:rPr lang="en-US" sz="3200" dirty="0" smtClean="0"/>
                        <a:t>PAST</a:t>
                      </a:r>
                      <a:endParaRPr lang="en-US" sz="3200" dirty="0"/>
                    </a:p>
                  </a:txBody>
                  <a:tcPr/>
                </a:tc>
                <a:tc>
                  <a:txBody>
                    <a:bodyPr/>
                    <a:lstStyle/>
                    <a:p>
                      <a:pPr algn="ctr"/>
                      <a:r>
                        <a:rPr lang="en-US" sz="3200" dirty="0" smtClean="0"/>
                        <a:t>PRESENT</a:t>
                      </a:r>
                      <a:endParaRPr lang="en-US" sz="3200" dirty="0"/>
                    </a:p>
                  </a:txBody>
                  <a:tcPr/>
                </a:tc>
                <a:tc>
                  <a:txBody>
                    <a:bodyPr/>
                    <a:lstStyle/>
                    <a:p>
                      <a:pPr algn="ctr"/>
                      <a:r>
                        <a:rPr lang="en-US" sz="3200" dirty="0" smtClean="0"/>
                        <a:t>FUTURE</a:t>
                      </a:r>
                      <a:endParaRPr lang="en-US" sz="3200" dirty="0"/>
                    </a:p>
                  </a:txBody>
                  <a:tcPr/>
                </a:tc>
                <a:extLst>
                  <a:ext uri="{0D108BD9-81ED-4DB2-BD59-A6C34878D82A}">
                    <a16:rowId xmlns:a16="http://schemas.microsoft.com/office/drawing/2014/main" xmlns="" val="10000"/>
                  </a:ext>
                </a:extLst>
              </a:tr>
              <a:tr h="1427174">
                <a:tc>
                  <a:txBody>
                    <a:bodyPr/>
                    <a:lstStyle/>
                    <a:p>
                      <a:pPr algn="ctr"/>
                      <a:endParaRPr lang="en-US" sz="3200" dirty="0" smtClean="0"/>
                    </a:p>
                    <a:p>
                      <a:pPr algn="ctr"/>
                      <a:r>
                        <a:rPr lang="en-US" sz="3200" b="1" dirty="0" smtClean="0"/>
                        <a:t>SIMPLE</a:t>
                      </a:r>
                      <a:endParaRPr lang="en-US" sz="3200" b="1" dirty="0"/>
                    </a:p>
                  </a:txBody>
                  <a:tcPr/>
                </a:tc>
                <a:tc>
                  <a:txBody>
                    <a:bodyPr/>
                    <a:lstStyle/>
                    <a:p>
                      <a:endParaRPr lang="en-US" dirty="0"/>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xmlns="" val="10001"/>
                  </a:ext>
                </a:extLst>
              </a:tr>
              <a:tr h="1427174">
                <a:tc>
                  <a:txBody>
                    <a:bodyPr/>
                    <a:lstStyle/>
                    <a:p>
                      <a:pPr algn="ctr"/>
                      <a:endParaRPr lang="en-US" sz="3200" dirty="0" smtClean="0"/>
                    </a:p>
                    <a:p>
                      <a:pPr algn="ctr"/>
                      <a:r>
                        <a:rPr lang="en-US" sz="3200" b="1" dirty="0" smtClean="0"/>
                        <a:t>PERFECT</a:t>
                      </a:r>
                      <a:endParaRPr lang="en-US" sz="3200" b="1"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10002"/>
                  </a:ext>
                </a:extLst>
              </a:tr>
            </a:tbl>
          </a:graphicData>
        </a:graphic>
      </p:graphicFrame>
      <p:sp>
        <p:nvSpPr>
          <p:cNvPr id="3" name="Title 2"/>
          <p:cNvSpPr>
            <a:spLocks noGrp="1"/>
          </p:cNvSpPr>
          <p:nvPr>
            <p:ph type="title"/>
          </p:nvPr>
        </p:nvSpPr>
        <p:spPr/>
        <p:txBody>
          <a:bodyPr>
            <a:normAutofit/>
          </a:bodyPr>
          <a:lstStyle/>
          <a:p>
            <a:r>
              <a:rPr lang="en-US" b="1" dirty="0" smtClean="0"/>
              <a:t>Simple and Perfect Verb Tenses</a:t>
            </a:r>
            <a:endParaRPr lang="en-US" b="1" dirty="0"/>
          </a:p>
        </p:txBody>
      </p:sp>
      <p:sp>
        <p:nvSpPr>
          <p:cNvPr id="5" name="TextBox 4"/>
          <p:cNvSpPr txBox="1"/>
          <p:nvPr/>
        </p:nvSpPr>
        <p:spPr>
          <a:xfrm>
            <a:off x="457200" y="2526268"/>
            <a:ext cx="8341359" cy="369332"/>
          </a:xfrm>
          <a:prstGeom prst="rect">
            <a:avLst/>
          </a:prstGeom>
          <a:noFill/>
        </p:spPr>
        <p:txBody>
          <a:bodyPr wrap="square" rtlCol="0">
            <a:spAutoFit/>
          </a:bodyPr>
          <a:lstStyle/>
          <a:p>
            <a:pPr algn="ctr"/>
            <a:r>
              <a:rPr lang="en-US" b="1" dirty="0" smtClean="0"/>
              <a:t>AS WE STUDY THE DIFFERENT TENSES, TAKE NOTES IN THE CORRECT BOX!!!</a:t>
            </a:r>
            <a:endParaRPr lang="en-US" b="1" dirty="0"/>
          </a:p>
        </p:txBody>
      </p:sp>
      <p:sp>
        <p:nvSpPr>
          <p:cNvPr id="6" name="TextBox 5"/>
          <p:cNvSpPr txBox="1"/>
          <p:nvPr/>
        </p:nvSpPr>
        <p:spPr>
          <a:xfrm>
            <a:off x="3463636" y="2895600"/>
            <a:ext cx="2863284" cy="646331"/>
          </a:xfrm>
          <a:prstGeom prst="rect">
            <a:avLst/>
          </a:prstGeom>
          <a:noFill/>
        </p:spPr>
        <p:txBody>
          <a:bodyPr wrap="none" rtlCol="0">
            <a:spAutoFit/>
          </a:bodyPr>
          <a:lstStyle/>
          <a:p>
            <a:r>
              <a:rPr lang="en-US" sz="3600" b="1" dirty="0" smtClean="0"/>
              <a:t>VERB TENSES</a:t>
            </a:r>
            <a:endParaRPr lang="en-US" sz="3600" b="1" dirty="0"/>
          </a:p>
        </p:txBody>
      </p:sp>
      <p:cxnSp>
        <p:nvCxnSpPr>
          <p:cNvPr id="8" name="Straight Connector 7"/>
          <p:cNvCxnSpPr/>
          <p:nvPr/>
        </p:nvCxnSpPr>
        <p:spPr>
          <a:xfrm>
            <a:off x="304800" y="2895600"/>
            <a:ext cx="8610600" cy="0"/>
          </a:xfrm>
          <a:prstGeom prst="line">
            <a:avLst/>
          </a:prstGeom>
          <a:ln w="254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0562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675466"/>
            <a:ext cx="9144000" cy="4182533"/>
          </a:xfrm>
        </p:spPr>
        <p:txBody>
          <a:bodyPr/>
          <a:lstStyle/>
          <a:p>
            <a:r>
              <a:rPr lang="en-US" sz="3200" dirty="0" smtClean="0"/>
              <a:t>There are three main </a:t>
            </a:r>
            <a:r>
              <a:rPr lang="en-US" sz="3200" b="1" dirty="0" smtClean="0"/>
              <a:t>SIMPLE</a:t>
            </a:r>
            <a:r>
              <a:rPr lang="en-US" sz="3200" dirty="0" smtClean="0"/>
              <a:t> verb tenses:</a:t>
            </a:r>
          </a:p>
          <a:p>
            <a:pPr marL="0" indent="0">
              <a:buNone/>
            </a:pPr>
            <a:r>
              <a:rPr lang="en-US" sz="3200" dirty="0"/>
              <a:t>	</a:t>
            </a:r>
            <a:r>
              <a:rPr lang="en-US" sz="3200" dirty="0" smtClean="0"/>
              <a:t>(Do YOU know them???)</a:t>
            </a:r>
          </a:p>
          <a:p>
            <a:pPr lvl="1"/>
            <a:r>
              <a:rPr lang="en-US" sz="3200" b="1" dirty="0"/>
              <a:t>Past </a:t>
            </a:r>
            <a:r>
              <a:rPr lang="en-US" sz="3200" dirty="0"/>
              <a:t>shows actions that happened in the past.</a:t>
            </a:r>
          </a:p>
          <a:p>
            <a:pPr lvl="1"/>
            <a:r>
              <a:rPr lang="en-US" sz="3200" b="1" dirty="0" smtClean="0"/>
              <a:t>Present</a:t>
            </a:r>
            <a:r>
              <a:rPr lang="en-US" sz="3200" dirty="0" smtClean="0"/>
              <a:t> shows actions that happen regularly or are always happening. </a:t>
            </a:r>
          </a:p>
          <a:p>
            <a:pPr lvl="1"/>
            <a:r>
              <a:rPr lang="en-US" sz="3200" b="1" dirty="0" smtClean="0"/>
              <a:t>Future</a:t>
            </a:r>
            <a:r>
              <a:rPr lang="en-US" sz="3200" dirty="0" smtClean="0"/>
              <a:t> shows actions that haven’t happened yet, but </a:t>
            </a:r>
            <a:r>
              <a:rPr lang="en-US" sz="3200" i="1" dirty="0" smtClean="0"/>
              <a:t>WILL</a:t>
            </a:r>
            <a:r>
              <a:rPr lang="en-US" sz="3200" dirty="0" smtClean="0"/>
              <a:t> happen.</a:t>
            </a:r>
            <a:endParaRPr lang="en-US" sz="3200" dirty="0"/>
          </a:p>
          <a:p>
            <a:pPr marL="0" indent="0">
              <a:buNone/>
            </a:pPr>
            <a:endParaRPr lang="en-US" dirty="0" smtClean="0"/>
          </a:p>
          <a:p>
            <a:pPr lvl="1"/>
            <a:endParaRPr lang="en-US" dirty="0"/>
          </a:p>
        </p:txBody>
      </p:sp>
      <p:sp>
        <p:nvSpPr>
          <p:cNvPr id="3" name="Title 2"/>
          <p:cNvSpPr>
            <a:spLocks noGrp="1"/>
          </p:cNvSpPr>
          <p:nvPr>
            <p:ph type="title"/>
          </p:nvPr>
        </p:nvSpPr>
        <p:spPr>
          <a:xfrm>
            <a:off x="228600" y="338328"/>
            <a:ext cx="8686800" cy="1252728"/>
          </a:xfrm>
        </p:spPr>
        <p:txBody>
          <a:bodyPr>
            <a:normAutofit fontScale="90000"/>
          </a:bodyPr>
          <a:lstStyle/>
          <a:p>
            <a:r>
              <a:rPr lang="en-US" dirty="0" smtClean="0"/>
              <a:t/>
            </a:r>
            <a:br>
              <a:rPr lang="en-US" dirty="0" smtClean="0"/>
            </a:br>
            <a:r>
              <a:rPr lang="en-US" sz="5300" b="1" dirty="0" smtClean="0"/>
              <a:t>Simple Verb Tenses</a:t>
            </a:r>
            <a:r>
              <a:rPr lang="en-US" dirty="0" smtClean="0"/>
              <a:t/>
            </a:r>
            <a:br>
              <a:rPr lang="en-US" dirty="0" smtClean="0"/>
            </a:br>
            <a:r>
              <a:rPr lang="en-US" sz="2200" dirty="0" smtClean="0"/>
              <a:t>I can use </a:t>
            </a:r>
            <a:r>
              <a:rPr lang="en-US" sz="2200" dirty="0"/>
              <a:t>verb tense to convey various times, sequences, states, and conditions. </a:t>
            </a:r>
            <a:r>
              <a:rPr lang="en-US" dirty="0"/>
              <a:t/>
            </a:r>
            <a:br>
              <a:rPr lang="en-US" dirty="0"/>
            </a:br>
            <a:endParaRPr lang="en-US" dirty="0"/>
          </a:p>
        </p:txBody>
      </p:sp>
    </p:spTree>
    <p:extLst>
      <p:ext uri="{BB962C8B-B14F-4D97-AF65-F5344CB8AC3E}">
        <p14:creationId xmlns:p14="http://schemas.microsoft.com/office/powerpoint/2010/main" val="1102474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additive="base">
                                        <p:cTn id="2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133600"/>
            <a:ext cx="9144000" cy="3450696"/>
          </a:xfrm>
        </p:spPr>
        <p:txBody>
          <a:bodyPr/>
          <a:lstStyle/>
          <a:p>
            <a:r>
              <a:rPr lang="en-US" b="1" dirty="0" smtClean="0"/>
              <a:t>SIMPLE</a:t>
            </a:r>
            <a:r>
              <a:rPr lang="en-US" dirty="0" smtClean="0"/>
              <a:t> verb tense examples:</a:t>
            </a:r>
          </a:p>
          <a:p>
            <a:pPr lvl="1"/>
            <a:r>
              <a:rPr lang="en-US" b="1" dirty="0"/>
              <a:t>Past</a:t>
            </a:r>
            <a:r>
              <a:rPr lang="en-US" dirty="0"/>
              <a:t> (shows actions that happened in the past)</a:t>
            </a:r>
          </a:p>
          <a:p>
            <a:pPr lvl="2"/>
            <a:r>
              <a:rPr lang="en-US" sz="2800" dirty="0"/>
              <a:t>We </a:t>
            </a:r>
            <a:r>
              <a:rPr lang="en-US" sz="2800" b="1" i="1" u="sng" dirty="0"/>
              <a:t>wrote</a:t>
            </a:r>
            <a:r>
              <a:rPr lang="en-US" sz="2800" dirty="0"/>
              <a:t> many essays in ELA class.</a:t>
            </a:r>
          </a:p>
          <a:p>
            <a:pPr lvl="1"/>
            <a:r>
              <a:rPr lang="en-US" b="1" dirty="0" smtClean="0"/>
              <a:t>Present</a:t>
            </a:r>
            <a:r>
              <a:rPr lang="en-US" dirty="0" smtClean="0"/>
              <a:t> </a:t>
            </a:r>
            <a:r>
              <a:rPr lang="en-US" dirty="0"/>
              <a:t>(shows actions that happen regularly or are always happening) </a:t>
            </a:r>
          </a:p>
          <a:p>
            <a:pPr lvl="2"/>
            <a:r>
              <a:rPr lang="en-US" sz="2800" dirty="0"/>
              <a:t>We </a:t>
            </a:r>
            <a:r>
              <a:rPr lang="en-US" sz="2800" b="1" i="1" u="sng" dirty="0"/>
              <a:t>write</a:t>
            </a:r>
            <a:r>
              <a:rPr lang="en-US" sz="2800" dirty="0"/>
              <a:t> many essays in ELA class.</a:t>
            </a:r>
          </a:p>
          <a:p>
            <a:pPr lvl="1"/>
            <a:r>
              <a:rPr lang="en-US" b="1" dirty="0" smtClean="0"/>
              <a:t>Future</a:t>
            </a:r>
            <a:r>
              <a:rPr lang="en-US" dirty="0" smtClean="0"/>
              <a:t> (shows actions that haven’t happened yet, but </a:t>
            </a:r>
            <a:r>
              <a:rPr lang="en-US" i="1" dirty="0" smtClean="0"/>
              <a:t>WILL</a:t>
            </a:r>
            <a:r>
              <a:rPr lang="en-US" dirty="0" smtClean="0"/>
              <a:t> happen)</a:t>
            </a:r>
          </a:p>
          <a:p>
            <a:pPr lvl="2"/>
            <a:r>
              <a:rPr lang="en-US" sz="2800" dirty="0"/>
              <a:t>We </a:t>
            </a:r>
            <a:r>
              <a:rPr lang="en-US" sz="2800" b="1" i="1" u="sng" dirty="0" smtClean="0"/>
              <a:t>will write</a:t>
            </a:r>
            <a:r>
              <a:rPr lang="en-US" sz="2800" b="1" i="1" dirty="0" smtClean="0"/>
              <a:t> </a:t>
            </a:r>
            <a:r>
              <a:rPr lang="en-US" sz="2800" dirty="0"/>
              <a:t>many essays in ELA class</a:t>
            </a:r>
            <a:r>
              <a:rPr lang="en-US" sz="2800" dirty="0" smtClean="0"/>
              <a:t>.</a:t>
            </a:r>
            <a:endParaRPr lang="en-US" sz="2800" dirty="0"/>
          </a:p>
          <a:p>
            <a:pPr marL="0" indent="0">
              <a:buNone/>
            </a:pPr>
            <a:endParaRPr lang="en-US" dirty="0" smtClean="0"/>
          </a:p>
          <a:p>
            <a:pPr marL="301943" lvl="1" indent="0">
              <a:buNone/>
            </a:pPr>
            <a:endParaRPr lang="en-US" dirty="0"/>
          </a:p>
        </p:txBody>
      </p:sp>
      <p:sp>
        <p:nvSpPr>
          <p:cNvPr id="3" name="Title 2"/>
          <p:cNvSpPr>
            <a:spLocks noGrp="1"/>
          </p:cNvSpPr>
          <p:nvPr>
            <p:ph type="title"/>
          </p:nvPr>
        </p:nvSpPr>
        <p:spPr>
          <a:xfrm>
            <a:off x="228600" y="338328"/>
            <a:ext cx="8686800" cy="1252728"/>
          </a:xfrm>
        </p:spPr>
        <p:txBody>
          <a:bodyPr>
            <a:normAutofit fontScale="90000"/>
          </a:bodyPr>
          <a:lstStyle/>
          <a:p>
            <a:r>
              <a:rPr lang="en-US" dirty="0" smtClean="0"/>
              <a:t/>
            </a:r>
            <a:br>
              <a:rPr lang="en-US" dirty="0" smtClean="0"/>
            </a:br>
            <a:r>
              <a:rPr lang="en-US" sz="5300" b="1" dirty="0"/>
              <a:t>Simple </a:t>
            </a:r>
            <a:r>
              <a:rPr lang="en-US" sz="5300" b="1" dirty="0" smtClean="0"/>
              <a:t>Verb Tenses</a:t>
            </a:r>
            <a:r>
              <a:rPr lang="en-US" dirty="0" smtClean="0"/>
              <a:t/>
            </a:r>
            <a:br>
              <a:rPr lang="en-US" dirty="0" smtClean="0"/>
            </a:br>
            <a:r>
              <a:rPr lang="en-US" sz="2200" dirty="0" smtClean="0"/>
              <a:t>I can use </a:t>
            </a:r>
            <a:r>
              <a:rPr lang="en-US" sz="2200" dirty="0"/>
              <a:t>verb tense to convey various times, sequences, states, and conditions. </a:t>
            </a:r>
            <a:r>
              <a:rPr lang="en-US" dirty="0"/>
              <a:t/>
            </a:r>
            <a:br>
              <a:rPr lang="en-US" dirty="0"/>
            </a:br>
            <a:endParaRPr lang="en-US" dirty="0"/>
          </a:p>
        </p:txBody>
      </p:sp>
      <p:sp>
        <p:nvSpPr>
          <p:cNvPr id="4" name="TextBox 3"/>
          <p:cNvSpPr txBox="1"/>
          <p:nvPr/>
        </p:nvSpPr>
        <p:spPr>
          <a:xfrm>
            <a:off x="0" y="5611091"/>
            <a:ext cx="9067800" cy="1077218"/>
          </a:xfrm>
          <a:prstGeom prst="rect">
            <a:avLst/>
          </a:prstGeom>
          <a:noFill/>
        </p:spPr>
        <p:txBody>
          <a:bodyPr wrap="square" rtlCol="0">
            <a:spAutoFit/>
          </a:bodyPr>
          <a:lstStyle/>
          <a:p>
            <a:pPr algn="ctr"/>
            <a:r>
              <a:rPr lang="en-US" sz="3200" dirty="0" smtClean="0"/>
              <a:t>Now write </a:t>
            </a:r>
            <a:r>
              <a:rPr lang="en-US" sz="3200" u="sng" dirty="0" smtClean="0"/>
              <a:t>your own </a:t>
            </a:r>
            <a:r>
              <a:rPr lang="en-US" sz="3200" dirty="0" smtClean="0"/>
              <a:t>example for each of the </a:t>
            </a:r>
            <a:r>
              <a:rPr lang="en-US" sz="3200" b="1" i="1" dirty="0" smtClean="0"/>
              <a:t>simple</a:t>
            </a:r>
            <a:r>
              <a:rPr lang="en-US" sz="3200" dirty="0" smtClean="0"/>
              <a:t> verb tenses! (past, present, future).</a:t>
            </a:r>
            <a:endParaRPr lang="en-US" sz="3200" dirty="0"/>
          </a:p>
        </p:txBody>
      </p:sp>
    </p:spTree>
    <p:extLst>
      <p:ext uri="{BB962C8B-B14F-4D97-AF65-F5344CB8AC3E}">
        <p14:creationId xmlns:p14="http://schemas.microsoft.com/office/powerpoint/2010/main" val="3801533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fade">
                                      <p:cBhvr>
                                        <p:cTn id="20" dur="500"/>
                                        <p:tgtEl>
                                          <p:spTgt spid="2">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500"/>
                                        <p:tgtEl>
                                          <p:spTgt spid="2">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500"/>
                                        <p:tgtEl>
                                          <p:spTgt spid="2">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circle(in)">
                                      <p:cBhvr>
                                        <p:cTn id="3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438400"/>
            <a:ext cx="9144000" cy="4419600"/>
          </a:xfrm>
        </p:spPr>
        <p:txBody>
          <a:bodyPr>
            <a:normAutofit fontScale="85000" lnSpcReduction="10000"/>
          </a:bodyPr>
          <a:lstStyle/>
          <a:p>
            <a:pPr marL="0" indent="0">
              <a:buNone/>
            </a:pPr>
            <a:r>
              <a:rPr lang="en-US" b="1" dirty="0"/>
              <a:t>Part One</a:t>
            </a:r>
            <a:endParaRPr lang="en-US" dirty="0"/>
          </a:p>
          <a:p>
            <a:pPr marL="0" indent="0">
              <a:buNone/>
            </a:pPr>
            <a:r>
              <a:rPr lang="en-US" u="sng" dirty="0"/>
              <a:t>Directions</a:t>
            </a:r>
            <a:r>
              <a:rPr lang="en-US" dirty="0"/>
              <a:t>: For each sentence, identify the verb tense. Write </a:t>
            </a:r>
            <a:r>
              <a:rPr lang="en-US" i="1" dirty="0"/>
              <a:t>simple past</a:t>
            </a:r>
            <a:r>
              <a:rPr lang="en-US" dirty="0"/>
              <a:t>, </a:t>
            </a:r>
            <a:r>
              <a:rPr lang="en-US" i="1" dirty="0"/>
              <a:t>simple </a:t>
            </a:r>
            <a:r>
              <a:rPr lang="en-US" i="1" dirty="0" smtClean="0"/>
              <a:t>present</a:t>
            </a:r>
            <a:r>
              <a:rPr lang="en-US" dirty="0" smtClean="0"/>
              <a:t>, or </a:t>
            </a:r>
            <a:r>
              <a:rPr lang="en-US" i="1" dirty="0"/>
              <a:t>simple future</a:t>
            </a:r>
            <a:r>
              <a:rPr lang="en-US" dirty="0"/>
              <a:t> on the line.</a:t>
            </a:r>
          </a:p>
          <a:p>
            <a:pPr marL="0" indent="0">
              <a:buNone/>
            </a:pPr>
            <a:r>
              <a:rPr lang="en-US" dirty="0"/>
              <a:t> </a:t>
            </a:r>
          </a:p>
          <a:p>
            <a:pPr marL="0" indent="0">
              <a:buNone/>
            </a:pPr>
            <a:r>
              <a:rPr lang="en-US" dirty="0"/>
              <a:t>_____________________ 1. I help my mother with chores around the house daily.</a:t>
            </a:r>
          </a:p>
          <a:p>
            <a:pPr marL="0" indent="0">
              <a:buNone/>
            </a:pPr>
            <a:r>
              <a:rPr lang="en-US" dirty="0"/>
              <a:t> </a:t>
            </a:r>
          </a:p>
          <a:p>
            <a:pPr marL="0" indent="0">
              <a:buNone/>
            </a:pPr>
            <a:r>
              <a:rPr lang="en-US" dirty="0"/>
              <a:t>_____________________ 2. Yesterday, I washed and dried the dishes after dinner.</a:t>
            </a:r>
          </a:p>
          <a:p>
            <a:pPr marL="0" indent="0">
              <a:buNone/>
            </a:pPr>
            <a:r>
              <a:rPr lang="en-US" dirty="0"/>
              <a:t> </a:t>
            </a:r>
          </a:p>
          <a:p>
            <a:pPr marL="0" indent="0">
              <a:buNone/>
            </a:pPr>
            <a:r>
              <a:rPr lang="en-US" dirty="0"/>
              <a:t>_____________________ 3. I also folded all the clean laundry.</a:t>
            </a:r>
          </a:p>
          <a:p>
            <a:pPr marL="0" indent="0">
              <a:buNone/>
            </a:pPr>
            <a:r>
              <a:rPr lang="en-US" dirty="0"/>
              <a:t> </a:t>
            </a:r>
          </a:p>
          <a:p>
            <a:pPr marL="0" indent="0">
              <a:buNone/>
            </a:pPr>
            <a:r>
              <a:rPr lang="en-US" dirty="0"/>
              <a:t>_____________________ 4. Sometimes I sweep the floors.</a:t>
            </a:r>
          </a:p>
          <a:p>
            <a:pPr marL="0" indent="0">
              <a:buNone/>
            </a:pPr>
            <a:r>
              <a:rPr lang="en-US" dirty="0"/>
              <a:t> </a:t>
            </a:r>
          </a:p>
          <a:p>
            <a:pPr marL="0" indent="0">
              <a:buNone/>
            </a:pPr>
            <a:r>
              <a:rPr lang="en-US" dirty="0"/>
              <a:t>_____________________ 5. This weekend, I will clean my room from top to bottom!</a:t>
            </a:r>
          </a:p>
          <a:p>
            <a:endParaRPr lang="en-US" dirty="0"/>
          </a:p>
        </p:txBody>
      </p:sp>
      <p:sp>
        <p:nvSpPr>
          <p:cNvPr id="3" name="Title 2"/>
          <p:cNvSpPr>
            <a:spLocks noGrp="1"/>
          </p:cNvSpPr>
          <p:nvPr>
            <p:ph type="title"/>
          </p:nvPr>
        </p:nvSpPr>
        <p:spPr/>
        <p:txBody>
          <a:bodyPr>
            <a:normAutofit fontScale="90000"/>
          </a:bodyPr>
          <a:lstStyle/>
          <a:p>
            <a:r>
              <a:rPr lang="en-US" b="1" dirty="0"/>
              <a:t>Teammate Practice:</a:t>
            </a:r>
            <a:r>
              <a:rPr lang="en-US" dirty="0"/>
              <a:t> </a:t>
            </a:r>
            <a:r>
              <a:rPr lang="en-US" b="1" dirty="0"/>
              <a:t>Simple Past, Present, and Future </a:t>
            </a:r>
            <a:r>
              <a:rPr lang="en-US" b="1" dirty="0" smtClean="0"/>
              <a:t>Tenses</a:t>
            </a:r>
            <a:endParaRPr lang="en-US" dirty="0"/>
          </a:p>
        </p:txBody>
      </p:sp>
    </p:spTree>
    <p:extLst>
      <p:ext uri="{BB962C8B-B14F-4D97-AF65-F5344CB8AC3E}">
        <p14:creationId xmlns:p14="http://schemas.microsoft.com/office/powerpoint/2010/main" val="1389790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438400"/>
            <a:ext cx="9144000" cy="4419600"/>
          </a:xfrm>
        </p:spPr>
        <p:txBody>
          <a:bodyPr>
            <a:normAutofit lnSpcReduction="10000"/>
          </a:bodyPr>
          <a:lstStyle/>
          <a:p>
            <a:pPr marL="0" indent="0">
              <a:buNone/>
            </a:pPr>
            <a:r>
              <a:rPr lang="en-US" b="1" dirty="0"/>
              <a:t>Part Two</a:t>
            </a:r>
            <a:endParaRPr lang="en-US" dirty="0"/>
          </a:p>
          <a:p>
            <a:pPr marL="0" indent="0">
              <a:buNone/>
            </a:pPr>
            <a:r>
              <a:rPr lang="en-US" u="sng" dirty="0"/>
              <a:t>Directions</a:t>
            </a:r>
            <a:r>
              <a:rPr lang="en-US" dirty="0"/>
              <a:t>: Write each sentence in </a:t>
            </a:r>
            <a:r>
              <a:rPr lang="en-US" i="1" dirty="0"/>
              <a:t>simple past</a:t>
            </a:r>
            <a:r>
              <a:rPr lang="en-US" dirty="0"/>
              <a:t>, </a:t>
            </a:r>
            <a:r>
              <a:rPr lang="en-US" i="1" dirty="0"/>
              <a:t>simple present</a:t>
            </a:r>
            <a:r>
              <a:rPr lang="en-US" dirty="0"/>
              <a:t>, and </a:t>
            </a:r>
            <a:r>
              <a:rPr lang="en-US" i="1" dirty="0"/>
              <a:t>simple future </a:t>
            </a:r>
            <a:r>
              <a:rPr lang="en-US" dirty="0"/>
              <a:t>tense by conjugating (change to the correct tense) and adding the verb in parentheses to the blank</a:t>
            </a:r>
            <a:r>
              <a:rPr lang="en-US" dirty="0" smtClean="0"/>
              <a:t>.</a:t>
            </a:r>
          </a:p>
          <a:p>
            <a:pPr marL="0" indent="0">
              <a:buNone/>
            </a:pPr>
            <a:endParaRPr lang="en-US" dirty="0" smtClean="0"/>
          </a:p>
          <a:p>
            <a:pPr marL="0" indent="0">
              <a:buNone/>
            </a:pPr>
            <a:r>
              <a:rPr lang="en-US" dirty="0"/>
              <a:t>1. The large dog __________ the speedy, black cat. </a:t>
            </a:r>
            <a:r>
              <a:rPr lang="en-US" b="1" dirty="0"/>
              <a:t>(chase)</a:t>
            </a:r>
            <a:endParaRPr lang="en-US" dirty="0"/>
          </a:p>
          <a:p>
            <a:pPr marL="0" indent="0">
              <a:buNone/>
            </a:pPr>
            <a:endParaRPr lang="en-US" dirty="0" smtClean="0"/>
          </a:p>
          <a:p>
            <a:pPr marL="0" indent="0">
              <a:buNone/>
            </a:pPr>
            <a:r>
              <a:rPr lang="en-US" dirty="0" smtClean="0"/>
              <a:t>2</a:t>
            </a:r>
            <a:r>
              <a:rPr lang="en-US" dirty="0"/>
              <a:t>. Dr. Underwood and Mr. Gilkes __________ the morning announcements. </a:t>
            </a:r>
            <a:r>
              <a:rPr lang="en-US" b="1" dirty="0"/>
              <a:t>(give)</a:t>
            </a:r>
            <a:endParaRPr lang="en-US" dirty="0"/>
          </a:p>
          <a:p>
            <a:pPr marL="0" indent="0">
              <a:buNone/>
            </a:pPr>
            <a:endParaRPr lang="en-US" dirty="0" smtClean="0"/>
          </a:p>
          <a:p>
            <a:pPr marL="0" indent="0">
              <a:buNone/>
            </a:pPr>
            <a:r>
              <a:rPr lang="en-US" dirty="0" smtClean="0"/>
              <a:t>3</a:t>
            </a:r>
            <a:r>
              <a:rPr lang="en-US" dirty="0"/>
              <a:t>. The students __________ simple verb tenses. </a:t>
            </a:r>
            <a:r>
              <a:rPr lang="en-US" b="1" dirty="0"/>
              <a:t>(study)</a:t>
            </a:r>
            <a:endParaRPr lang="en-US" dirty="0"/>
          </a:p>
          <a:p>
            <a:pPr marL="0" indent="0">
              <a:buNone/>
            </a:pPr>
            <a:endParaRPr lang="en-US" dirty="0"/>
          </a:p>
          <a:p>
            <a:endParaRPr lang="en-US" dirty="0"/>
          </a:p>
        </p:txBody>
      </p:sp>
      <p:sp>
        <p:nvSpPr>
          <p:cNvPr id="3" name="Title 2"/>
          <p:cNvSpPr>
            <a:spLocks noGrp="1"/>
          </p:cNvSpPr>
          <p:nvPr>
            <p:ph type="title"/>
          </p:nvPr>
        </p:nvSpPr>
        <p:spPr/>
        <p:txBody>
          <a:bodyPr>
            <a:normAutofit fontScale="90000"/>
          </a:bodyPr>
          <a:lstStyle/>
          <a:p>
            <a:r>
              <a:rPr lang="en-US" b="1" dirty="0"/>
              <a:t>Teammate Practice:</a:t>
            </a:r>
            <a:r>
              <a:rPr lang="en-US" dirty="0"/>
              <a:t> </a:t>
            </a:r>
            <a:r>
              <a:rPr lang="en-US" b="1" dirty="0"/>
              <a:t>Simple Past, Present, and Future </a:t>
            </a:r>
            <a:r>
              <a:rPr lang="en-US" b="1" dirty="0" smtClean="0"/>
              <a:t>Tenses</a:t>
            </a:r>
            <a:endParaRPr lang="en-US" dirty="0"/>
          </a:p>
        </p:txBody>
      </p:sp>
    </p:spTree>
    <p:extLst>
      <p:ext uri="{BB962C8B-B14F-4D97-AF65-F5344CB8AC3E}">
        <p14:creationId xmlns:p14="http://schemas.microsoft.com/office/powerpoint/2010/main" val="1944237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362200"/>
            <a:ext cx="9144000" cy="4495800"/>
          </a:xfrm>
        </p:spPr>
        <p:txBody>
          <a:bodyPr>
            <a:normAutofit fontScale="92500" lnSpcReduction="20000"/>
          </a:bodyPr>
          <a:lstStyle/>
          <a:p>
            <a:r>
              <a:rPr lang="en-US" sz="3000" dirty="0" smtClean="0"/>
              <a:t>There </a:t>
            </a:r>
            <a:r>
              <a:rPr lang="en-US" sz="3000" dirty="0"/>
              <a:t>are </a:t>
            </a:r>
            <a:r>
              <a:rPr lang="en-US" sz="3000" dirty="0" smtClean="0"/>
              <a:t>also three </a:t>
            </a:r>
            <a:r>
              <a:rPr lang="en-US" sz="3000" b="1" dirty="0" smtClean="0"/>
              <a:t>PERFECT</a:t>
            </a:r>
            <a:r>
              <a:rPr lang="en-US" sz="3000" dirty="0" smtClean="0"/>
              <a:t> </a:t>
            </a:r>
            <a:r>
              <a:rPr lang="en-US" sz="3000" dirty="0"/>
              <a:t>verb </a:t>
            </a:r>
            <a:r>
              <a:rPr lang="en-US" sz="3000" dirty="0" smtClean="0"/>
              <a:t>tenses:</a:t>
            </a:r>
          </a:p>
          <a:p>
            <a:r>
              <a:rPr lang="en-US" sz="3000" dirty="0" smtClean="0"/>
              <a:t>Perfect verb tenses use the </a:t>
            </a:r>
            <a:r>
              <a:rPr lang="en-US" sz="3000" b="1" dirty="0" smtClean="0"/>
              <a:t>helping verbs </a:t>
            </a:r>
            <a:r>
              <a:rPr lang="en-US" sz="3000" i="1" dirty="0" smtClean="0"/>
              <a:t>have, has, had, will </a:t>
            </a:r>
            <a:r>
              <a:rPr lang="en-US" sz="3000" dirty="0" smtClean="0"/>
              <a:t>and </a:t>
            </a:r>
            <a:r>
              <a:rPr lang="en-US" sz="3000" i="1" dirty="0" smtClean="0"/>
              <a:t>shall </a:t>
            </a:r>
            <a:r>
              <a:rPr lang="en-US" sz="3000" dirty="0" smtClean="0"/>
              <a:t>and the </a:t>
            </a:r>
            <a:r>
              <a:rPr lang="en-US" sz="3000" b="1" dirty="0" smtClean="0"/>
              <a:t>past participles</a:t>
            </a:r>
            <a:r>
              <a:rPr lang="en-US" sz="3000" dirty="0" smtClean="0"/>
              <a:t> of the verb.</a:t>
            </a:r>
          </a:p>
          <a:p>
            <a:pPr lvl="1"/>
            <a:r>
              <a:rPr lang="en-US" sz="3000" b="1" dirty="0"/>
              <a:t>Past Perfect </a:t>
            </a:r>
            <a:r>
              <a:rPr lang="en-US" sz="3000" dirty="0"/>
              <a:t>shows actions that happened directly before another action in the past; these use </a:t>
            </a:r>
            <a:r>
              <a:rPr lang="en-US" sz="3000" i="1" dirty="0"/>
              <a:t>had</a:t>
            </a:r>
            <a:r>
              <a:rPr lang="en-US" sz="3000" dirty="0"/>
              <a:t>.</a:t>
            </a:r>
          </a:p>
          <a:p>
            <a:pPr lvl="1"/>
            <a:r>
              <a:rPr lang="en-US" sz="3000" b="1" dirty="0" smtClean="0"/>
              <a:t>Present Perfect </a:t>
            </a:r>
            <a:r>
              <a:rPr lang="en-US" sz="3000" dirty="0" smtClean="0"/>
              <a:t>shows </a:t>
            </a:r>
            <a:r>
              <a:rPr lang="en-US" sz="3000" dirty="0"/>
              <a:t>actions that </a:t>
            </a:r>
            <a:r>
              <a:rPr lang="en-US" sz="3000" dirty="0" smtClean="0"/>
              <a:t>were finished recently or that happened at an indefinite time in the past; these use </a:t>
            </a:r>
            <a:r>
              <a:rPr lang="en-US" sz="3000" i="1" dirty="0" smtClean="0"/>
              <a:t>have </a:t>
            </a:r>
            <a:r>
              <a:rPr lang="en-US" sz="3000" dirty="0" smtClean="0"/>
              <a:t>or </a:t>
            </a:r>
            <a:r>
              <a:rPr lang="en-US" sz="3000" i="1" dirty="0" smtClean="0"/>
              <a:t>has</a:t>
            </a:r>
            <a:r>
              <a:rPr lang="en-US" sz="3000" dirty="0"/>
              <a:t>.</a:t>
            </a:r>
          </a:p>
          <a:p>
            <a:pPr lvl="1"/>
            <a:r>
              <a:rPr lang="en-US" sz="3000" b="1" dirty="0" smtClean="0"/>
              <a:t>Future  Perfect </a:t>
            </a:r>
            <a:r>
              <a:rPr lang="en-US" sz="3000" dirty="0" smtClean="0"/>
              <a:t>shows </a:t>
            </a:r>
            <a:r>
              <a:rPr lang="en-US" sz="3000" dirty="0"/>
              <a:t>actions </a:t>
            </a:r>
            <a:r>
              <a:rPr lang="en-US" sz="3000" dirty="0" smtClean="0"/>
              <a:t>that will happen before another future action happens; these use </a:t>
            </a:r>
            <a:r>
              <a:rPr lang="en-US" sz="3000" i="1" dirty="0" smtClean="0"/>
              <a:t>will have</a:t>
            </a:r>
            <a:r>
              <a:rPr lang="en-US" sz="3000" dirty="0"/>
              <a:t> </a:t>
            </a:r>
            <a:r>
              <a:rPr lang="en-US" sz="3000" dirty="0" smtClean="0"/>
              <a:t>and </a:t>
            </a:r>
            <a:r>
              <a:rPr lang="en-US" sz="3000" i="1" dirty="0" smtClean="0"/>
              <a:t>shall have</a:t>
            </a:r>
            <a:r>
              <a:rPr lang="en-US" sz="3000" dirty="0" smtClean="0"/>
              <a:t>.</a:t>
            </a:r>
            <a:endParaRPr lang="en-US" sz="2600" dirty="0" smtClean="0"/>
          </a:p>
          <a:p>
            <a:pPr marL="301943" lvl="1" indent="0">
              <a:buNone/>
            </a:pPr>
            <a:endParaRPr lang="en-US" dirty="0"/>
          </a:p>
        </p:txBody>
      </p:sp>
      <p:sp>
        <p:nvSpPr>
          <p:cNvPr id="3" name="Title 2"/>
          <p:cNvSpPr>
            <a:spLocks noGrp="1"/>
          </p:cNvSpPr>
          <p:nvPr>
            <p:ph type="title"/>
          </p:nvPr>
        </p:nvSpPr>
        <p:spPr>
          <a:xfrm>
            <a:off x="228600" y="338328"/>
            <a:ext cx="8686800" cy="1252728"/>
          </a:xfrm>
        </p:spPr>
        <p:txBody>
          <a:bodyPr>
            <a:normAutofit fontScale="90000"/>
          </a:bodyPr>
          <a:lstStyle/>
          <a:p>
            <a:r>
              <a:rPr lang="en-US" dirty="0" smtClean="0"/>
              <a:t/>
            </a:r>
            <a:br>
              <a:rPr lang="en-US" dirty="0" smtClean="0"/>
            </a:br>
            <a:r>
              <a:rPr lang="en-US" sz="6000" b="1" dirty="0" smtClean="0"/>
              <a:t>Perfect Verb Tenses</a:t>
            </a:r>
            <a:r>
              <a:rPr lang="en-US" sz="4900" dirty="0" smtClean="0"/>
              <a:t/>
            </a:r>
            <a:br>
              <a:rPr lang="en-US" sz="4900" dirty="0" smtClean="0"/>
            </a:br>
            <a:r>
              <a:rPr lang="en-US" sz="2700" dirty="0" smtClean="0"/>
              <a:t>I can form </a:t>
            </a:r>
            <a:r>
              <a:rPr lang="en-US" sz="2700" dirty="0"/>
              <a:t>and use the perfect verb </a:t>
            </a:r>
            <a:r>
              <a:rPr lang="en-US" sz="2700" dirty="0" smtClean="0"/>
              <a:t>tenses.</a:t>
            </a:r>
            <a:r>
              <a:rPr lang="en-US" dirty="0"/>
              <a:t/>
            </a:r>
            <a:br>
              <a:rPr lang="en-US" dirty="0"/>
            </a:br>
            <a:endParaRPr lang="en-US" dirty="0"/>
          </a:p>
        </p:txBody>
      </p:sp>
    </p:spTree>
    <p:extLst>
      <p:ext uri="{BB962C8B-B14F-4D97-AF65-F5344CB8AC3E}">
        <p14:creationId xmlns:p14="http://schemas.microsoft.com/office/powerpoint/2010/main" val="1028912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1000"/>
                                        <p:tgtEl>
                                          <p:spTgt spid="2">
                                            <p:txEl>
                                              <p:pRg st="3" end="3"/>
                                            </p:txEl>
                                          </p:spTgt>
                                        </p:tgtEl>
                                      </p:cBhvr>
                                    </p:animEffect>
                                    <p:anim calcmode="lin" valueType="num">
                                      <p:cBhvr>
                                        <p:cTn id="1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1000"/>
                                        <p:tgtEl>
                                          <p:spTgt spid="2">
                                            <p:txEl>
                                              <p:pRg st="4" end="4"/>
                                            </p:txEl>
                                          </p:spTgt>
                                        </p:tgtEl>
                                      </p:cBhvr>
                                    </p:animEffect>
                                    <p:anim calcmode="lin" valueType="num">
                                      <p:cBhvr>
                                        <p:cTn id="2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133600"/>
            <a:ext cx="9144000" cy="3450696"/>
          </a:xfrm>
        </p:spPr>
        <p:txBody>
          <a:bodyPr>
            <a:normAutofit fontScale="92500" lnSpcReduction="20000"/>
          </a:bodyPr>
          <a:lstStyle/>
          <a:p>
            <a:pPr marL="274320" lvl="1"/>
            <a:r>
              <a:rPr lang="en-US" dirty="0" smtClean="0"/>
              <a:t>PERFECT verb tense examples:</a:t>
            </a:r>
          </a:p>
          <a:p>
            <a:pPr lvl="1"/>
            <a:r>
              <a:rPr lang="en-US" b="1" dirty="0"/>
              <a:t>Past</a:t>
            </a:r>
            <a:r>
              <a:rPr lang="en-US" dirty="0"/>
              <a:t> </a:t>
            </a:r>
            <a:r>
              <a:rPr lang="en-US" b="1" dirty="0"/>
              <a:t>Perfect </a:t>
            </a:r>
            <a:r>
              <a:rPr lang="en-US" dirty="0"/>
              <a:t>(actions that happened directly before another past action)</a:t>
            </a:r>
          </a:p>
          <a:p>
            <a:pPr lvl="2"/>
            <a:r>
              <a:rPr lang="en-US" sz="2800" dirty="0"/>
              <a:t>We </a:t>
            </a:r>
            <a:r>
              <a:rPr lang="en-US" sz="2800" b="1" i="1" u="sng" dirty="0"/>
              <a:t>had written</a:t>
            </a:r>
            <a:r>
              <a:rPr lang="en-US" sz="2800" dirty="0"/>
              <a:t> many essays in ELA class before the test.</a:t>
            </a:r>
          </a:p>
          <a:p>
            <a:pPr marL="553720" lvl="2"/>
            <a:r>
              <a:rPr lang="en-US" b="1" dirty="0" smtClean="0"/>
              <a:t>Present Perfect</a:t>
            </a:r>
            <a:r>
              <a:rPr lang="en-US" dirty="0" smtClean="0"/>
              <a:t> (actions </a:t>
            </a:r>
            <a:r>
              <a:rPr lang="en-US" dirty="0"/>
              <a:t>that were finished </a:t>
            </a:r>
            <a:r>
              <a:rPr lang="en-US" dirty="0" smtClean="0"/>
              <a:t>recently) </a:t>
            </a:r>
            <a:endParaRPr lang="en-US" dirty="0"/>
          </a:p>
          <a:p>
            <a:pPr lvl="2"/>
            <a:r>
              <a:rPr lang="en-US" sz="2800" dirty="0"/>
              <a:t>We </a:t>
            </a:r>
            <a:r>
              <a:rPr lang="en-US" sz="2800" b="1" i="1" u="sng" dirty="0" smtClean="0"/>
              <a:t>have written</a:t>
            </a:r>
            <a:r>
              <a:rPr lang="en-US" sz="2800" dirty="0" smtClean="0"/>
              <a:t> </a:t>
            </a:r>
            <a:r>
              <a:rPr lang="en-US" sz="2800" dirty="0"/>
              <a:t>many essays in ELA class</a:t>
            </a:r>
            <a:r>
              <a:rPr lang="en-US" sz="2800" dirty="0" smtClean="0"/>
              <a:t>.</a:t>
            </a:r>
          </a:p>
          <a:p>
            <a:pPr lvl="2"/>
            <a:r>
              <a:rPr lang="en-US" sz="2800" dirty="0" smtClean="0"/>
              <a:t>She </a:t>
            </a:r>
            <a:r>
              <a:rPr lang="en-US" sz="2800" b="1" i="1" u="sng" dirty="0" smtClean="0"/>
              <a:t>has written</a:t>
            </a:r>
            <a:r>
              <a:rPr lang="en-US" sz="2800" dirty="0" smtClean="0"/>
              <a:t> many essays in ELA class.</a:t>
            </a:r>
            <a:endParaRPr lang="en-US" sz="2800" dirty="0"/>
          </a:p>
          <a:p>
            <a:pPr lvl="1"/>
            <a:r>
              <a:rPr lang="en-US" b="1" dirty="0" smtClean="0"/>
              <a:t>Future Perfect</a:t>
            </a:r>
            <a:r>
              <a:rPr lang="en-US" dirty="0" smtClean="0"/>
              <a:t> (</a:t>
            </a:r>
            <a:r>
              <a:rPr lang="en-US" dirty="0"/>
              <a:t>actions that will happen before another future </a:t>
            </a:r>
            <a:r>
              <a:rPr lang="en-US" dirty="0" smtClean="0"/>
              <a:t>action)</a:t>
            </a:r>
            <a:endParaRPr lang="en-US" dirty="0"/>
          </a:p>
          <a:p>
            <a:pPr lvl="2"/>
            <a:r>
              <a:rPr lang="en-US" sz="2800" dirty="0"/>
              <a:t>We </a:t>
            </a:r>
            <a:r>
              <a:rPr lang="en-US" sz="2800" b="1" i="1" u="sng" dirty="0"/>
              <a:t>will have written</a:t>
            </a:r>
            <a:r>
              <a:rPr lang="en-US" sz="2800" b="1" i="1" dirty="0" smtClean="0"/>
              <a:t> </a:t>
            </a:r>
            <a:r>
              <a:rPr lang="en-US" sz="2800" dirty="0"/>
              <a:t>many essays in ELA </a:t>
            </a:r>
            <a:r>
              <a:rPr lang="en-US" sz="2800" dirty="0" smtClean="0"/>
              <a:t>class by the end of the schoolyear.</a:t>
            </a:r>
            <a:endParaRPr lang="en-US" sz="2800" dirty="0"/>
          </a:p>
          <a:p>
            <a:pPr marL="0" indent="0">
              <a:buNone/>
            </a:pPr>
            <a:endParaRPr lang="en-US" dirty="0" smtClean="0"/>
          </a:p>
          <a:p>
            <a:pPr marL="301943" lvl="1" indent="0">
              <a:buNone/>
            </a:pPr>
            <a:endParaRPr lang="en-US" dirty="0"/>
          </a:p>
        </p:txBody>
      </p:sp>
      <p:sp>
        <p:nvSpPr>
          <p:cNvPr id="3" name="Title 2"/>
          <p:cNvSpPr>
            <a:spLocks noGrp="1"/>
          </p:cNvSpPr>
          <p:nvPr>
            <p:ph type="title"/>
          </p:nvPr>
        </p:nvSpPr>
        <p:spPr>
          <a:xfrm>
            <a:off x="228600" y="338328"/>
            <a:ext cx="8686800" cy="1252728"/>
          </a:xfrm>
        </p:spPr>
        <p:txBody>
          <a:bodyPr>
            <a:normAutofit fontScale="90000"/>
          </a:bodyPr>
          <a:lstStyle/>
          <a:p>
            <a:r>
              <a:rPr lang="en-US" dirty="0" smtClean="0"/>
              <a:t/>
            </a:r>
            <a:br>
              <a:rPr lang="en-US" dirty="0" smtClean="0"/>
            </a:br>
            <a:r>
              <a:rPr lang="en-US" sz="6000" b="1" dirty="0" smtClean="0"/>
              <a:t>Perfect Verb Tenses</a:t>
            </a:r>
            <a:r>
              <a:rPr lang="en-US" sz="4900" dirty="0" smtClean="0"/>
              <a:t/>
            </a:r>
            <a:br>
              <a:rPr lang="en-US" sz="4900" dirty="0" smtClean="0"/>
            </a:br>
            <a:r>
              <a:rPr lang="en-US" sz="2700" dirty="0" smtClean="0"/>
              <a:t>I can form </a:t>
            </a:r>
            <a:r>
              <a:rPr lang="en-US" sz="2700" dirty="0"/>
              <a:t>and use the perfect verb </a:t>
            </a:r>
            <a:r>
              <a:rPr lang="en-US" sz="2700" dirty="0" smtClean="0"/>
              <a:t>tenses.</a:t>
            </a:r>
            <a:r>
              <a:rPr lang="en-US" dirty="0"/>
              <a:t/>
            </a:r>
            <a:br>
              <a:rPr lang="en-US" dirty="0"/>
            </a:br>
            <a:endParaRPr lang="en-US" dirty="0"/>
          </a:p>
        </p:txBody>
      </p:sp>
      <p:sp>
        <p:nvSpPr>
          <p:cNvPr id="4" name="TextBox 3"/>
          <p:cNvSpPr txBox="1"/>
          <p:nvPr/>
        </p:nvSpPr>
        <p:spPr>
          <a:xfrm>
            <a:off x="0" y="5611091"/>
            <a:ext cx="9067800" cy="1077218"/>
          </a:xfrm>
          <a:prstGeom prst="rect">
            <a:avLst/>
          </a:prstGeom>
          <a:noFill/>
        </p:spPr>
        <p:txBody>
          <a:bodyPr wrap="square" rtlCol="0">
            <a:spAutoFit/>
          </a:bodyPr>
          <a:lstStyle/>
          <a:p>
            <a:pPr algn="ctr"/>
            <a:r>
              <a:rPr lang="en-US" sz="3200" dirty="0" smtClean="0"/>
              <a:t>Now write </a:t>
            </a:r>
            <a:r>
              <a:rPr lang="en-US" sz="3200" u="sng" dirty="0" smtClean="0"/>
              <a:t>your own </a:t>
            </a:r>
            <a:r>
              <a:rPr lang="en-US" sz="3200" dirty="0" smtClean="0"/>
              <a:t>example for each of the </a:t>
            </a:r>
            <a:r>
              <a:rPr lang="en-US" sz="3200" b="1" i="1" dirty="0" smtClean="0"/>
              <a:t>perfect</a:t>
            </a:r>
            <a:r>
              <a:rPr lang="en-US" sz="3200" dirty="0" smtClean="0"/>
              <a:t> verb tenses! (past, present, future).</a:t>
            </a:r>
            <a:endParaRPr lang="en-US" sz="3200" dirty="0"/>
          </a:p>
        </p:txBody>
      </p:sp>
    </p:spTree>
    <p:extLst>
      <p:ext uri="{BB962C8B-B14F-4D97-AF65-F5344CB8AC3E}">
        <p14:creationId xmlns:p14="http://schemas.microsoft.com/office/powerpoint/2010/main" val="80512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fade">
                                      <p:cBhvr>
                                        <p:cTn id="33" dur="1000"/>
                                        <p:tgtEl>
                                          <p:spTgt spid="2">
                                            <p:txEl>
                                              <p:pRg st="6" end="6"/>
                                            </p:txEl>
                                          </p:spTgt>
                                        </p:tgtEl>
                                      </p:cBhvr>
                                    </p:animEffect>
                                    <p:anim calcmode="lin" valueType="num">
                                      <p:cBhvr>
                                        <p:cTn id="34"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6" end="6"/>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2">
                                            <p:txEl>
                                              <p:pRg st="7" end="7"/>
                                            </p:txEl>
                                          </p:spTgt>
                                        </p:tgtEl>
                                        <p:attrNameLst>
                                          <p:attrName>style.visibility</p:attrName>
                                        </p:attrNameLst>
                                      </p:cBhvr>
                                      <p:to>
                                        <p:strVal val="visible"/>
                                      </p:to>
                                    </p:set>
                                    <p:animEffect transition="in" filter="fade">
                                      <p:cBhvr>
                                        <p:cTn id="38" dur="1000"/>
                                        <p:tgtEl>
                                          <p:spTgt spid="2">
                                            <p:txEl>
                                              <p:pRg st="7" end="7"/>
                                            </p:txEl>
                                          </p:spTgt>
                                        </p:tgtEl>
                                      </p:cBhvr>
                                    </p:animEffect>
                                    <p:anim calcmode="lin" valueType="num">
                                      <p:cBhvr>
                                        <p:cTn id="39"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1000"/>
                                        <p:tgtEl>
                                          <p:spTgt spid="4"/>
                                        </p:tgtEl>
                                      </p:cBhvr>
                                    </p:animEffect>
                                    <p:anim calcmode="lin" valueType="num">
                                      <p:cBhvr>
                                        <p:cTn id="46" dur="1000" fill="hold"/>
                                        <p:tgtEl>
                                          <p:spTgt spid="4"/>
                                        </p:tgtEl>
                                        <p:attrNameLst>
                                          <p:attrName>ppt_x</p:attrName>
                                        </p:attrNameLst>
                                      </p:cBhvr>
                                      <p:tavLst>
                                        <p:tav tm="0">
                                          <p:val>
                                            <p:strVal val="#ppt_x"/>
                                          </p:val>
                                        </p:tav>
                                        <p:tav tm="100000">
                                          <p:val>
                                            <p:strVal val="#ppt_x"/>
                                          </p:val>
                                        </p:tav>
                                      </p:tavLst>
                                    </p:anim>
                                    <p:anim calcmode="lin" valueType="num">
                                      <p:cBhvr>
                                        <p:cTn id="4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3960</TotalTime>
  <Words>758</Words>
  <Application>Microsoft Macintosh PowerPoint</Application>
  <PresentationFormat>On-screen Show (4:3)</PresentationFormat>
  <Paragraphs>107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Candara</vt:lpstr>
      <vt:lpstr>Symbol</vt:lpstr>
      <vt:lpstr>Waveform</vt:lpstr>
      <vt:lpstr>Verb Tenses in Action</vt:lpstr>
      <vt:lpstr>Standards (What are we learning?)</vt:lpstr>
      <vt:lpstr>Simple and Perfect Verb Tenses</vt:lpstr>
      <vt:lpstr> Simple Verb Tenses I can use verb tense to convey various times, sequences, states, and conditions.  </vt:lpstr>
      <vt:lpstr> Simple Verb Tenses I can use verb tense to convey various times, sequences, states, and conditions.  </vt:lpstr>
      <vt:lpstr>Teammate Practice: Simple Past, Present, and Future Tenses</vt:lpstr>
      <vt:lpstr>Teammate Practice: Simple Past, Present, and Future Tenses</vt:lpstr>
      <vt:lpstr> Perfect Verb Tenses I can form and use the perfect verb tenses. </vt:lpstr>
      <vt:lpstr> Perfect Verb Tenses I can form and use the perfect verb tenses. </vt:lpstr>
      <vt:lpstr>Teammate Practice: Past Perfect, Present Perfect, and Future Perfect</vt:lpstr>
      <vt:lpstr>Teammate Practice: Past Perfect, Present Perfect, and Future Perfect</vt:lpstr>
      <vt:lpstr>Verb Tenses I can recognize and correct inappropriate shifts in verb tense.</vt:lpstr>
      <vt:lpstr>Verb Tenses I can recognize and correct inappropriate shifts in verb tense.</vt:lpstr>
      <vt:lpstr>Verb Tenses I can recognize and correct inappropriate shifts in verb tense.</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Q2 5th Grade ELA Primer</dc:title>
  <dc:creator>Martin, Christopher</dc:creator>
  <cp:lastModifiedBy>Maly, Hillary</cp:lastModifiedBy>
  <cp:revision>27</cp:revision>
  <dcterms:created xsi:type="dcterms:W3CDTF">2006-08-16T00:00:00Z</dcterms:created>
  <dcterms:modified xsi:type="dcterms:W3CDTF">2017-08-24T22:14:52Z</dcterms:modified>
</cp:coreProperties>
</file>