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68" r:id="rId20"/>
    <p:sldId id="277" r:id="rId21"/>
    <p:sldId id="278" r:id="rId22"/>
    <p:sldId id="279" r:id="rId23"/>
    <p:sldId id="280" r:id="rId24"/>
    <p:sldId id="281" r:id="rId25"/>
    <p:sldId id="282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40"/>
    <p:restoredTop sz="94683"/>
  </p:normalViewPr>
  <p:slideViewPr>
    <p:cSldViewPr>
      <p:cViewPr>
        <p:scale>
          <a:sx n="128" d="100"/>
          <a:sy n="128" d="100"/>
        </p:scale>
        <p:origin x="304" y="-12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85C561-3161-481A-ACC6-9F2DD783296C}" type="datetimeFigureOut">
              <a:rPr lang="en-US" smtClean="0"/>
              <a:t>11/8/17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315A77-99AA-4E57-AB31-9C62753414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77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315A77-99AA-4E57-AB31-9C62753414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5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Relationship Id="rId3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flocabulary.com/unit/commas/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600200"/>
            <a:ext cx="8686800" cy="1780108"/>
          </a:xfrm>
        </p:spPr>
        <p:txBody>
          <a:bodyPr>
            <a:noAutofit/>
          </a:bodyPr>
          <a:lstStyle/>
          <a:p>
            <a:r>
              <a:rPr lang="en-US" sz="6200" b="1" dirty="0" smtClean="0"/>
              <a:t>Using Commas Correctly</a:t>
            </a:r>
            <a:endParaRPr lang="en-US" sz="6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3556001"/>
            <a:ext cx="7239000" cy="14732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skills you need to know </a:t>
            </a:r>
            <a:br>
              <a:rPr lang="en-US" sz="3600" dirty="0" smtClean="0"/>
            </a:br>
            <a:r>
              <a:rPr lang="en-US" sz="3600" dirty="0" smtClean="0"/>
              <a:t>to communicate well…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983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Bookman Old Style"/>
                <a:cs typeface="Bookman Old Style"/>
              </a:rPr>
              <a:t>To separate </a:t>
            </a:r>
            <a:r>
              <a:rPr lang="en-US" sz="2800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independent clauses</a:t>
            </a:r>
            <a:r>
              <a:rPr lang="en-US" sz="2800" b="1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lang="en-US" sz="2800" dirty="0">
                <a:latin typeface="Bookman Old Style"/>
                <a:cs typeface="Bookman Old Style"/>
              </a:rPr>
              <a:t>that are joined by a </a:t>
            </a:r>
            <a:r>
              <a:rPr lang="en-US" sz="2800" b="1" dirty="0">
                <a:solidFill>
                  <a:srgbClr val="660066"/>
                </a:solidFill>
                <a:latin typeface="Bookman Old Style"/>
                <a:cs typeface="Bookman Old Style"/>
              </a:rPr>
              <a:t>conjunction</a:t>
            </a:r>
          </a:p>
          <a:p>
            <a:endParaRPr lang="en-US" sz="2800" dirty="0">
              <a:latin typeface="Bookman Old Style"/>
              <a:cs typeface="Bookman Old Style"/>
            </a:endParaRPr>
          </a:p>
          <a:p>
            <a:r>
              <a:rPr lang="en-US" sz="2800" u="sng" dirty="0">
                <a:latin typeface="Bookman Old Style"/>
                <a:cs typeface="Bookman Old Style"/>
              </a:rPr>
              <a:t>Example</a:t>
            </a:r>
            <a:r>
              <a:rPr lang="en-US" sz="2800" dirty="0">
                <a:latin typeface="Bookman Old Style"/>
                <a:cs typeface="Bookman Old Style"/>
              </a:rPr>
              <a:t>: </a:t>
            </a:r>
            <a:r>
              <a:rPr lang="en-US" sz="2800" dirty="0" err="1">
                <a:latin typeface="Bookman Old Style"/>
                <a:cs typeface="Bookman Old Style"/>
              </a:rPr>
              <a:t>Zilah</a:t>
            </a:r>
            <a:r>
              <a:rPr lang="en-US" sz="2800" dirty="0">
                <a:latin typeface="Bookman Old Style"/>
                <a:cs typeface="Bookman Old Style"/>
              </a:rPr>
              <a:t> paid attention in class, so she did well on her tests.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 smtClean="0"/>
              <a:t>Independent Clauses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8035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Bookman Old Style"/>
                <a:cs typeface="Bookman Old Style"/>
              </a:rPr>
              <a:t>To separate </a:t>
            </a:r>
            <a:r>
              <a:rPr lang="en-US" sz="2800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3 or more</a:t>
            </a:r>
            <a:r>
              <a:rPr lang="en-US" sz="2800" b="1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lang="en-US" sz="2800" dirty="0">
                <a:latin typeface="Bookman Old Style"/>
                <a:cs typeface="Bookman Old Style"/>
              </a:rPr>
              <a:t>elements in a series </a:t>
            </a:r>
          </a:p>
          <a:p>
            <a:endParaRPr lang="en-US" sz="2800" dirty="0">
              <a:latin typeface="Bookman Old Style"/>
              <a:cs typeface="Bookman Old Style"/>
            </a:endParaRPr>
          </a:p>
          <a:p>
            <a:r>
              <a:rPr lang="en-US" sz="2800" u="sng" dirty="0">
                <a:latin typeface="Bookman Old Style"/>
                <a:cs typeface="Bookman Old Style"/>
              </a:rPr>
              <a:t>Example</a:t>
            </a:r>
            <a:r>
              <a:rPr lang="en-US" sz="2800" dirty="0">
                <a:latin typeface="Bookman Old Style"/>
                <a:cs typeface="Bookman Old Style"/>
              </a:rPr>
              <a:t>: I had an apple, an orange, and a banana in my lunch.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Commas in Series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4215916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Commas in Series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00"/>
            <a:ext cx="4103127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424956"/>
            <a:ext cx="4800600" cy="320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dirty="0">
                <a:latin typeface="Bookman Old Style"/>
                <a:cs typeface="Bookman Old Style"/>
              </a:rPr>
              <a:t>To separate two or more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coordinate adjectives </a:t>
            </a:r>
            <a:r>
              <a:rPr lang="en-US" dirty="0">
                <a:latin typeface="Bookman Old Style"/>
                <a:cs typeface="Bookman Old Style"/>
              </a:rPr>
              <a:t>that describe the same noun 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>
                <a:latin typeface="Bookman Old Style"/>
                <a:cs typeface="Bookman Old Style"/>
              </a:rPr>
              <a:t>Ask yourself…does it make sense if you put the adjectives in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reverse</a:t>
            </a:r>
            <a:r>
              <a:rPr lang="en-US" dirty="0">
                <a:latin typeface="Bookman Old Style"/>
                <a:cs typeface="Bookman Old Style"/>
              </a:rPr>
              <a:t> order? Does it make sense if you put the word “and” between them?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If the answer is “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yes</a:t>
            </a:r>
            <a:r>
              <a:rPr lang="en-US" dirty="0">
                <a:latin typeface="Bookman Old Style"/>
                <a:cs typeface="Bookman Old Style"/>
              </a:rPr>
              <a:t>”, then you use a comma.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If the answer is “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no</a:t>
            </a:r>
            <a:r>
              <a:rPr lang="en-US" dirty="0">
                <a:latin typeface="Bookman Old Style"/>
                <a:cs typeface="Bookman Old Style"/>
              </a:rPr>
              <a:t>”, then you do </a:t>
            </a:r>
            <a:r>
              <a:rPr lang="en-US" u="sng" dirty="0">
                <a:latin typeface="Bookman Old Style"/>
                <a:cs typeface="Bookman Old Style"/>
              </a:rPr>
              <a:t>not</a:t>
            </a:r>
            <a:r>
              <a:rPr lang="en-US" dirty="0">
                <a:latin typeface="Bookman Old Style"/>
                <a:cs typeface="Bookman Old Style"/>
              </a:rPr>
              <a:t> use a comma. </a:t>
            </a:r>
            <a:r>
              <a:rPr lang="en-US" dirty="0" smtClean="0">
                <a:latin typeface="Bookman Old Style"/>
                <a:cs typeface="Bookman Old Style"/>
              </a:rPr>
              <a:t/>
            </a:r>
            <a:br>
              <a:rPr lang="en-US" dirty="0" smtClean="0">
                <a:latin typeface="Bookman Old Style"/>
                <a:cs typeface="Bookman Old Style"/>
              </a:rPr>
            </a:br>
            <a:endParaRPr lang="en-US" dirty="0">
              <a:latin typeface="Bookman Old Style"/>
              <a:cs typeface="Bookman Old Style"/>
            </a:endParaRPr>
          </a:p>
          <a:p>
            <a:r>
              <a:rPr lang="en-US" u="sng" dirty="0">
                <a:latin typeface="Bookman Old Style"/>
                <a:cs typeface="Bookman Old Style"/>
              </a:rPr>
              <a:t>Example</a:t>
            </a:r>
            <a:r>
              <a:rPr lang="en-US" dirty="0">
                <a:latin typeface="Bookman Old Style"/>
                <a:cs typeface="Bookman Old Style"/>
              </a:rPr>
              <a:t>: Bob was a lazy, sloppy student.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7200" b="1" dirty="0" smtClean="0"/>
              <a:t>Coordinate Adjectives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40512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Coordinate Adjectives</a:t>
            </a:r>
            <a:endParaRPr lang="en-US" sz="6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1" y="1905000"/>
            <a:ext cx="5167133" cy="32765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044" y="3581400"/>
            <a:ext cx="4992248" cy="324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10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dirty="0">
                <a:latin typeface="Bookman Old Style"/>
                <a:cs typeface="Bookman Old Style"/>
              </a:rPr>
              <a:t>To separate geographical names,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items</a:t>
            </a:r>
            <a:r>
              <a:rPr lang="en-US" dirty="0">
                <a:latin typeface="Bookman Old Style"/>
                <a:cs typeface="Bookman Old Style"/>
              </a:rPr>
              <a:t> in a date, addresses, and a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title</a:t>
            </a:r>
            <a:r>
              <a:rPr lang="en-US" dirty="0">
                <a:latin typeface="Bookman Old Style"/>
                <a:cs typeface="Bookman Old Style"/>
              </a:rPr>
              <a:t> in a name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u="sng" dirty="0">
                <a:latin typeface="Bookman Old Style"/>
                <a:cs typeface="Bookman Old Style"/>
              </a:rPr>
              <a:t>Examples: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November 5, 2014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Detroit, Michigan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Dr. Robert March, M.D.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On December 20, 2014, I will fly to San Diego, California.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Geographical Names, Dates, Addresses, and Titles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145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dirty="0">
                <a:latin typeface="Bookman Old Style"/>
                <a:cs typeface="Bookman Old Style"/>
              </a:rPr>
              <a:t>To set off a </a:t>
            </a:r>
            <a:r>
              <a:rPr lang="en-US" b="1" dirty="0">
                <a:solidFill>
                  <a:srgbClr val="660066"/>
                </a:solidFill>
                <a:latin typeface="Bookman Old Style"/>
                <a:cs typeface="Bookman Old Style"/>
              </a:rPr>
              <a:t>quotation</a:t>
            </a:r>
            <a:r>
              <a:rPr lang="en-US" dirty="0">
                <a:latin typeface="Bookman Old Style"/>
                <a:cs typeface="Bookman Old Style"/>
              </a:rPr>
              <a:t> from the rest of a sentence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u="sng" dirty="0">
                <a:latin typeface="Bookman Old Style"/>
                <a:cs typeface="Bookman Old Style"/>
              </a:rPr>
              <a:t>Examples</a:t>
            </a:r>
            <a:r>
              <a:rPr lang="en-US" dirty="0">
                <a:latin typeface="Bookman Old Style"/>
                <a:cs typeface="Bookman Old Style"/>
              </a:rPr>
              <a:t>: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The teacher said, “Don’t forget to put your name on your paper.”</a:t>
            </a:r>
          </a:p>
          <a:p>
            <a:pPr lvl="1"/>
            <a:endParaRPr lang="en-US" dirty="0">
              <a:latin typeface="Bookman Old Style"/>
              <a:cs typeface="Bookman Old Style"/>
            </a:endParaRPr>
          </a:p>
          <a:p>
            <a:pPr lvl="1"/>
            <a:r>
              <a:rPr lang="en-US" dirty="0">
                <a:latin typeface="Bookman Old Style"/>
                <a:cs typeface="Bookman Old Style"/>
              </a:rPr>
              <a:t>“I think,” said the student, “that we will not go outside today.”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Quotations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70010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Quotations</a:t>
            </a:r>
            <a:endParaRPr lang="en-US" sz="7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52600"/>
            <a:ext cx="4856693" cy="3276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512" y="3810000"/>
            <a:ext cx="4773487" cy="3054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64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dirty="0">
                <a:latin typeface="Bookman Old Style"/>
                <a:cs typeface="Bookman Old Style"/>
              </a:rPr>
              <a:t>After an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introductory</a:t>
            </a:r>
            <a:r>
              <a:rPr lang="en-US" dirty="0">
                <a:latin typeface="Bookman Old Style"/>
                <a:cs typeface="Bookman Old Style"/>
              </a:rPr>
              <a:t> phrase,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clause</a:t>
            </a:r>
            <a:r>
              <a:rPr lang="en-US" dirty="0">
                <a:latin typeface="Bookman Old Style"/>
                <a:cs typeface="Bookman Old Style"/>
              </a:rPr>
              <a:t>, or words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u="sng" dirty="0">
                <a:latin typeface="Bookman Old Style"/>
                <a:cs typeface="Bookman Old Style"/>
              </a:rPr>
              <a:t>Examples</a:t>
            </a:r>
            <a:r>
              <a:rPr lang="en-US" dirty="0">
                <a:latin typeface="Bookman Old Style"/>
                <a:cs typeface="Bookman Old Style"/>
              </a:rPr>
              <a:t>: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After I went to my violin lesson, I went home to eat dinner.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Introductory Phrase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254778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/>
              <a:t>Introductory Phrase</a:t>
            </a:r>
            <a:endParaRPr lang="en-US" sz="7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62200"/>
            <a:ext cx="4800649" cy="312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148" y="3657599"/>
            <a:ext cx="4867215" cy="320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29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" y="2514600"/>
            <a:ext cx="8762999" cy="41909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 smtClean="0"/>
              <a:t>5.FL.SC.6 </a:t>
            </a:r>
            <a:r>
              <a:rPr lang="en-US" sz="2800" dirty="0"/>
              <a:t>Demonstrate command of the conventions of standard English </a:t>
            </a:r>
            <a:r>
              <a:rPr lang="en-US" sz="2800" dirty="0" smtClean="0"/>
              <a:t>grammar and usage…including punctuation, when </a:t>
            </a:r>
            <a:r>
              <a:rPr lang="en-US" sz="2800" dirty="0"/>
              <a:t>writing. </a:t>
            </a:r>
          </a:p>
          <a:p>
            <a:r>
              <a:rPr lang="en-US" sz="2800" b="1" dirty="0"/>
              <a:t>f. </a:t>
            </a:r>
            <a:r>
              <a:rPr lang="en-US" sz="2800" dirty="0"/>
              <a:t>Use punctuation to separate items in a series. </a:t>
            </a:r>
          </a:p>
          <a:p>
            <a:r>
              <a:rPr lang="en-US" sz="2800" b="1" dirty="0"/>
              <a:t>g. </a:t>
            </a:r>
            <a:r>
              <a:rPr lang="en-US" sz="2800" dirty="0"/>
              <a:t>Use a comma to separate an introductory element from the rest of the sentence. </a:t>
            </a:r>
          </a:p>
          <a:p>
            <a:r>
              <a:rPr lang="en-US" sz="2800" b="1" dirty="0"/>
              <a:t>h. </a:t>
            </a:r>
            <a:r>
              <a:rPr lang="en-US" sz="2800" dirty="0"/>
              <a:t>Use a comma to set off the words </a:t>
            </a:r>
            <a:r>
              <a:rPr lang="en-US" sz="2800" i="1" dirty="0"/>
              <a:t>yes </a:t>
            </a:r>
            <a:r>
              <a:rPr lang="en-US" sz="2800" dirty="0"/>
              <a:t>and </a:t>
            </a:r>
            <a:r>
              <a:rPr lang="en-US" sz="2800" i="1" dirty="0"/>
              <a:t>no</a:t>
            </a:r>
            <a:r>
              <a:rPr lang="en-US" sz="2800" dirty="0"/>
              <a:t>, to set off a tag question from the rest of the sentence (</a:t>
            </a:r>
            <a:r>
              <a:rPr lang="en-US" sz="2800" i="1" dirty="0"/>
              <a:t>e.g., It’s true, isn’t it?</a:t>
            </a:r>
            <a:r>
              <a:rPr lang="en-US" sz="2800" dirty="0"/>
              <a:t>), and to indicate direct address.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Standards (What are we learning?)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87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Bookman Old Style"/>
                <a:cs typeface="Bookman Old Style"/>
              </a:rPr>
              <a:t>To set off a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clause or phrase</a:t>
            </a:r>
            <a:r>
              <a:rPr lang="en-US" b="1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lang="en-US" dirty="0">
                <a:latin typeface="Bookman Old Style"/>
                <a:cs typeface="Bookman Old Style"/>
              </a:rPr>
              <a:t>from the rest of a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sentence</a:t>
            </a:r>
            <a:r>
              <a:rPr lang="en-US" b="1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dirty="0">
                <a:latin typeface="Bookman Old Style"/>
                <a:cs typeface="Bookman Old Style"/>
              </a:rPr>
              <a:t>Use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commas</a:t>
            </a:r>
            <a:r>
              <a:rPr lang="en-US" b="1" dirty="0">
                <a:solidFill>
                  <a:srgbClr val="660066"/>
                </a:solidFill>
                <a:latin typeface="Bookman Old Style"/>
                <a:cs typeface="Bookman Old Style"/>
              </a:rPr>
              <a:t> </a:t>
            </a:r>
            <a:r>
              <a:rPr lang="en-US" dirty="0">
                <a:latin typeface="Bookman Old Style"/>
                <a:cs typeface="Bookman Old Style"/>
              </a:rPr>
              <a:t>when the information is </a:t>
            </a:r>
            <a:r>
              <a:rPr lang="en-US" u="sng" dirty="0">
                <a:latin typeface="Bookman Old Style"/>
                <a:cs typeface="Bookman Old Style"/>
              </a:rPr>
              <a:t>not</a:t>
            </a:r>
            <a:r>
              <a:rPr lang="en-US" dirty="0">
                <a:latin typeface="Bookman Old Style"/>
                <a:cs typeface="Bookman Old Style"/>
              </a:rPr>
              <a:t> essential to understanding the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meaning</a:t>
            </a:r>
            <a:r>
              <a:rPr lang="en-US" dirty="0">
                <a:latin typeface="Bookman Old Style"/>
                <a:cs typeface="Bookman Old Style"/>
              </a:rPr>
              <a:t> of the sentence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u="sng" dirty="0">
                <a:latin typeface="Bookman Old Style"/>
                <a:cs typeface="Bookman Old Style"/>
              </a:rPr>
              <a:t>Examples</a:t>
            </a:r>
            <a:r>
              <a:rPr lang="en-US" dirty="0">
                <a:latin typeface="Bookman Old Style"/>
                <a:cs typeface="Bookman Old Style"/>
              </a:rPr>
              <a:t>: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Tell me, Xavier, what’s going on with you.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Thank you, my fellow students, for listening to my student council speech. </a:t>
            </a:r>
          </a:p>
          <a:p>
            <a:pPr lvl="1"/>
            <a:r>
              <a:rPr lang="en-US" dirty="0">
                <a:latin typeface="Bookman Old Style"/>
                <a:cs typeface="Bookman Old Style"/>
              </a:rPr>
              <a:t>Tuesday, which happens to be my birthday, is the only day that I can meet.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Setting off Clauses/Phrases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775788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Setting off Clauses/Phrases</a:t>
            </a:r>
            <a:endParaRPr lang="en-US" sz="5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752600"/>
            <a:ext cx="4495801" cy="3033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800" y="3862320"/>
            <a:ext cx="4648200" cy="299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3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 b="1" dirty="0" smtClean="0"/>
              <a:t>Setting off Clauses/Phrases</a:t>
            </a:r>
            <a:endParaRPr lang="en-US" sz="5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81200"/>
            <a:ext cx="5181600" cy="33837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2358" y="3810000"/>
            <a:ext cx="4621641" cy="30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64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r>
              <a:rPr lang="en-US" dirty="0">
                <a:latin typeface="Bookman Old Style"/>
                <a:cs typeface="Bookman Old Style"/>
              </a:rPr>
              <a:t>After the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greeting</a:t>
            </a:r>
            <a:r>
              <a:rPr lang="en-US" dirty="0">
                <a:latin typeface="Bookman Old Style"/>
                <a:cs typeface="Bookman Old Style"/>
              </a:rPr>
              <a:t> or </a:t>
            </a:r>
            <a:r>
              <a:rPr lang="en-US" b="1" u="sng" dirty="0">
                <a:solidFill>
                  <a:srgbClr val="660066"/>
                </a:solidFill>
                <a:latin typeface="Bookman Old Style"/>
                <a:cs typeface="Bookman Old Style"/>
              </a:rPr>
              <a:t>closing</a:t>
            </a:r>
            <a:r>
              <a:rPr lang="en-US" dirty="0">
                <a:latin typeface="Bookman Old Style"/>
                <a:cs typeface="Bookman Old Style"/>
              </a:rPr>
              <a:t> of a letter</a:t>
            </a:r>
          </a:p>
          <a:p>
            <a:endParaRPr lang="en-US" dirty="0">
              <a:latin typeface="Bookman Old Style"/>
              <a:cs typeface="Bookman Old Style"/>
            </a:endParaRPr>
          </a:p>
          <a:p>
            <a:r>
              <a:rPr lang="en-US" u="sng" dirty="0">
                <a:latin typeface="Bookman Old Style"/>
                <a:cs typeface="Bookman Old Style"/>
              </a:rPr>
              <a:t>Examples: </a:t>
            </a:r>
            <a:endParaRPr lang="en-US" dirty="0">
              <a:latin typeface="Bookman Old Style"/>
              <a:cs typeface="Bookman Old Style"/>
            </a:endParaRPr>
          </a:p>
          <a:p>
            <a:pPr lvl="1"/>
            <a:r>
              <a:rPr lang="en-US" dirty="0">
                <a:latin typeface="Bookman Old Style"/>
                <a:cs typeface="Bookman Old Style"/>
              </a:rPr>
              <a:t>Dear John, </a:t>
            </a:r>
          </a:p>
          <a:p>
            <a:pPr lvl="1"/>
            <a:endParaRPr lang="en-US" dirty="0">
              <a:latin typeface="Bookman Old Style"/>
              <a:cs typeface="Bookman Old Style"/>
            </a:endParaRPr>
          </a:p>
          <a:p>
            <a:pPr lvl="1"/>
            <a:r>
              <a:rPr lang="en-US" dirty="0">
                <a:latin typeface="Bookman Old Style"/>
                <a:cs typeface="Bookman Old Style"/>
              </a:rPr>
              <a:t>Sincerely, Mr. Johnson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338328"/>
            <a:ext cx="8686800" cy="1252728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Greeting/Closing of a Letter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55793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smtClean="0">
                <a:hlinkClick r:id="rId2"/>
              </a:rPr>
              <a:t>Camp </a:t>
            </a:r>
            <a:r>
              <a:rPr lang="en-US" sz="4400" dirty="0" err="1" smtClean="0">
                <a:hlinkClick r:id="rId2"/>
              </a:rPr>
              <a:t>Okee-Dokee</a:t>
            </a:r>
            <a:endParaRPr lang="en-US" sz="4400" dirty="0" smtClean="0"/>
          </a:p>
          <a:p>
            <a:r>
              <a:rPr lang="en-US" sz="4400" dirty="0" smtClean="0"/>
              <a:t>Directions: Fill in the blanks in the cloze passage as you watch the video!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smtClean="0"/>
              <a:t>Flocabulary: Commas</a:t>
            </a:r>
            <a:endParaRPr lang="en-US" sz="6600" b="1" dirty="0"/>
          </a:p>
        </p:txBody>
      </p:sp>
    </p:spTree>
    <p:extLst>
      <p:ext uri="{BB962C8B-B14F-4D97-AF65-F5344CB8AC3E}">
        <p14:creationId xmlns:p14="http://schemas.microsoft.com/office/powerpoint/2010/main" val="261557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2675467"/>
            <a:ext cx="8610600" cy="3450696"/>
          </a:xfrm>
        </p:spPr>
        <p:txBody>
          <a:bodyPr>
            <a:normAutofit/>
          </a:bodyPr>
          <a:lstStyle/>
          <a:p>
            <a:pPr marL="457200" indent="-457200">
              <a:buAutoNum type="arabicParenR"/>
            </a:pPr>
            <a:r>
              <a:rPr lang="en-US" sz="3600" dirty="0" smtClean="0"/>
              <a:t>Work with your partners to complete the </a:t>
            </a:r>
            <a:r>
              <a:rPr lang="en-US" sz="3600" i="1" dirty="0" smtClean="0"/>
              <a:t>Teammate Practice.</a:t>
            </a:r>
          </a:p>
          <a:p>
            <a:pPr marL="457200" indent="-457200">
              <a:buAutoNum type="arabicParenR"/>
            </a:pPr>
            <a:r>
              <a:rPr lang="en-US" sz="3600" i="1" dirty="0" smtClean="0"/>
              <a:t>Work independently to complete the Independent Practice.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/>
              <a:t>Teammate and </a:t>
            </a:r>
            <a:br>
              <a:rPr lang="en-US" sz="4800" b="1" dirty="0" smtClean="0"/>
            </a:br>
            <a:r>
              <a:rPr lang="en-US" sz="4800" b="1" dirty="0" smtClean="0"/>
              <a:t>Independent Practice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3824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0" y="2514600"/>
            <a:ext cx="5105400" cy="4191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You’re learning these skills so that you can communicate effectively when writing.</a:t>
            </a:r>
          </a:p>
          <a:p>
            <a:r>
              <a:rPr lang="en-US" sz="2800" dirty="0" smtClean="0"/>
              <a:t>One misplaced comma can lead to disaster!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338328"/>
            <a:ext cx="8763000" cy="12527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Justification (Why are we learning this?)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2559201"/>
            <a:ext cx="3429000" cy="4446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53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Refrain</a:t>
            </a:r>
            <a:r>
              <a:rPr lang="en-US" dirty="0"/>
              <a:t>: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There’s </a:t>
            </a:r>
            <a:r>
              <a:rPr lang="en-US" dirty="0"/>
              <a:t>no need for comma drama because we’re in the </a:t>
            </a:r>
            <a:r>
              <a:rPr lang="en-US" dirty="0" smtClean="0"/>
              <a:t>know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it’s time to use a comma, this is where they should go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Verse 1:   </a:t>
            </a:r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you have a list of things, it’s easy to get confused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So between each item in the list, a comma is used.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If I wanted chocolate ice cream sandwiches and some cake,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Without commas, how would Mom have any clue what to make?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But with chocolate </a:t>
            </a:r>
            <a:r>
              <a:rPr lang="en-US" i="1" dirty="0"/>
              <a:t>comma</a:t>
            </a:r>
            <a:r>
              <a:rPr lang="en-US" dirty="0"/>
              <a:t> ice cream </a:t>
            </a:r>
            <a:r>
              <a:rPr lang="en-US" i="1" dirty="0"/>
              <a:t>comma</a:t>
            </a:r>
            <a:r>
              <a:rPr lang="en-US" dirty="0"/>
              <a:t> sandwiches yes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Then another comma and some cake, she won’t have to guess.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Comma Drama Rap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Whole Class: Sing along on the Refrain</a:t>
            </a:r>
            <a:br>
              <a:rPr lang="en-US" sz="3100" dirty="0" smtClean="0"/>
            </a:br>
            <a:r>
              <a:rPr lang="en-US" sz="3100" dirty="0" smtClean="0"/>
              <a:t>Table Group: Sing along on your Verse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01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Refrain</a:t>
            </a:r>
            <a:r>
              <a:rPr lang="en-US" dirty="0"/>
              <a:t>: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There’s </a:t>
            </a:r>
            <a:r>
              <a:rPr lang="en-US" dirty="0"/>
              <a:t>no need for comma drama because we’re in the </a:t>
            </a:r>
            <a:r>
              <a:rPr lang="en-US" dirty="0" smtClean="0"/>
              <a:t>know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it’s time to use a comma, this is where they should go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Verse 2:   </a:t>
            </a:r>
          </a:p>
          <a:p>
            <a:pPr marL="0" indent="0">
              <a:buNone/>
            </a:pPr>
            <a:r>
              <a:rPr lang="en-US" dirty="0"/>
              <a:t>When you’re talking to a person and you write out their name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Put a comma down before it – that’s the comma drama game.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If the sentence keeps on going, use a comma after, too.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Like in “Tell me </a:t>
            </a:r>
            <a:r>
              <a:rPr lang="en-US" i="1" dirty="0"/>
              <a:t>comma</a:t>
            </a:r>
            <a:r>
              <a:rPr lang="en-US" dirty="0"/>
              <a:t> Steve </a:t>
            </a:r>
            <a:r>
              <a:rPr lang="en-US" i="1" dirty="0"/>
              <a:t>comma</a:t>
            </a:r>
            <a:r>
              <a:rPr lang="en-US" dirty="0"/>
              <a:t> what’s up with you?”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Comma Drama Rap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Whole Class: Sing along on the Refrain</a:t>
            </a:r>
            <a:br>
              <a:rPr lang="en-US" sz="3100" dirty="0" smtClean="0"/>
            </a:br>
            <a:r>
              <a:rPr lang="en-US" sz="3100" dirty="0" smtClean="0"/>
              <a:t>Table Group: Sing along on your Verse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86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Refrain</a:t>
            </a:r>
            <a:r>
              <a:rPr lang="en-US" dirty="0"/>
              <a:t>: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There’s </a:t>
            </a:r>
            <a:r>
              <a:rPr lang="en-US" dirty="0"/>
              <a:t>no need for comma drama because we’re in the </a:t>
            </a:r>
            <a:r>
              <a:rPr lang="en-US" dirty="0" smtClean="0"/>
              <a:t>know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it’s time to use a comma, this is where they should go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Verse 3:   </a:t>
            </a:r>
          </a:p>
          <a:p>
            <a:pPr marL="0" indent="0">
              <a:buNone/>
            </a:pPr>
            <a:r>
              <a:rPr lang="en-US" dirty="0"/>
              <a:t>When a sentence starts with words like </a:t>
            </a:r>
            <a:r>
              <a:rPr lang="en-US" i="1" dirty="0"/>
              <a:t>well </a:t>
            </a:r>
            <a:r>
              <a:rPr lang="en-US" dirty="0"/>
              <a:t>or </a:t>
            </a:r>
            <a:r>
              <a:rPr lang="en-US" i="1" dirty="0"/>
              <a:t>hi</a:t>
            </a:r>
            <a:r>
              <a:rPr lang="en-US" dirty="0"/>
              <a:t>, </a:t>
            </a:r>
            <a:r>
              <a:rPr lang="en-US" i="1" dirty="0"/>
              <a:t>no</a:t>
            </a:r>
            <a:r>
              <a:rPr lang="en-US" dirty="0"/>
              <a:t> or </a:t>
            </a:r>
            <a:r>
              <a:rPr lang="en-US" i="1" dirty="0"/>
              <a:t>yes,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Then you put a comma after them for writing success.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If you have a phrase that sets the stage for what happens next,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Separate it with a comma from the rest of the text.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You write, “Well comma I can see that commas are cool.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When I do my Wednesday writing comma I’ll know the rule.”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Comma Drama Rap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Whole Class: Sing along on the Refrain</a:t>
            </a:r>
            <a:br>
              <a:rPr lang="en-US" sz="3100" dirty="0" smtClean="0"/>
            </a:br>
            <a:r>
              <a:rPr lang="en-US" sz="3100" dirty="0" smtClean="0"/>
              <a:t>Table Group: Sing along on your Verse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88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Refrain</a:t>
            </a:r>
            <a:r>
              <a:rPr lang="en-US" dirty="0"/>
              <a:t>: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There’s </a:t>
            </a:r>
            <a:r>
              <a:rPr lang="en-US" dirty="0"/>
              <a:t>no need for comma drama because we’re in the </a:t>
            </a:r>
            <a:r>
              <a:rPr lang="en-US" dirty="0" smtClean="0"/>
              <a:t>know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it’s time to use a comma, this is where they should go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Verse 4:   </a:t>
            </a:r>
          </a:p>
          <a:p>
            <a:pPr marL="0" indent="0">
              <a:buNone/>
            </a:pPr>
            <a:r>
              <a:rPr lang="en-US" dirty="0"/>
              <a:t>With 2 independent clauses, we all know what to do.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Use a comma and conjunction – hey, they act just like glue.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Put those sentences together and a compound they become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As in:  We’re all </a:t>
            </a:r>
            <a:r>
              <a:rPr lang="en-US" dirty="0" err="1"/>
              <a:t>gonna</a:t>
            </a:r>
            <a:r>
              <a:rPr lang="en-US" dirty="0"/>
              <a:t> rap </a:t>
            </a:r>
            <a:r>
              <a:rPr lang="en-US" b="1" i="1" dirty="0"/>
              <a:t>comma</a:t>
            </a:r>
            <a:r>
              <a:rPr lang="en-US" dirty="0"/>
              <a:t> but why don’t you hum?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Comma Drama Rap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Whole Class: Sing along on the Refrain</a:t>
            </a:r>
            <a:br>
              <a:rPr lang="en-US" sz="3100" dirty="0" smtClean="0"/>
            </a:br>
            <a:r>
              <a:rPr lang="en-US" sz="3100" dirty="0" smtClean="0"/>
              <a:t>Table Group: Sing along on your Verse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90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Refrain</a:t>
            </a:r>
            <a:r>
              <a:rPr lang="en-US" dirty="0"/>
              <a:t>:  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There’s </a:t>
            </a:r>
            <a:r>
              <a:rPr lang="en-US" dirty="0"/>
              <a:t>no need for comma drama because we’re in the </a:t>
            </a:r>
            <a:r>
              <a:rPr lang="en-US" dirty="0" smtClean="0"/>
              <a:t>know</a:t>
            </a:r>
            <a:endParaRPr lang="en-US" b="1" dirty="0"/>
          </a:p>
          <a:p>
            <a:pPr marL="0" indent="0">
              <a:buNone/>
            </a:pPr>
            <a:r>
              <a:rPr lang="en-US" dirty="0" smtClean="0"/>
              <a:t>When </a:t>
            </a:r>
            <a:r>
              <a:rPr lang="en-US" dirty="0"/>
              <a:t>it’s time to use a comma, this is where they should go</a:t>
            </a:r>
            <a:r>
              <a:rPr lang="en-US" dirty="0" smtClean="0"/>
              <a:t>.</a:t>
            </a:r>
            <a:r>
              <a:rPr lang="en-US" dirty="0"/>
              <a:t> 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Verse 5:   </a:t>
            </a:r>
          </a:p>
          <a:p>
            <a:pPr marL="0" indent="0">
              <a:buNone/>
            </a:pPr>
            <a:r>
              <a:rPr lang="en-US" dirty="0"/>
              <a:t>You’ll find commas in addresses and in dates if you’re smart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“Dear someone </a:t>
            </a:r>
            <a:r>
              <a:rPr lang="en-US" b="1" i="1" dirty="0"/>
              <a:t>comma”</a:t>
            </a:r>
            <a:r>
              <a:rPr lang="en-US" dirty="0"/>
              <a:t> – that’s how friendly letters should start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On an envelope one goes between the city and state,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And you put a comma in between the year and the date.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If they’re written in a sentence, you need more commas – yes!</a:t>
            </a:r>
            <a:endParaRPr lang="en-US" b="1" dirty="0"/>
          </a:p>
          <a:p>
            <a:pPr marL="0" indent="0">
              <a:buNone/>
            </a:pPr>
            <a:r>
              <a:rPr lang="en-US" dirty="0"/>
              <a:t>Always put a comma after the year and the street address.</a:t>
            </a:r>
            <a:endParaRPr lang="en-US" b="1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Comma Drama Rap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100" dirty="0" smtClean="0"/>
              <a:t>Whole Class: Sing along on the Refrain</a:t>
            </a:r>
            <a:br>
              <a:rPr lang="en-US" sz="3100" dirty="0" smtClean="0"/>
            </a:br>
            <a:r>
              <a:rPr lang="en-US" sz="3100" dirty="0" smtClean="0"/>
              <a:t>Table Group: Sing along on your Verse number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55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2590800"/>
            <a:ext cx="86868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 smtClean="0"/>
              <a:t>Directions: </a:t>
            </a:r>
            <a:r>
              <a:rPr lang="en-US" sz="4000" dirty="0" smtClean="0"/>
              <a:t>You, too, can master the use of commas! </a:t>
            </a:r>
            <a:br>
              <a:rPr lang="en-US" sz="4000" dirty="0" smtClean="0"/>
            </a:br>
            <a:r>
              <a:rPr lang="en-US" sz="4000" dirty="0" smtClean="0"/>
              <a:t>Fill </a:t>
            </a:r>
            <a:r>
              <a:rPr lang="en-US" sz="4000" dirty="0"/>
              <a:t>in the blanks </a:t>
            </a:r>
            <a:r>
              <a:rPr lang="en-US" sz="4000" dirty="0" smtClean="0"/>
              <a:t>in the following cloze passages to </a:t>
            </a:r>
            <a:r>
              <a:rPr lang="en-US" sz="4000" dirty="0"/>
              <a:t>complete your </a:t>
            </a:r>
            <a:r>
              <a:rPr lang="en-US" sz="4000" dirty="0" smtClean="0"/>
              <a:t>notes.</a:t>
            </a:r>
          </a:p>
          <a:p>
            <a:pPr marL="0" indent="0">
              <a:buNone/>
            </a:pPr>
            <a:r>
              <a:rPr lang="en-US" sz="4000" dirty="0" smtClean="0"/>
              <a:t>Use commas for…</a:t>
            </a:r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7200" b="1" dirty="0" smtClean="0"/>
              <a:t>Comma Notes</a:t>
            </a:r>
            <a:endParaRPr lang="en-US" sz="7200" dirty="0"/>
          </a:p>
        </p:txBody>
      </p:sp>
    </p:spTree>
    <p:extLst>
      <p:ext uri="{BB962C8B-B14F-4D97-AF65-F5344CB8AC3E}">
        <p14:creationId xmlns:p14="http://schemas.microsoft.com/office/powerpoint/2010/main" val="17480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1452</TotalTime>
  <Words>716</Words>
  <Application>Microsoft Macintosh PowerPoint</Application>
  <PresentationFormat>On-screen Show (4:3)</PresentationFormat>
  <Paragraphs>128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Bookman Old Style</vt:lpstr>
      <vt:lpstr>Calibri</vt:lpstr>
      <vt:lpstr>Candara</vt:lpstr>
      <vt:lpstr>Symbol</vt:lpstr>
      <vt:lpstr>Waveform</vt:lpstr>
      <vt:lpstr>Using Commas Correctly</vt:lpstr>
      <vt:lpstr>Standards (What are we learning?)</vt:lpstr>
      <vt:lpstr>Justification (Why are we learning this?)</vt:lpstr>
      <vt:lpstr>Comma Drama Rap Whole Class: Sing along on the Refrain Table Group: Sing along on your Verse number</vt:lpstr>
      <vt:lpstr>Comma Drama Rap Whole Class: Sing along on the Refrain Table Group: Sing along on your Verse number</vt:lpstr>
      <vt:lpstr>Comma Drama Rap Whole Class: Sing along on the Refrain Table Group: Sing along on your Verse number</vt:lpstr>
      <vt:lpstr>Comma Drama Rap Whole Class: Sing along on the Refrain Table Group: Sing along on your Verse number</vt:lpstr>
      <vt:lpstr>Comma Drama Rap Whole Class: Sing along on the Refrain Table Group: Sing along on your Verse number</vt:lpstr>
      <vt:lpstr>Comma Notes</vt:lpstr>
      <vt:lpstr>Independent Clauses</vt:lpstr>
      <vt:lpstr>Commas in Series</vt:lpstr>
      <vt:lpstr>Commas in Series</vt:lpstr>
      <vt:lpstr>Coordinate Adjectives</vt:lpstr>
      <vt:lpstr>Coordinate Adjectives</vt:lpstr>
      <vt:lpstr>Geographical Names, Dates, Addresses, and Titles</vt:lpstr>
      <vt:lpstr>Quotations</vt:lpstr>
      <vt:lpstr>Quotations</vt:lpstr>
      <vt:lpstr>Introductory Phrase</vt:lpstr>
      <vt:lpstr>Introductory Phrase</vt:lpstr>
      <vt:lpstr>Setting off Clauses/Phrases</vt:lpstr>
      <vt:lpstr>Setting off Clauses/Phrases</vt:lpstr>
      <vt:lpstr>Setting off Clauses/Phrases</vt:lpstr>
      <vt:lpstr>Greeting/Closing of a Letter</vt:lpstr>
      <vt:lpstr>Flocabulary: Commas</vt:lpstr>
      <vt:lpstr>Teammate and  Independent Practice</vt:lpstr>
    </vt:vector>
  </TitlesOfParts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Q2 5th Grade ELA Primer</dc:title>
  <dc:creator>Martin, Christopher</dc:creator>
  <cp:lastModifiedBy>Maly, Hillary</cp:lastModifiedBy>
  <cp:revision>28</cp:revision>
  <dcterms:created xsi:type="dcterms:W3CDTF">2006-08-16T00:00:00Z</dcterms:created>
  <dcterms:modified xsi:type="dcterms:W3CDTF">2017-11-08T15:13:37Z</dcterms:modified>
</cp:coreProperties>
</file>