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3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Troublesome Words &amp; Double Negatives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grade Literacy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340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Troublesome Words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words </a:t>
            </a:r>
            <a:r>
              <a:rPr lang="en-US" b="1" u="sng" dirty="0"/>
              <a:t>sound </a:t>
            </a:r>
            <a:r>
              <a:rPr lang="en-US" dirty="0"/>
              <a:t>the same but are spelled differently and have different </a:t>
            </a:r>
            <a:r>
              <a:rPr lang="en-US" b="1" u="sng" dirty="0"/>
              <a:t>meanings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062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Troublesome Words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523999"/>
            <a:ext cx="8763000" cy="5103333"/>
          </a:xfrm>
          <a:prstGeom prst="rect">
            <a:avLst/>
          </a:prstGeom>
        </p:spPr>
        <p:txBody>
          <a:bodyPr numCol="2">
            <a:no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1400" dirty="0" smtClean="0"/>
              <a:t>Affect</a:t>
            </a:r>
            <a:r>
              <a:rPr lang="en-US" sz="1400" dirty="0"/>
              <a:t>/Effect </a:t>
            </a:r>
          </a:p>
          <a:p>
            <a:pPr lvl="1"/>
            <a:r>
              <a:rPr lang="en-US" sz="1400" dirty="0"/>
              <a:t>______________ USUALLY A VERB</a:t>
            </a:r>
          </a:p>
          <a:p>
            <a:pPr lvl="1"/>
            <a:r>
              <a:rPr lang="en-US" sz="1400" dirty="0"/>
              <a:t>______________ USUALLY A </a:t>
            </a:r>
            <a:r>
              <a:rPr lang="en-US" sz="1400" dirty="0" smtClean="0"/>
              <a:t>NOUN</a:t>
            </a:r>
          </a:p>
          <a:p>
            <a:r>
              <a:rPr lang="en-US" sz="1400" dirty="0" smtClean="0"/>
              <a:t>Lay/Lie</a:t>
            </a:r>
          </a:p>
          <a:p>
            <a:pPr lvl="1"/>
            <a:r>
              <a:rPr lang="en-US" sz="1400" dirty="0" smtClean="0"/>
              <a:t>______________ TO PUT SOMETHING DOWN</a:t>
            </a:r>
          </a:p>
          <a:p>
            <a:pPr lvl="1"/>
            <a:r>
              <a:rPr lang="en-US" sz="1400" dirty="0" smtClean="0"/>
              <a:t>______________ TO TILT BACK OR RECLINE</a:t>
            </a:r>
          </a:p>
          <a:p>
            <a:pPr lvl="1"/>
            <a:r>
              <a:rPr lang="en-US" sz="1400" dirty="0" smtClean="0"/>
              <a:t>______________ A SENTENCE THAT IS </a:t>
            </a:r>
          </a:p>
          <a:p>
            <a:r>
              <a:rPr lang="en-US" sz="1400" dirty="0" smtClean="0"/>
              <a:t>Set/Sit</a:t>
            </a:r>
          </a:p>
          <a:p>
            <a:pPr lvl="1"/>
            <a:r>
              <a:rPr lang="en-US" sz="1400" dirty="0" smtClean="0"/>
              <a:t>_____________ TO PUT OR PLACE SOMETHING</a:t>
            </a:r>
          </a:p>
          <a:p>
            <a:pPr lvl="1"/>
            <a:r>
              <a:rPr lang="en-US" sz="1400" dirty="0" smtClean="0"/>
              <a:t>_____________ TO BE SEATED</a:t>
            </a:r>
          </a:p>
          <a:p>
            <a:pPr lvl="0"/>
            <a:r>
              <a:rPr lang="en-US" sz="1400" dirty="0"/>
              <a:t>Than/Then</a:t>
            </a:r>
          </a:p>
          <a:p>
            <a:pPr lvl="1"/>
            <a:r>
              <a:rPr lang="en-US" sz="1400" dirty="0"/>
              <a:t>__________USED IN COMPARISON</a:t>
            </a:r>
          </a:p>
          <a:p>
            <a:pPr lvl="1"/>
            <a:r>
              <a:rPr lang="en-US" sz="1400" dirty="0"/>
              <a:t>_________TIME ORDER/SEQUENCE WORD</a:t>
            </a:r>
          </a:p>
          <a:p>
            <a:pPr marL="0" indent="0">
              <a:buNone/>
            </a:pPr>
            <a:endParaRPr lang="en-US" sz="1400" dirty="0"/>
          </a:p>
          <a:p>
            <a:pPr lvl="0"/>
            <a:r>
              <a:rPr lang="en-US" sz="1400" dirty="0"/>
              <a:t>Your/You’re</a:t>
            </a:r>
          </a:p>
          <a:p>
            <a:pPr lvl="1"/>
            <a:r>
              <a:rPr lang="en-US" sz="1400" dirty="0"/>
              <a:t>_________YOU ARE </a:t>
            </a:r>
          </a:p>
          <a:p>
            <a:pPr lvl="1"/>
            <a:r>
              <a:rPr lang="en-US" sz="1400" dirty="0" smtClean="0"/>
              <a:t>_________SHOWS BELONGING</a:t>
            </a:r>
            <a:endParaRPr lang="en-US" sz="1400" dirty="0" smtClean="0"/>
          </a:p>
          <a:p>
            <a:r>
              <a:rPr lang="en-US" sz="1400" dirty="0" smtClean="0"/>
              <a:t>It’s/ Its</a:t>
            </a:r>
          </a:p>
          <a:p>
            <a:pPr lvl="1"/>
            <a:r>
              <a:rPr lang="en-US" sz="1400" dirty="0" smtClean="0"/>
              <a:t>_____________ IT IS</a:t>
            </a:r>
          </a:p>
          <a:p>
            <a:pPr lvl="1"/>
            <a:r>
              <a:rPr lang="en-US" sz="1400" dirty="0" smtClean="0"/>
              <a:t>_____________ BELONGING TO IT (POSSESSIVE)</a:t>
            </a:r>
          </a:p>
          <a:p>
            <a:r>
              <a:rPr lang="en-US" sz="1400" dirty="0" smtClean="0"/>
              <a:t>Their/They’re/There</a:t>
            </a:r>
          </a:p>
          <a:p>
            <a:pPr lvl="1"/>
            <a:r>
              <a:rPr lang="en-US" sz="1400" dirty="0" smtClean="0"/>
              <a:t>_____________ SHOWS OWNERSHIP</a:t>
            </a:r>
          </a:p>
          <a:p>
            <a:pPr lvl="1"/>
            <a:r>
              <a:rPr lang="en-US" sz="1400" dirty="0" smtClean="0"/>
              <a:t>_____________ IN OR AT THAT PLACE</a:t>
            </a:r>
          </a:p>
          <a:p>
            <a:pPr lvl="1"/>
            <a:r>
              <a:rPr lang="en-US" sz="1400" dirty="0" smtClean="0"/>
              <a:t>_____________ CONTRACTION FOR “THEY ARE” </a:t>
            </a:r>
          </a:p>
          <a:p>
            <a:r>
              <a:rPr lang="en-US" sz="1400" dirty="0" smtClean="0"/>
              <a:t>To/Too/Two</a:t>
            </a:r>
          </a:p>
          <a:p>
            <a:pPr lvl="1"/>
            <a:r>
              <a:rPr lang="en-US" sz="1400" dirty="0" smtClean="0"/>
              <a:t>_____________ A PREPOSITION SHOWING MOTION TOWARD</a:t>
            </a:r>
          </a:p>
          <a:p>
            <a:pPr lvl="1"/>
            <a:r>
              <a:rPr lang="en-US" sz="1400" dirty="0" smtClean="0"/>
              <a:t>_____________ ALSO</a:t>
            </a:r>
          </a:p>
          <a:p>
            <a:pPr lvl="1"/>
            <a:r>
              <a:rPr lang="en-US" sz="1400" dirty="0" smtClean="0"/>
              <a:t>_____________ A NUMBER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67970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Rapid Fire Practice </a:t>
            </a:r>
            <a:endParaRPr lang="en-US" dirty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533400" y="2135942"/>
            <a:ext cx="8153400" cy="393580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b="1" dirty="0" smtClean="0">
                <a:effectLst/>
                <a:latin typeface="Calibri"/>
                <a:ea typeface="Calibri"/>
                <a:cs typeface="Times New Roman"/>
              </a:rPr>
              <a:t>Troublesome </a:t>
            </a:r>
            <a:r>
              <a:rPr lang="en-US" sz="1400" b="1" dirty="0">
                <a:effectLst/>
                <a:latin typeface="Calibri"/>
                <a:ea typeface="Calibri"/>
                <a:cs typeface="Times New Roman"/>
              </a:rPr>
              <a:t>Word Practice</a:t>
            </a:r>
            <a:endParaRPr lang="en-US" sz="1400" dirty="0">
              <a:effectLst/>
              <a:latin typeface="Calibri"/>
              <a:ea typeface="Calibri"/>
              <a:cs typeface="Times New Roman"/>
            </a:endParaRPr>
          </a:p>
          <a:p>
            <a:pPr marL="342900" marR="0" lvl="0" indent="-34290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effectLst/>
                <a:latin typeface="Calibri"/>
                <a:ea typeface="Calibri"/>
                <a:cs typeface="Times New Roman"/>
              </a:rPr>
              <a:t>My dog Caramel came over to __________________________ next to me. (lay, lie)</a:t>
            </a:r>
          </a:p>
          <a:p>
            <a:pPr marL="342900" marR="0" lvl="0" indent="-34290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effectLst/>
                <a:latin typeface="Calibri"/>
                <a:ea typeface="Calibri"/>
                <a:cs typeface="Times New Roman"/>
              </a:rPr>
              <a:t>We can ________________________________ the flowers in the kitchen.  (lay, lie)</a:t>
            </a:r>
          </a:p>
          <a:p>
            <a:pPr marL="342900" marR="0" lvl="0" indent="-34290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effectLst/>
                <a:latin typeface="Calibri"/>
                <a:ea typeface="Calibri"/>
                <a:cs typeface="Times New Roman"/>
              </a:rPr>
              <a:t>I _______________________ the chairs here so that people can _____________________. (set, sit)</a:t>
            </a:r>
          </a:p>
          <a:p>
            <a:pPr marL="342900" marR="0" lvl="0" indent="-34290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effectLst/>
                <a:latin typeface="Calibri"/>
                <a:ea typeface="Calibri"/>
                <a:cs typeface="Times New Roman"/>
              </a:rPr>
              <a:t>My mother and I went ___________ the movies, and chose between ___________ different options. Next time, would you like to come _____________? (to, too, two)</a:t>
            </a:r>
          </a:p>
          <a:p>
            <a:pPr marL="342900" marR="0" lvl="0" indent="-34290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effectLst/>
                <a:latin typeface="Calibri"/>
                <a:ea typeface="Calibri"/>
                <a:cs typeface="Times New Roman"/>
              </a:rPr>
              <a:t>Where are they? I think _______________ standing outside. (their, there, they’re)</a:t>
            </a:r>
          </a:p>
          <a:p>
            <a:pPr marL="342900" marR="0" lvl="0" indent="-34290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effectLst/>
                <a:latin typeface="Calibri"/>
                <a:ea typeface="Calibri"/>
                <a:cs typeface="Times New Roman"/>
              </a:rPr>
              <a:t>Wait, never mind, I see them standing over ________. (their, there, they’re)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77790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Negatives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use of two </a:t>
            </a:r>
            <a:r>
              <a:rPr lang="en-US" b="1" u="sng" dirty="0"/>
              <a:t>negative</a:t>
            </a:r>
            <a:r>
              <a:rPr lang="en-US" dirty="0"/>
              <a:t> words when you only need one is called a </a:t>
            </a:r>
            <a:r>
              <a:rPr lang="en-US" b="1" u="sng" dirty="0"/>
              <a:t>double negative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222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Taking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2000"/>
              </a:spcBef>
              <a:buClr>
                <a:schemeClr val="accent1"/>
              </a:buClr>
            </a:pPr>
            <a:r>
              <a:rPr lang="en-US" sz="2800" dirty="0"/>
              <a:t>For both of these skills, you might be asked which sentence is written using these words </a:t>
            </a:r>
            <a:r>
              <a:rPr lang="en-US" sz="2800" b="1" u="sng" dirty="0"/>
              <a:t>correctly</a:t>
            </a:r>
            <a:r>
              <a:rPr lang="en-US" sz="2800" dirty="0"/>
              <a:t> or </a:t>
            </a:r>
            <a:r>
              <a:rPr lang="en-US" sz="2800" b="1" u="sng" dirty="0"/>
              <a:t>incorrectly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166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Guided Practice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try some questions together! </a:t>
            </a:r>
            <a:r>
              <a:rPr lang="en-US" dirty="0" smtClean="0">
                <a:sym typeface="Wingdings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572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Practice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quietly with your teammate to answer the following three questions!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888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me what you know! </a:t>
            </a:r>
            <a:r>
              <a:rPr lang="en-US" dirty="0" smtClean="0">
                <a:sym typeface="Wingdings"/>
              </a:rPr>
              <a:t></a:t>
            </a:r>
          </a:p>
          <a:p>
            <a:r>
              <a:rPr lang="en-US" dirty="0" smtClean="0">
                <a:sym typeface="Wingdings"/>
              </a:rPr>
              <a:t>Work independently and silently to answer the following question</a:t>
            </a:r>
            <a:r>
              <a:rPr lang="en-US" smtClean="0">
                <a:sym typeface="Wingdings"/>
              </a:rPr>
              <a:t>! </a:t>
            </a:r>
            <a:endParaRPr lang="en-US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002143240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9</TotalTime>
  <Words>345</Words>
  <Application>Microsoft Macintosh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Advantage</vt:lpstr>
      <vt:lpstr>Troublesome Words &amp; Double Negatives </vt:lpstr>
      <vt:lpstr>Troublesome Words </vt:lpstr>
      <vt:lpstr>Examples of Troublesome Words</vt:lpstr>
      <vt:lpstr>Rapid Fire Practice </vt:lpstr>
      <vt:lpstr>Double Negatives </vt:lpstr>
      <vt:lpstr>Test Taking Skills</vt:lpstr>
      <vt:lpstr>Guided Practice </vt:lpstr>
      <vt:lpstr>Partner Practice </vt:lpstr>
      <vt:lpstr>Independent Practice</vt:lpstr>
    </vt:vector>
  </TitlesOfParts>
  <Company>Vanderbilt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Luteman</dc:creator>
  <cp:lastModifiedBy>Hillary Maly</cp:lastModifiedBy>
  <cp:revision>6</cp:revision>
  <dcterms:created xsi:type="dcterms:W3CDTF">2016-03-30T12:35:30Z</dcterms:created>
  <dcterms:modified xsi:type="dcterms:W3CDTF">2016-11-01T02:37:12Z</dcterms:modified>
</cp:coreProperties>
</file>