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5"/>
  </p:normalViewPr>
  <p:slideViewPr>
    <p:cSldViewPr snapToGrid="0" snapToObjects="1">
      <p:cViewPr varScale="1">
        <p:scale>
          <a:sx n="94" d="100"/>
          <a:sy n="94" d="100"/>
        </p:scale>
        <p:origin x="162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1/30/17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1/30/17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1/30/17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1/30/17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1/30/17</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 Sentences</a:t>
            </a:r>
            <a:endParaRPr lang="en-US" dirty="0"/>
          </a:p>
        </p:txBody>
      </p:sp>
      <p:sp>
        <p:nvSpPr>
          <p:cNvPr id="3" name="Subtitle 2"/>
          <p:cNvSpPr>
            <a:spLocks noGrp="1"/>
          </p:cNvSpPr>
          <p:nvPr>
            <p:ph type="subTitle" idx="1"/>
          </p:nvPr>
        </p:nvSpPr>
        <p:spPr/>
        <p:txBody>
          <a:bodyPr/>
          <a:lstStyle/>
          <a:p>
            <a:r>
              <a:rPr lang="en-US" dirty="0" smtClean="0"/>
              <a:t>5</a:t>
            </a:r>
            <a:r>
              <a:rPr lang="en-US" baseline="30000" dirty="0" smtClean="0"/>
              <a:t>th</a:t>
            </a:r>
            <a:r>
              <a:rPr lang="en-US" dirty="0" smtClean="0"/>
              <a:t> grade Literacy </a:t>
            </a:r>
            <a:endParaRPr lang="en-US" dirty="0"/>
          </a:p>
        </p:txBody>
      </p:sp>
    </p:spTree>
    <p:extLst>
      <p:ext uri="{BB962C8B-B14F-4D97-AF65-F5344CB8AC3E}">
        <p14:creationId xmlns:p14="http://schemas.microsoft.com/office/powerpoint/2010/main" val="2074884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u="sng" dirty="0" smtClean="0"/>
              <a:t>Topic Sentence</a:t>
            </a:r>
          </a:p>
          <a:p>
            <a:r>
              <a:rPr lang="en-US" dirty="0" smtClean="0"/>
              <a:t>The </a:t>
            </a:r>
            <a:r>
              <a:rPr lang="en-US" b="1" u="sng" dirty="0" smtClean="0">
                <a:solidFill>
                  <a:schemeClr val="accent1">
                    <a:lumMod val="75000"/>
                  </a:schemeClr>
                </a:solidFill>
              </a:rPr>
              <a:t>topic sentence </a:t>
            </a:r>
            <a:r>
              <a:rPr lang="en-US" dirty="0" smtClean="0"/>
              <a:t>of a paragraph states the </a:t>
            </a:r>
            <a:r>
              <a:rPr lang="en-US" u="sng" dirty="0" smtClean="0">
                <a:solidFill>
                  <a:srgbClr val="A9432B"/>
                </a:solidFill>
              </a:rPr>
              <a:t>claim</a:t>
            </a:r>
            <a:r>
              <a:rPr lang="en-US" u="sng" dirty="0" smtClean="0"/>
              <a:t>.</a:t>
            </a:r>
          </a:p>
          <a:p>
            <a:pPr lvl="1"/>
            <a:r>
              <a:rPr lang="en-US" dirty="0" smtClean="0"/>
              <a:t>The claim is the </a:t>
            </a:r>
            <a:r>
              <a:rPr lang="en-US" b="1" u="sng" dirty="0" smtClean="0">
                <a:solidFill>
                  <a:srgbClr val="A9432B"/>
                </a:solidFill>
              </a:rPr>
              <a:t>point</a:t>
            </a:r>
            <a:r>
              <a:rPr lang="en-US" dirty="0" smtClean="0"/>
              <a:t> you are trying to make. </a:t>
            </a:r>
          </a:p>
          <a:p>
            <a:pPr marL="0" indent="0">
              <a:buNone/>
            </a:pPr>
            <a:r>
              <a:rPr lang="en-US" b="1" u="sng" dirty="0" smtClean="0"/>
              <a:t>Prompt </a:t>
            </a:r>
          </a:p>
          <a:p>
            <a:r>
              <a:rPr lang="en-US" dirty="0" smtClean="0"/>
              <a:t>In order to figure out what our claim should be we need to </a:t>
            </a:r>
            <a:r>
              <a:rPr lang="en-US" b="1" u="sng" dirty="0" smtClean="0">
                <a:solidFill>
                  <a:srgbClr val="A9432B"/>
                </a:solidFill>
              </a:rPr>
              <a:t>read the prompt</a:t>
            </a:r>
            <a:r>
              <a:rPr lang="en-US" dirty="0" smtClean="0"/>
              <a:t>. </a:t>
            </a:r>
          </a:p>
          <a:p>
            <a:pPr lvl="1"/>
            <a:r>
              <a:rPr lang="en-US" dirty="0" smtClean="0"/>
              <a:t>The prompt is a </a:t>
            </a:r>
            <a:r>
              <a:rPr lang="en-US" b="1" u="sng" dirty="0" smtClean="0">
                <a:solidFill>
                  <a:srgbClr val="A9432B"/>
                </a:solidFill>
              </a:rPr>
              <a:t>question</a:t>
            </a:r>
            <a:r>
              <a:rPr lang="en-US" dirty="0" smtClean="0"/>
              <a:t> or </a:t>
            </a:r>
            <a:r>
              <a:rPr lang="en-US" b="1" u="sng" dirty="0" smtClean="0">
                <a:solidFill>
                  <a:srgbClr val="A9432B"/>
                </a:solidFill>
              </a:rPr>
              <a:t>statement</a:t>
            </a:r>
            <a:r>
              <a:rPr lang="en-US" dirty="0" smtClean="0"/>
              <a:t> </a:t>
            </a:r>
            <a:r>
              <a:rPr lang="en-US" smtClean="0"/>
              <a:t>that </a:t>
            </a:r>
            <a:r>
              <a:rPr lang="en-US" smtClean="0"/>
              <a:t>tells </a:t>
            </a:r>
            <a:r>
              <a:rPr lang="en-US" dirty="0" smtClean="0"/>
              <a:t>you what you will be writing about. </a:t>
            </a:r>
          </a:p>
        </p:txBody>
      </p:sp>
      <p:sp>
        <p:nvSpPr>
          <p:cNvPr id="3" name="Title 2"/>
          <p:cNvSpPr>
            <a:spLocks noGrp="1"/>
          </p:cNvSpPr>
          <p:nvPr>
            <p:ph type="title"/>
          </p:nvPr>
        </p:nvSpPr>
        <p:spPr/>
        <p:txBody>
          <a:bodyPr/>
          <a:lstStyle/>
          <a:p>
            <a:r>
              <a:rPr lang="en-US" dirty="0" smtClean="0"/>
              <a:t>Topic Sentences</a:t>
            </a:r>
            <a:endParaRPr lang="en-US" dirty="0"/>
          </a:p>
        </p:txBody>
      </p:sp>
    </p:spTree>
    <p:extLst>
      <p:ext uri="{BB962C8B-B14F-4D97-AF65-F5344CB8AC3E}">
        <p14:creationId xmlns:p14="http://schemas.microsoft.com/office/powerpoint/2010/main" val="4244787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topic sentence</a:t>
            </a:r>
            <a:r>
              <a:rPr lang="en-US" b="1" u="sng" dirty="0">
                <a:solidFill>
                  <a:srgbClr val="A9432B"/>
                </a:solidFill>
              </a:rPr>
              <a:t> informs </a:t>
            </a:r>
            <a:r>
              <a:rPr lang="en-US" dirty="0"/>
              <a:t>the reader what they are going to read about. </a:t>
            </a:r>
            <a:endParaRPr lang="en-US" dirty="0" smtClean="0"/>
          </a:p>
          <a:p>
            <a:r>
              <a:rPr lang="en-US" dirty="0" smtClean="0"/>
              <a:t>If </a:t>
            </a:r>
            <a:r>
              <a:rPr lang="en-US" dirty="0"/>
              <a:t>the author is not clear on the topic before writing, the author can </a:t>
            </a:r>
            <a:r>
              <a:rPr lang="en-US" b="1" u="sng" dirty="0">
                <a:solidFill>
                  <a:srgbClr val="A9432B"/>
                </a:solidFill>
              </a:rPr>
              <a:t>lose focus </a:t>
            </a:r>
            <a:r>
              <a:rPr lang="en-US" dirty="0"/>
              <a:t>or stray from the </a:t>
            </a:r>
            <a:r>
              <a:rPr lang="en-US" b="1" u="sng" dirty="0">
                <a:solidFill>
                  <a:srgbClr val="A9432B"/>
                </a:solidFill>
              </a:rPr>
              <a:t>important information</a:t>
            </a:r>
            <a:r>
              <a:rPr lang="en-US" dirty="0"/>
              <a:t>, and the paragraph can be confusing</a:t>
            </a:r>
            <a:r>
              <a:rPr lang="en-US" dirty="0" smtClean="0"/>
              <a:t>.</a:t>
            </a:r>
          </a:p>
          <a:p>
            <a:r>
              <a:rPr lang="en-US" dirty="0" smtClean="0"/>
              <a:t>Stop and Jot: Why are topic sentences important in writing? </a:t>
            </a:r>
            <a:endParaRPr lang="en-US" dirty="0"/>
          </a:p>
          <a:p>
            <a:endParaRPr lang="en-US" dirty="0"/>
          </a:p>
        </p:txBody>
      </p:sp>
      <p:sp>
        <p:nvSpPr>
          <p:cNvPr id="3" name="Title 2"/>
          <p:cNvSpPr>
            <a:spLocks noGrp="1"/>
          </p:cNvSpPr>
          <p:nvPr>
            <p:ph type="title"/>
          </p:nvPr>
        </p:nvSpPr>
        <p:spPr/>
        <p:txBody>
          <a:bodyPr/>
          <a:lstStyle/>
          <a:p>
            <a:r>
              <a:rPr lang="en-US" sz="4000" dirty="0" smtClean="0"/>
              <a:t>Why do we need topic sentences? </a:t>
            </a:r>
            <a:endParaRPr lang="en-US" sz="4000" dirty="0"/>
          </a:p>
        </p:txBody>
      </p:sp>
    </p:spTree>
    <p:extLst>
      <p:ext uri="{BB962C8B-B14F-4D97-AF65-F5344CB8AC3E}">
        <p14:creationId xmlns:p14="http://schemas.microsoft.com/office/powerpoint/2010/main" val="1195663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u="sng" dirty="0"/>
              <a:t>Prompt:</a:t>
            </a:r>
            <a:r>
              <a:rPr lang="en-US" dirty="0"/>
              <a:t> What is a diverse city in the United States?</a:t>
            </a:r>
          </a:p>
          <a:p>
            <a:pPr lvl="1"/>
            <a:r>
              <a:rPr lang="en-US" sz="2400" u="sng" dirty="0"/>
              <a:t>Topic Sentence:</a:t>
            </a:r>
            <a:r>
              <a:rPr lang="en-US" sz="2400" dirty="0"/>
              <a:t> Nashville is a very diverse city in the United States. </a:t>
            </a:r>
          </a:p>
          <a:p>
            <a:pPr lvl="0"/>
            <a:r>
              <a:rPr lang="en-US" u="sng" dirty="0"/>
              <a:t>Prompt:</a:t>
            </a:r>
            <a:r>
              <a:rPr lang="en-US" dirty="0"/>
              <a:t> Who is the best professional soccer player in the world? </a:t>
            </a:r>
          </a:p>
          <a:p>
            <a:pPr lvl="1"/>
            <a:r>
              <a:rPr lang="en-US" sz="2400" u="sng" dirty="0"/>
              <a:t>Topic Sentence:</a:t>
            </a:r>
            <a:r>
              <a:rPr lang="en-US" sz="2400" dirty="0"/>
              <a:t> </a:t>
            </a:r>
            <a:r>
              <a:rPr lang="en-US" sz="2400" dirty="0" err="1"/>
              <a:t>Neymar</a:t>
            </a:r>
            <a:r>
              <a:rPr lang="en-US" sz="2400" dirty="0"/>
              <a:t> is undoubtedly the best soccer player in the world. </a:t>
            </a:r>
          </a:p>
          <a:p>
            <a:pPr marL="0" indent="0">
              <a:buNone/>
            </a:pPr>
            <a:endParaRPr lang="en-US" dirty="0"/>
          </a:p>
        </p:txBody>
      </p:sp>
      <p:sp>
        <p:nvSpPr>
          <p:cNvPr id="3" name="Title 2"/>
          <p:cNvSpPr>
            <a:spLocks noGrp="1"/>
          </p:cNvSpPr>
          <p:nvPr>
            <p:ph type="title"/>
          </p:nvPr>
        </p:nvSpPr>
        <p:spPr/>
        <p:txBody>
          <a:bodyPr/>
          <a:lstStyle/>
          <a:p>
            <a:r>
              <a:rPr lang="en-US" dirty="0" smtClean="0"/>
              <a:t>Examples</a:t>
            </a:r>
            <a:endParaRPr lang="en-US" dirty="0"/>
          </a:p>
        </p:txBody>
      </p:sp>
    </p:spTree>
    <p:extLst>
      <p:ext uri="{BB962C8B-B14F-4D97-AF65-F5344CB8AC3E}">
        <p14:creationId xmlns:p14="http://schemas.microsoft.com/office/powerpoint/2010/main" val="2124543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0" indent="0">
              <a:buNone/>
            </a:pPr>
            <a:r>
              <a:rPr lang="en-US" dirty="0"/>
              <a:t>Homework is an important part of the learning process in middle school. One reason is that homework gives students additional practice of skills covered in class. Middle school classes are too short to teach a new concept and practice it sufficiently for students to master. Students need both guided practice in class and independent practice at home. Another reason for homework is that it provides time to complete longer assignments. For example, the ideal composition process allows time for students to think and to reflect on their ideas, as well as time to revise and to proofread their writing. Reports and special projects often require research that cannot always be done at school. Finally, the most important reason for homework is that it ensures review. New material and old material are practiced in daily assignments. Students who do their homework daily are prepared for tests and make better grades. In conclusion, not only is homework essential to mastering new skills and maintaining previously learned skills, but it also guarantees constant review and provides time for longer assignments. </a:t>
            </a:r>
          </a:p>
          <a:p>
            <a:pPr marL="0" indent="0">
              <a:buNone/>
            </a:pPr>
            <a:endParaRPr lang="en-US" dirty="0"/>
          </a:p>
        </p:txBody>
      </p:sp>
      <p:sp>
        <p:nvSpPr>
          <p:cNvPr id="3" name="Title 2"/>
          <p:cNvSpPr>
            <a:spLocks noGrp="1"/>
          </p:cNvSpPr>
          <p:nvPr>
            <p:ph type="title"/>
          </p:nvPr>
        </p:nvSpPr>
        <p:spPr/>
        <p:txBody>
          <a:bodyPr/>
          <a:lstStyle/>
          <a:p>
            <a:r>
              <a:rPr lang="en-US" u="sng" dirty="0" smtClean="0"/>
              <a:t>Practice</a:t>
            </a:r>
            <a:r>
              <a:rPr lang="en-US" dirty="0" smtClean="0"/>
              <a:t>: Paragraph</a:t>
            </a:r>
            <a:endParaRPr lang="en-US" dirty="0"/>
          </a:p>
        </p:txBody>
      </p:sp>
    </p:spTree>
    <p:extLst>
      <p:ext uri="{BB962C8B-B14F-4D97-AF65-F5344CB8AC3E}">
        <p14:creationId xmlns:p14="http://schemas.microsoft.com/office/powerpoint/2010/main" val="2235108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How long do you think that physical activity should be every day?</a:t>
            </a:r>
          </a:p>
          <a:p>
            <a:pPr lvl="0"/>
            <a:r>
              <a:rPr lang="en-US" dirty="0"/>
              <a:t>Do you think that students should be allowed to use cell phones and other electronic devices in school?</a:t>
            </a:r>
          </a:p>
          <a:p>
            <a:pPr lvl="0"/>
            <a:r>
              <a:rPr lang="en-US" dirty="0"/>
              <a:t>Do you think that students should have homework?</a:t>
            </a:r>
          </a:p>
          <a:p>
            <a:pPr lvl="0"/>
            <a:r>
              <a:rPr lang="en-US" dirty="0"/>
              <a:t>Should 5</a:t>
            </a:r>
            <a:r>
              <a:rPr lang="en-US" baseline="30000" dirty="0"/>
              <a:t>th</a:t>
            </a:r>
            <a:r>
              <a:rPr lang="en-US" dirty="0"/>
              <a:t> grade students be allowed to play school sports?</a:t>
            </a:r>
          </a:p>
          <a:p>
            <a:pPr lvl="0"/>
            <a:r>
              <a:rPr lang="en-US"/>
              <a:t>Are television and video games a bad influence? </a:t>
            </a:r>
          </a:p>
          <a:p>
            <a:pPr marL="0" indent="0">
              <a:buNone/>
            </a:pPr>
            <a:endParaRPr lang="en-US"/>
          </a:p>
        </p:txBody>
      </p:sp>
      <p:sp>
        <p:nvSpPr>
          <p:cNvPr id="3" name="Title 2"/>
          <p:cNvSpPr>
            <a:spLocks noGrp="1"/>
          </p:cNvSpPr>
          <p:nvPr>
            <p:ph type="title"/>
          </p:nvPr>
        </p:nvSpPr>
        <p:spPr/>
        <p:txBody>
          <a:bodyPr/>
          <a:lstStyle/>
          <a:p>
            <a:r>
              <a:rPr lang="en-US" sz="4000" dirty="0" smtClean="0"/>
              <a:t>Writing Prompts &amp; </a:t>
            </a:r>
            <a:br>
              <a:rPr lang="en-US" sz="4000" dirty="0" smtClean="0"/>
            </a:br>
            <a:r>
              <a:rPr lang="en-US" sz="4000" dirty="0" smtClean="0"/>
              <a:t>Topic Sentences</a:t>
            </a:r>
            <a:endParaRPr lang="en-US" sz="4000" dirty="0"/>
          </a:p>
        </p:txBody>
      </p:sp>
    </p:spTree>
    <p:extLst>
      <p:ext uri="{BB962C8B-B14F-4D97-AF65-F5344CB8AC3E}">
        <p14:creationId xmlns:p14="http://schemas.microsoft.com/office/powerpoint/2010/main" val="1500348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Prompt</a:t>
            </a:r>
            <a:r>
              <a:rPr lang="en-US" dirty="0" smtClean="0"/>
              <a:t>: Would you recommend </a:t>
            </a:r>
            <a:r>
              <a:rPr lang="en-US" i="1" dirty="0" smtClean="0"/>
              <a:t>The Westing Game </a:t>
            </a:r>
            <a:r>
              <a:rPr lang="en-US" dirty="0" smtClean="0"/>
              <a:t>to a friend?</a:t>
            </a:r>
          </a:p>
          <a:p>
            <a:pPr marL="0" indent="0">
              <a:buNone/>
            </a:pPr>
            <a:endParaRPr lang="en-US" dirty="0" smtClean="0"/>
          </a:p>
          <a:p>
            <a:r>
              <a:rPr lang="en-US" u="sng" dirty="0" smtClean="0"/>
              <a:t>Task</a:t>
            </a:r>
            <a:r>
              <a:rPr lang="en-US" dirty="0" smtClean="0"/>
              <a:t>: Write your topic sentence &amp; fill it in on your graphic organizer </a:t>
            </a:r>
            <a:endParaRPr lang="en-US" dirty="0"/>
          </a:p>
        </p:txBody>
      </p:sp>
      <p:sp>
        <p:nvSpPr>
          <p:cNvPr id="3" name="Title 2"/>
          <p:cNvSpPr>
            <a:spLocks noGrp="1"/>
          </p:cNvSpPr>
          <p:nvPr>
            <p:ph type="title"/>
          </p:nvPr>
        </p:nvSpPr>
        <p:spPr/>
        <p:txBody>
          <a:bodyPr/>
          <a:lstStyle/>
          <a:p>
            <a:r>
              <a:rPr lang="en-US" dirty="0" smtClean="0"/>
              <a:t>{Homework}</a:t>
            </a:r>
            <a:endParaRPr lang="en-US" dirty="0"/>
          </a:p>
        </p:txBody>
      </p:sp>
    </p:spTree>
    <p:extLst>
      <p:ext uri="{BB962C8B-B14F-4D97-AF65-F5344CB8AC3E}">
        <p14:creationId xmlns:p14="http://schemas.microsoft.com/office/powerpoint/2010/main" val="1609069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65</TotalTime>
  <Words>472</Words>
  <Application>Microsoft Macintosh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Book Antiqua</vt:lpstr>
      <vt:lpstr>Wingdings</vt:lpstr>
      <vt:lpstr>Hardcover</vt:lpstr>
      <vt:lpstr>Topic Sentences</vt:lpstr>
      <vt:lpstr>Topic Sentences</vt:lpstr>
      <vt:lpstr>Why do we need topic sentences? </vt:lpstr>
      <vt:lpstr>Examples</vt:lpstr>
      <vt:lpstr>Practice: Paragraph</vt:lpstr>
      <vt:lpstr>Writing Prompts &amp;  Topic Sentences</vt:lpstr>
      <vt:lpstr>{Homework}</vt:lpstr>
    </vt:vector>
  </TitlesOfParts>
  <Company>Vanderbilt</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Sentences</dc:title>
  <dc:creator>Michelle Luteman</dc:creator>
  <cp:lastModifiedBy>Maly, Hillary</cp:lastModifiedBy>
  <cp:revision>10</cp:revision>
  <dcterms:created xsi:type="dcterms:W3CDTF">2014-09-14T20:21:03Z</dcterms:created>
  <dcterms:modified xsi:type="dcterms:W3CDTF">2017-01-30T17:46:11Z</dcterms:modified>
</cp:coreProperties>
</file>