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6" r:id="rId6"/>
    <p:sldId id="260" r:id="rId7"/>
    <p:sldId id="264" r:id="rId8"/>
    <p:sldId id="263" r:id="rId9"/>
    <p:sldId id="262" r:id="rId10"/>
    <p:sldId id="261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77"/>
  </p:normalViewPr>
  <p:slideViewPr>
    <p:cSldViewPr>
      <p:cViewPr varScale="1">
        <p:scale>
          <a:sx n="101" d="100"/>
          <a:sy n="101" d="100"/>
        </p:scale>
        <p:origin x="16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07C6C-7C74-4790-8E6C-E07E65C20C06}" type="datetimeFigureOut">
              <a:rPr lang="en-US" smtClean="0"/>
              <a:t>1/28/18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72605-A340-4980-89CB-0FE344718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9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72605-A340-4980-89CB-0FE3447180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63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1/28/18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1/28/18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Nonfiction/Informational</a:t>
            </a:r>
            <a:br>
              <a:rPr lang="en-US" dirty="0" smtClean="0"/>
            </a:br>
            <a:r>
              <a:rPr lang="en-US" dirty="0" smtClean="0"/>
              <a:t>Text Structures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611607"/>
            <a:ext cx="8229600" cy="1199704"/>
          </a:xfrm>
        </p:spPr>
        <p:txBody>
          <a:bodyPr/>
          <a:lstStyle/>
          <a:p>
            <a:r>
              <a:rPr lang="en-US" dirty="0" smtClean="0"/>
              <a:t>Analyzing how writers </a:t>
            </a:r>
            <a:r>
              <a:rPr lang="en-US" b="1" dirty="0" smtClean="0"/>
              <a:t>organize ideas </a:t>
            </a:r>
            <a:r>
              <a:rPr lang="en-US" dirty="0" smtClean="0"/>
              <a:t>in texts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1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  <a:r>
              <a:rPr lang="en-US" b="1" dirty="0" smtClean="0"/>
              <a:t>: </a:t>
            </a:r>
            <a:r>
              <a:rPr lang="en-US" dirty="0" smtClean="0"/>
              <a:t>the author describes an event or several events (cause) and the events that follow (effect)</a:t>
            </a:r>
            <a:endParaRPr lang="en-US" b="1" dirty="0"/>
          </a:p>
          <a:p>
            <a:r>
              <a:rPr lang="en-US" b="1" dirty="0"/>
              <a:t>Clues</a:t>
            </a:r>
            <a:r>
              <a:rPr lang="en-US" b="1" dirty="0" smtClean="0"/>
              <a:t>: </a:t>
            </a:r>
            <a:r>
              <a:rPr lang="en-US" i="1" dirty="0" smtClean="0"/>
              <a:t>cause, because, effect, as a result of, due to, reason</a:t>
            </a:r>
          </a:p>
          <a:p>
            <a:r>
              <a:rPr lang="en-US" b="1" dirty="0"/>
              <a:t>Visual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and Effect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563091" y="3810000"/>
            <a:ext cx="2286000" cy="20848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 2 5"/>
          <p:cNvSpPr/>
          <p:nvPr/>
        </p:nvSpPr>
        <p:spPr>
          <a:xfrm rot="1824080">
            <a:off x="5165081" y="3557041"/>
            <a:ext cx="2873221" cy="2590749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8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564" y="1185726"/>
            <a:ext cx="8950036" cy="5977074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Great work! Now, fold the swinging door tab labeled “Visual” so that it is closed. You want it to be able to swing open</a:t>
            </a:r>
            <a:br>
              <a:rPr lang="en-US" sz="3000" b="1" dirty="0" smtClean="0"/>
            </a:br>
            <a:r>
              <a:rPr lang="en-US" sz="3000" b="1" dirty="0" smtClean="0"/>
              <a:t>freely. DON’T GLUE IT!!!</a:t>
            </a:r>
          </a:p>
          <a:p>
            <a:r>
              <a:rPr lang="en-US" sz="3000" b="1" dirty="0" smtClean="0"/>
              <a:t>Glue the BACK SIDE of the</a:t>
            </a:r>
            <a:br>
              <a:rPr lang="en-US" sz="3000" b="1" dirty="0" smtClean="0"/>
            </a:br>
            <a:r>
              <a:rPr lang="en-US" sz="3000" b="1" dirty="0" smtClean="0"/>
              <a:t>notes table. </a:t>
            </a:r>
            <a:r>
              <a:rPr lang="en-US" sz="3000" b="1" dirty="0"/>
              <a:t>P</a:t>
            </a:r>
            <a:r>
              <a:rPr lang="en-US" sz="3000" b="1" dirty="0" smtClean="0"/>
              <a:t>lace it onto </a:t>
            </a:r>
            <a:br>
              <a:rPr lang="en-US" sz="3000" b="1" dirty="0" smtClean="0"/>
            </a:br>
            <a:r>
              <a:rPr lang="en-US" sz="3000" b="1" dirty="0" smtClean="0"/>
              <a:t>the next clean page.</a:t>
            </a:r>
            <a:endParaRPr lang="en-US" sz="3000" b="1" dirty="0"/>
          </a:p>
          <a:p>
            <a:r>
              <a:rPr lang="en-US" sz="3000" b="1" dirty="0" smtClean="0"/>
              <a:t>Label the top of the page:</a:t>
            </a: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3000" b="1" i="1" dirty="0" smtClean="0"/>
              <a:t>Nonfiction Text Structures</a:t>
            </a:r>
            <a:r>
              <a:rPr lang="en-US" sz="3100" b="1" i="1" dirty="0" smtClean="0"/>
              <a:t/>
            </a:r>
            <a:br>
              <a:rPr lang="en-US" sz="3100" b="1" i="1" dirty="0" smtClean="0"/>
            </a:br>
            <a:r>
              <a:rPr lang="en-US" sz="2000" b="1" smtClean="0"/>
              <a:t>(Add </a:t>
            </a:r>
            <a:r>
              <a:rPr lang="en-US" sz="2000" b="1" dirty="0" smtClean="0"/>
              <a:t>this to your Table </a:t>
            </a:r>
            <a:r>
              <a:rPr lang="en-US" sz="2000" b="1" smtClean="0"/>
              <a:t>of Contents, too!) </a:t>
            </a:r>
            <a:endParaRPr lang="en-US" sz="20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27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TEXT STRUCTURES OVERVIEW</a:t>
            </a:r>
            <a:br>
              <a:rPr lang="en-US" dirty="0" smtClean="0"/>
            </a:br>
            <a:r>
              <a:rPr lang="en-US" dirty="0" smtClean="0"/>
              <a:t>Interactive Notebook Entry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178" y="2209801"/>
            <a:ext cx="3470114" cy="463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2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CCRA.R.5 Analyze </a:t>
            </a:r>
            <a:r>
              <a:rPr lang="en-US" dirty="0"/>
              <a:t>the structure of texts, including how specific sentences, paragraphs, and larger portions of the text (e.g., a section, chapter, scene, or stanza) relate to each other and the whole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CCRA.W.2 Write </a:t>
            </a:r>
            <a:r>
              <a:rPr lang="en-US" dirty="0"/>
              <a:t>informative/explanatory texts to examine and convey complex ideas and information clearly and accurately through the effective selection, organization, and analysis of content</a:t>
            </a:r>
            <a:r>
              <a:rPr lang="en-US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we learning?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43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readers analyze texts to determine their structure. This helps them to comprehend what they read.</a:t>
            </a:r>
          </a:p>
          <a:p>
            <a:r>
              <a:rPr lang="en-US" dirty="0" smtClean="0"/>
              <a:t>Writing to explain the information in a text also helps us to understand it better. The ability to explain something to others is a lifelong skill!</a:t>
            </a:r>
          </a:p>
          <a:p>
            <a:r>
              <a:rPr lang="en-US" dirty="0" smtClean="0"/>
              <a:t>When writing about a text, identifying and explaining the text structure can provide the reader with a clearer understanding.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are we learning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24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Text structure</a:t>
            </a:r>
            <a:r>
              <a:rPr lang="en-US" sz="3200" dirty="0" smtClean="0"/>
              <a:t> refers to the way that authors organize information in text.</a:t>
            </a:r>
          </a:p>
          <a:p>
            <a:r>
              <a:rPr lang="en-US" sz="3200" dirty="0" smtClean="0"/>
              <a:t>There are five main types of text structures:</a:t>
            </a:r>
          </a:p>
          <a:p>
            <a:pPr lvl="1"/>
            <a:r>
              <a:rPr lang="en-US" sz="2800" dirty="0" smtClean="0"/>
              <a:t>Description</a:t>
            </a:r>
          </a:p>
          <a:p>
            <a:pPr lvl="1"/>
            <a:r>
              <a:rPr lang="en-US" sz="2800" dirty="0" smtClean="0"/>
              <a:t>Compare and Contrast</a:t>
            </a:r>
          </a:p>
          <a:p>
            <a:pPr lvl="1"/>
            <a:r>
              <a:rPr lang="en-US" sz="2800" dirty="0" smtClean="0"/>
              <a:t>Order and Sequence (Chronological Order)</a:t>
            </a:r>
          </a:p>
          <a:p>
            <a:pPr lvl="1"/>
            <a:r>
              <a:rPr lang="en-US" sz="2800" dirty="0" smtClean="0"/>
              <a:t>Problem and Solution</a:t>
            </a:r>
          </a:p>
          <a:p>
            <a:pPr lvl="1"/>
            <a:r>
              <a:rPr lang="en-US" sz="2800" dirty="0" smtClean="0"/>
              <a:t>Cause and Effect</a:t>
            </a:r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31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185726"/>
            <a:ext cx="8763000" cy="5977074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smtClean="0"/>
              <a:t>Follow these steps to create your entry: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3200" b="1" dirty="0" smtClean="0"/>
              <a:t>Cut out the recording table/chart.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3200" b="1" dirty="0" smtClean="0"/>
              <a:t>Fold the vertical line </a:t>
            </a:r>
            <a:br>
              <a:rPr lang="en-US" sz="3200" b="1" dirty="0" smtClean="0"/>
            </a:br>
            <a:r>
              <a:rPr lang="en-US" sz="3200" b="1" dirty="0" smtClean="0"/>
              <a:t>between the headings </a:t>
            </a:r>
            <a:br>
              <a:rPr lang="en-US" sz="3200" b="1" dirty="0" smtClean="0"/>
            </a:br>
            <a:r>
              <a:rPr lang="en-US" sz="3200" b="1" dirty="0" smtClean="0"/>
              <a:t>“Definition” and “Clues.”</a:t>
            </a:r>
            <a:endParaRPr lang="en-US" sz="3200" b="1" dirty="0"/>
          </a:p>
          <a:p>
            <a:pPr marL="624078" indent="-514350">
              <a:buFont typeface="+mj-lt"/>
              <a:buAutoNum type="arabicPeriod"/>
            </a:pPr>
            <a:r>
              <a:rPr lang="en-US" sz="3200" b="1" dirty="0" smtClean="0"/>
              <a:t>Continue/trace the</a:t>
            </a:r>
            <a:br>
              <a:rPr lang="en-US" sz="3200" b="1" dirty="0" smtClean="0"/>
            </a:br>
            <a:r>
              <a:rPr lang="en-US" sz="3200" b="1" dirty="0" smtClean="0"/>
              <a:t>horizontal lines to draw</a:t>
            </a:r>
            <a:br>
              <a:rPr lang="en-US" sz="3200" b="1" dirty="0" smtClean="0"/>
            </a:br>
            <a:r>
              <a:rPr lang="en-US" sz="3200" b="1" dirty="0" smtClean="0"/>
              <a:t>the table on the back</a:t>
            </a:r>
            <a:br>
              <a:rPr lang="en-US" sz="3200" b="1" dirty="0" smtClean="0"/>
            </a:br>
            <a:r>
              <a:rPr lang="en-US" sz="3200" b="1" dirty="0" smtClean="0"/>
              <a:t>side of the chart. Label</a:t>
            </a:r>
            <a:br>
              <a:rPr lang="en-US" sz="3200" b="1" dirty="0" smtClean="0"/>
            </a:br>
            <a:r>
              <a:rPr lang="en-US" sz="3200" b="1" dirty="0" smtClean="0"/>
              <a:t>this new column “Visual.”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3200" b="1" dirty="0" smtClean="0"/>
              <a:t>Copy the following notes</a:t>
            </a:r>
            <a:br>
              <a:rPr lang="en-US" sz="3200" b="1" dirty="0" smtClean="0"/>
            </a:br>
            <a:r>
              <a:rPr lang="en-US" sz="3200" b="1" dirty="0" smtClean="0"/>
              <a:t>		 for each structure.</a:t>
            </a:r>
            <a:br>
              <a:rPr lang="en-US" sz="3200" b="1" dirty="0" smtClean="0"/>
            </a:br>
            <a:endParaRPr lang="en-US" sz="3200" b="1" dirty="0" smtClean="0"/>
          </a:p>
          <a:p>
            <a:pPr marL="109728" indent="0">
              <a:buNone/>
            </a:pPr>
            <a:endParaRPr lang="en-US" sz="32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27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TEXT STRUCTURES OVERVIEW</a:t>
            </a:r>
            <a:br>
              <a:rPr lang="en-US" dirty="0" smtClean="0"/>
            </a:br>
            <a:r>
              <a:rPr lang="en-US" dirty="0" smtClean="0"/>
              <a:t>Interactive Notebook Entry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103937"/>
            <a:ext cx="3581399" cy="4782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103938"/>
            <a:ext cx="3581398" cy="478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6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Definition: </a:t>
            </a:r>
            <a:r>
              <a:rPr lang="en-US" dirty="0" smtClean="0"/>
              <a:t>the author provides several details of something to give the reader a mental picture</a:t>
            </a:r>
          </a:p>
          <a:p>
            <a:r>
              <a:rPr lang="en-US" b="1" dirty="0" smtClean="0"/>
              <a:t>Clues: </a:t>
            </a:r>
            <a:r>
              <a:rPr lang="en-US" dirty="0" smtClean="0"/>
              <a:t>many adjectives, characteristics, or examples</a:t>
            </a:r>
          </a:p>
          <a:p>
            <a:r>
              <a:rPr lang="en-US" b="1" dirty="0" smtClean="0"/>
              <a:t>Visual: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594499" y="5815445"/>
            <a:ext cx="762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114800" y="4267200"/>
            <a:ext cx="1752600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4610100" y="3276600"/>
            <a:ext cx="762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124200" y="4208318"/>
            <a:ext cx="762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96000" y="4184073"/>
            <a:ext cx="762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687291" y="5815445"/>
            <a:ext cx="762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5867400" y="4769440"/>
            <a:ext cx="340192" cy="1246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4" idx="4"/>
            <a:endCxn id="33" idx="0"/>
          </p:cNvCxnSpPr>
          <p:nvPr/>
        </p:nvCxnSpPr>
        <p:spPr>
          <a:xfrm>
            <a:off x="4991100" y="3962400"/>
            <a:ext cx="0" cy="304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562600" y="5677472"/>
            <a:ext cx="249382" cy="228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3" idx="3"/>
          </p:cNvCxnSpPr>
          <p:nvPr/>
        </p:nvCxnSpPr>
        <p:spPr>
          <a:xfrm flipH="1">
            <a:off x="4183317" y="5633056"/>
            <a:ext cx="188145" cy="2828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5" idx="5"/>
          </p:cNvCxnSpPr>
          <p:nvPr/>
        </p:nvCxnSpPr>
        <p:spPr>
          <a:xfrm>
            <a:off x="3774608" y="4793685"/>
            <a:ext cx="359462" cy="761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17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Definition: </a:t>
            </a:r>
            <a:r>
              <a:rPr lang="en-US" dirty="0" smtClean="0"/>
              <a:t>the author discusses similarities and differences between people, things, concepts, or ideas</a:t>
            </a:r>
            <a:endParaRPr lang="en-US" b="1" dirty="0" smtClean="0"/>
          </a:p>
          <a:p>
            <a:r>
              <a:rPr lang="en-US" b="1" dirty="0" smtClean="0"/>
              <a:t>Clues: </a:t>
            </a:r>
            <a:r>
              <a:rPr lang="en-US" dirty="0" smtClean="0"/>
              <a:t>likenesses and differences are discussed; </a:t>
            </a:r>
            <a:r>
              <a:rPr lang="en-US" i="1" dirty="0" smtClean="0"/>
              <a:t>also, both, alike, in contrast, similarly…</a:t>
            </a:r>
          </a:p>
          <a:p>
            <a:r>
              <a:rPr lang="en-US" b="1" dirty="0" smtClean="0"/>
              <a:t>Visual:</a:t>
            </a:r>
          </a:p>
          <a:p>
            <a:pPr marL="109728" indent="0">
              <a:buNone/>
            </a:pP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and Contrast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971800" y="3962400"/>
            <a:ext cx="2514600" cy="2362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81500" y="3955473"/>
            <a:ext cx="2514600" cy="2362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9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Definition: </a:t>
            </a:r>
            <a:r>
              <a:rPr lang="en-US" dirty="0" smtClean="0"/>
              <a:t>the author provides readers with chronological events or a list of steps in a procedure</a:t>
            </a:r>
            <a:endParaRPr lang="en-US" b="1" dirty="0" smtClean="0"/>
          </a:p>
          <a:p>
            <a:r>
              <a:rPr lang="en-US" b="1" dirty="0" smtClean="0"/>
              <a:t>Clues: </a:t>
            </a:r>
            <a:r>
              <a:rPr lang="en-US" dirty="0" smtClean="0"/>
              <a:t>events in order of occurrence, instructions given step-by-step, time order words: </a:t>
            </a:r>
            <a:r>
              <a:rPr lang="en-US" i="1" dirty="0" smtClean="0"/>
              <a:t>first, next, then, afterward, last…</a:t>
            </a:r>
          </a:p>
          <a:p>
            <a:r>
              <a:rPr lang="en-US" b="1" dirty="0"/>
              <a:t>Visual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Order and Sequence (Chronological Order)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95600" y="4222172"/>
            <a:ext cx="4724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95600" y="5895108"/>
            <a:ext cx="4724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5600" y="5046517"/>
            <a:ext cx="4724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257800" y="4679372"/>
            <a:ext cx="0" cy="367145"/>
          </a:xfrm>
          <a:prstGeom prst="straightConnector1">
            <a:avLst/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257800" y="5527963"/>
            <a:ext cx="0" cy="367145"/>
          </a:xfrm>
          <a:prstGeom prst="straightConnector1">
            <a:avLst/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63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  <a:r>
              <a:rPr lang="en-US" b="1" dirty="0" smtClean="0"/>
              <a:t>: </a:t>
            </a:r>
            <a:r>
              <a:rPr lang="en-US" dirty="0" smtClean="0"/>
              <a:t>the author gives information about a problem and explains one or more solutions</a:t>
            </a:r>
            <a:endParaRPr lang="en-US" b="1" dirty="0"/>
          </a:p>
          <a:p>
            <a:r>
              <a:rPr lang="en-US" b="1" dirty="0"/>
              <a:t>Clues</a:t>
            </a:r>
            <a:r>
              <a:rPr lang="en-US" b="1" dirty="0" smtClean="0"/>
              <a:t>: </a:t>
            </a:r>
            <a:r>
              <a:rPr lang="en-US" dirty="0" smtClean="0"/>
              <a:t>a problem is solved or needs solving; </a:t>
            </a:r>
            <a:r>
              <a:rPr lang="en-US" i="1" dirty="0" smtClean="0"/>
              <a:t>problem, solution, solve, conundrum, quandary</a:t>
            </a:r>
          </a:p>
          <a:p>
            <a:r>
              <a:rPr lang="en-US" b="1" dirty="0"/>
              <a:t>Visual</a:t>
            </a:r>
            <a:r>
              <a:rPr lang="en-US" b="1" dirty="0" smtClean="0"/>
              <a:t>:</a:t>
            </a:r>
          </a:p>
          <a:p>
            <a:pPr marL="109728" indent="0">
              <a:buNone/>
            </a:pPr>
            <a:r>
              <a:rPr lang="en-US" sz="6600" b="1" dirty="0" smtClean="0"/>
              <a:t>          ?</a:t>
            </a:r>
            <a:endParaRPr lang="en-US" sz="6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and Solution</a:t>
            </a:r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>
            <a:off x="2209800" y="3886200"/>
            <a:ext cx="2590800" cy="17526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762500" y="4717473"/>
            <a:ext cx="838200" cy="0"/>
          </a:xfrm>
          <a:prstGeom prst="straightConnector1">
            <a:avLst/>
          </a:prstGeom>
          <a:ln w="1016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943600" y="3886200"/>
            <a:ext cx="1981200" cy="1773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cmartin2\AppData\Local\Microsoft\Windows\Temporary Internet Files\Content.IE5\QB1VQ3FA\glowing-light-bulb-2847-lar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144" y="4051438"/>
            <a:ext cx="1438111" cy="144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01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1949</TotalTime>
  <Words>455</Words>
  <Application>Microsoft Macintosh PowerPoint</Application>
  <PresentationFormat>On-screen Show (4:3)</PresentationFormat>
  <Paragraphs>50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Lucida Sans Unicode</vt:lpstr>
      <vt:lpstr>Verdana</vt:lpstr>
      <vt:lpstr>Wingdings 2</vt:lpstr>
      <vt:lpstr>Wingdings 3</vt:lpstr>
      <vt:lpstr>Concourse</vt:lpstr>
      <vt:lpstr>Nonfiction/Informational Text Structures</vt:lpstr>
      <vt:lpstr>What are we learning?</vt:lpstr>
      <vt:lpstr>Why are we learning this?</vt:lpstr>
      <vt:lpstr>TEXT STRUCTURES</vt:lpstr>
      <vt:lpstr>TEXT STRUCTURES OVERVIEW Interactive Notebook Entry</vt:lpstr>
      <vt:lpstr>Description</vt:lpstr>
      <vt:lpstr>Compare and Contrast</vt:lpstr>
      <vt:lpstr>Order and Sequence (Chronological Order)</vt:lpstr>
      <vt:lpstr>Problem and Solution</vt:lpstr>
      <vt:lpstr>Cause and Effect</vt:lpstr>
      <vt:lpstr>TEXT STRUCTURES OVERVIEW Interactive Notebook Entry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Nonfiction/Informational Text Structures</dc:title>
  <dc:creator>Martin, Christopher</dc:creator>
  <cp:lastModifiedBy>Maly, Hillary</cp:lastModifiedBy>
  <cp:revision>24</cp:revision>
  <dcterms:created xsi:type="dcterms:W3CDTF">2006-08-16T00:00:00Z</dcterms:created>
  <dcterms:modified xsi:type="dcterms:W3CDTF">2018-01-29T00:38:24Z</dcterms:modified>
</cp:coreProperties>
</file>