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86"/>
  </p:normalViewPr>
  <p:slideViewPr>
    <p:cSldViewPr snapToGrid="0">
      <p:cViewPr varScale="1">
        <p:scale>
          <a:sx n="101" d="100"/>
          <a:sy n="101" d="100"/>
        </p:scale>
        <p:origin x="5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85DB5-F1E9-4B63-BC77-E21F516D3085}" type="datetimeFigureOut">
              <a:rPr lang="en-US" smtClean="0"/>
              <a:t>3/1/19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FF7C86-5288-4D61-B634-FAB6FEB26D6B}" type="slidenum">
              <a:rPr lang="en-US" smtClean="0"/>
              <a:t>‹#›</a:t>
            </a:fld>
            <a:endParaRPr lang="en-US"/>
          </a:p>
        </p:txBody>
      </p:sp>
    </p:spTree>
    <p:extLst>
      <p:ext uri="{BB962C8B-B14F-4D97-AF65-F5344CB8AC3E}">
        <p14:creationId xmlns:p14="http://schemas.microsoft.com/office/powerpoint/2010/main" val="2433518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Assign each table group to discuss one of the text structures</a:t>
            </a:r>
            <a:r>
              <a:rPr lang="en-US" baseline="0" dirty="0"/>
              <a:t> </a:t>
            </a:r>
            <a:r>
              <a:rPr lang="en-US" dirty="0"/>
              <a:t>and report back to the whole</a:t>
            </a:r>
            <a:r>
              <a:rPr lang="en-US" baseline="0" dirty="0"/>
              <a:t> group.</a:t>
            </a:r>
            <a:endParaRPr lang="en-US" dirty="0"/>
          </a:p>
        </p:txBody>
      </p:sp>
      <p:sp>
        <p:nvSpPr>
          <p:cNvPr id="4" name="Slide Number Placeholder 3"/>
          <p:cNvSpPr>
            <a:spLocks noGrp="1"/>
          </p:cNvSpPr>
          <p:nvPr>
            <p:ph type="sldNum" sz="quarter" idx="10"/>
          </p:nvPr>
        </p:nvSpPr>
        <p:spPr/>
        <p:txBody>
          <a:bodyPr/>
          <a:lstStyle/>
          <a:p>
            <a:fld id="{62FF7C86-5288-4D61-B634-FAB6FEB26D6B}" type="slidenum">
              <a:rPr lang="en-US" smtClean="0"/>
              <a:t>4</a:t>
            </a:fld>
            <a:endParaRPr lang="en-US"/>
          </a:p>
        </p:txBody>
      </p:sp>
    </p:spTree>
    <p:extLst>
      <p:ext uri="{BB962C8B-B14F-4D97-AF65-F5344CB8AC3E}">
        <p14:creationId xmlns:p14="http://schemas.microsoft.com/office/powerpoint/2010/main" val="39629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F7C86-5288-4D61-B634-FAB6FEB26D6B}" type="slidenum">
              <a:rPr lang="en-US" smtClean="0"/>
              <a:t>5</a:t>
            </a:fld>
            <a:endParaRPr lang="en-US"/>
          </a:p>
        </p:txBody>
      </p:sp>
    </p:spTree>
    <p:extLst>
      <p:ext uri="{BB962C8B-B14F-4D97-AF65-F5344CB8AC3E}">
        <p14:creationId xmlns:p14="http://schemas.microsoft.com/office/powerpoint/2010/main" val="3771304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F7C86-5288-4D61-B634-FAB6FEB26D6B}" type="slidenum">
              <a:rPr lang="en-US" smtClean="0"/>
              <a:t>6</a:t>
            </a:fld>
            <a:endParaRPr lang="en-US"/>
          </a:p>
        </p:txBody>
      </p:sp>
    </p:spTree>
    <p:extLst>
      <p:ext uri="{BB962C8B-B14F-4D97-AF65-F5344CB8AC3E}">
        <p14:creationId xmlns:p14="http://schemas.microsoft.com/office/powerpoint/2010/main" val="2608766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F7C86-5288-4D61-B634-FAB6FEB26D6B}" type="slidenum">
              <a:rPr lang="en-US" smtClean="0"/>
              <a:t>7</a:t>
            </a:fld>
            <a:endParaRPr lang="en-US"/>
          </a:p>
        </p:txBody>
      </p:sp>
    </p:spTree>
    <p:extLst>
      <p:ext uri="{BB962C8B-B14F-4D97-AF65-F5344CB8AC3E}">
        <p14:creationId xmlns:p14="http://schemas.microsoft.com/office/powerpoint/2010/main" val="727262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F7C86-5288-4D61-B634-FAB6FEB26D6B}" type="slidenum">
              <a:rPr lang="en-US" smtClean="0"/>
              <a:t>8</a:t>
            </a:fld>
            <a:endParaRPr lang="en-US"/>
          </a:p>
        </p:txBody>
      </p:sp>
    </p:spTree>
    <p:extLst>
      <p:ext uri="{BB962C8B-B14F-4D97-AF65-F5344CB8AC3E}">
        <p14:creationId xmlns:p14="http://schemas.microsoft.com/office/powerpoint/2010/main" val="4035258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F7C86-5288-4D61-B634-FAB6FEB26D6B}" type="slidenum">
              <a:rPr lang="en-US" smtClean="0"/>
              <a:t>9</a:t>
            </a:fld>
            <a:endParaRPr lang="en-US"/>
          </a:p>
        </p:txBody>
      </p:sp>
    </p:spTree>
    <p:extLst>
      <p:ext uri="{BB962C8B-B14F-4D97-AF65-F5344CB8AC3E}">
        <p14:creationId xmlns:p14="http://schemas.microsoft.com/office/powerpoint/2010/main" val="2422152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2612594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366953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23651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286699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3999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748369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1826031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176807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105423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16F584-B89A-47DD-B9FE-492FE4AAA26E}"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3906191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16F584-B89A-47DD-B9FE-492FE4AAA26E}"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8213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16F584-B89A-47DD-B9FE-492FE4AAA26E}" type="datetimeFigureOut">
              <a:rPr lang="en-US" smtClean="0"/>
              <a:t>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1568945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16F584-B89A-47DD-B9FE-492FE4AAA26E}" type="datetimeFigureOut">
              <a:rPr lang="en-US" smtClean="0"/>
              <a:t>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39011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6F584-B89A-47DD-B9FE-492FE4AAA26E}" type="datetimeFigureOut">
              <a:rPr lang="en-US" smtClean="0"/>
              <a:t>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3662312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16F584-B89A-47DD-B9FE-492FE4AAA26E}"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163868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A16F584-B89A-47DD-B9FE-492FE4AAA26E}"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12FF7-30A4-4E21-9D75-5C1FA1EBCE71}" type="slidenum">
              <a:rPr lang="en-US" smtClean="0"/>
              <a:t>‹#›</a:t>
            </a:fld>
            <a:endParaRPr lang="en-US"/>
          </a:p>
        </p:txBody>
      </p:sp>
    </p:spTree>
    <p:extLst>
      <p:ext uri="{BB962C8B-B14F-4D97-AF65-F5344CB8AC3E}">
        <p14:creationId xmlns:p14="http://schemas.microsoft.com/office/powerpoint/2010/main" val="220813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16F584-B89A-47DD-B9FE-492FE4AAA26E}" type="datetimeFigureOut">
              <a:rPr lang="en-US" smtClean="0"/>
              <a:t>3/1/19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D12FF7-30A4-4E21-9D75-5C1FA1EBCE71}" type="slidenum">
              <a:rPr lang="en-US" smtClean="0"/>
              <a:t>‹#›</a:t>
            </a:fld>
            <a:endParaRPr lang="en-US"/>
          </a:p>
        </p:txBody>
      </p:sp>
    </p:spTree>
    <p:extLst>
      <p:ext uri="{BB962C8B-B14F-4D97-AF65-F5344CB8AC3E}">
        <p14:creationId xmlns:p14="http://schemas.microsoft.com/office/powerpoint/2010/main" val="1059366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8036" y="2404534"/>
            <a:ext cx="9254837" cy="1646302"/>
          </a:xfrm>
        </p:spPr>
        <p:txBody>
          <a:bodyPr/>
          <a:lstStyle/>
          <a:p>
            <a:r>
              <a:rPr lang="en-US" sz="6000" dirty="0"/>
              <a:t>Nonfiction Text Structures</a:t>
            </a:r>
          </a:p>
        </p:txBody>
      </p:sp>
      <p:sp>
        <p:nvSpPr>
          <p:cNvPr id="3" name="Subtitle 2"/>
          <p:cNvSpPr>
            <a:spLocks noGrp="1"/>
          </p:cNvSpPr>
          <p:nvPr>
            <p:ph type="subTitle" idx="1"/>
          </p:nvPr>
        </p:nvSpPr>
        <p:spPr/>
        <p:txBody>
          <a:bodyPr/>
          <a:lstStyle/>
          <a:p>
            <a:r>
              <a:rPr lang="en-US" dirty="0"/>
              <a:t>Small Group Text Analysis Activity</a:t>
            </a:r>
          </a:p>
        </p:txBody>
      </p:sp>
    </p:spTree>
    <p:extLst>
      <p:ext uri="{BB962C8B-B14F-4D97-AF65-F5344CB8AC3E}">
        <p14:creationId xmlns:p14="http://schemas.microsoft.com/office/powerpoint/2010/main" val="383143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Learning Standards/I can…</a:t>
            </a:r>
          </a:p>
        </p:txBody>
      </p:sp>
      <p:sp>
        <p:nvSpPr>
          <p:cNvPr id="3" name="Content Placeholder 2"/>
          <p:cNvSpPr>
            <a:spLocks noGrp="1"/>
          </p:cNvSpPr>
          <p:nvPr>
            <p:ph idx="1"/>
          </p:nvPr>
        </p:nvSpPr>
        <p:spPr>
          <a:xfrm>
            <a:off x="677334" y="1930401"/>
            <a:ext cx="8596668" cy="4110962"/>
          </a:xfrm>
        </p:spPr>
        <p:txBody>
          <a:bodyPr>
            <a:noAutofit/>
          </a:bodyPr>
          <a:lstStyle/>
          <a:p>
            <a:r>
              <a:rPr lang="en-US" sz="2400" b="1" dirty="0"/>
              <a:t>CCRA.R.5 </a:t>
            </a:r>
            <a:r>
              <a:rPr lang="en-US" sz="2400" dirty="0"/>
              <a:t>Analyze the structure of texts, including how specific sentences, paragraphs, and larger portions of the text relate to each other and the whole.</a:t>
            </a:r>
          </a:p>
          <a:p>
            <a:r>
              <a:rPr lang="en-US" sz="2400" b="1" dirty="0"/>
              <a:t>RI.5.5 </a:t>
            </a:r>
            <a:r>
              <a:rPr lang="en-US" sz="2400" dirty="0"/>
              <a:t>Compare/contrast overall structure (e.g. chronology, comparison, cause/effect, problem/solution) of events, ideas, concepts, or information in two or more texts.</a:t>
            </a:r>
          </a:p>
          <a:p>
            <a:r>
              <a:rPr lang="en-US" sz="2400" b="1" dirty="0"/>
              <a:t>SL.5.1 </a:t>
            </a:r>
            <a:r>
              <a:rPr lang="en-US" sz="2400" dirty="0"/>
              <a:t>Engage effectively in a range of collaborative discussions (one-on-one, in groups, and teacher-led) with diverse partners on </a:t>
            </a:r>
            <a:r>
              <a:rPr lang="en-US" sz="2400" i="1" dirty="0"/>
              <a:t>grade 5 topics and texts</a:t>
            </a:r>
            <a:r>
              <a:rPr lang="en-US" sz="2400" dirty="0"/>
              <a:t>, building on others’ ideas and expressing their own clearly.</a:t>
            </a:r>
          </a:p>
        </p:txBody>
      </p:sp>
    </p:spTree>
    <p:extLst>
      <p:ext uri="{BB962C8B-B14F-4D97-AF65-F5344CB8AC3E}">
        <p14:creationId xmlns:p14="http://schemas.microsoft.com/office/powerpoint/2010/main" val="45741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Learning Standards/I can…</a:t>
            </a:r>
          </a:p>
        </p:txBody>
      </p:sp>
      <p:sp>
        <p:nvSpPr>
          <p:cNvPr id="3" name="Content Placeholder 2"/>
          <p:cNvSpPr>
            <a:spLocks noGrp="1"/>
          </p:cNvSpPr>
          <p:nvPr>
            <p:ph idx="1"/>
          </p:nvPr>
        </p:nvSpPr>
        <p:spPr>
          <a:xfrm>
            <a:off x="677334" y="1930401"/>
            <a:ext cx="8596668" cy="4110962"/>
          </a:xfrm>
        </p:spPr>
        <p:txBody>
          <a:bodyPr>
            <a:noAutofit/>
          </a:bodyPr>
          <a:lstStyle/>
          <a:p>
            <a:pPr marL="0" indent="0">
              <a:buNone/>
            </a:pPr>
            <a:r>
              <a:rPr lang="en-US" sz="3200" dirty="0"/>
              <a:t>I can…</a:t>
            </a:r>
          </a:p>
          <a:p>
            <a:r>
              <a:rPr lang="en-US" sz="3200" dirty="0"/>
              <a:t>analyze the structure of nonfiction texts</a:t>
            </a:r>
          </a:p>
          <a:p>
            <a:r>
              <a:rPr lang="en-US" sz="3200" dirty="0"/>
              <a:t>compare and contrast the overall structure of multiple texts</a:t>
            </a:r>
          </a:p>
          <a:p>
            <a:r>
              <a:rPr lang="en-US" sz="3200" dirty="0"/>
              <a:t>(write to explain my analysis of nonfiction text structure)</a:t>
            </a:r>
          </a:p>
        </p:txBody>
      </p:sp>
    </p:spTree>
    <p:extLst>
      <p:ext uri="{BB962C8B-B14F-4D97-AF65-F5344CB8AC3E}">
        <p14:creationId xmlns:p14="http://schemas.microsoft.com/office/powerpoint/2010/main" val="312818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927"/>
            <a:ext cx="8596668" cy="1320800"/>
          </a:xfrm>
        </p:spPr>
        <p:txBody>
          <a:bodyPr>
            <a:normAutofit/>
          </a:bodyPr>
          <a:lstStyle/>
          <a:p>
            <a:r>
              <a:rPr lang="en-US" sz="5400" dirty="0"/>
              <a:t>Prior Knowledge Review</a:t>
            </a:r>
          </a:p>
        </p:txBody>
      </p:sp>
      <p:sp>
        <p:nvSpPr>
          <p:cNvPr id="3" name="Content Placeholder 2"/>
          <p:cNvSpPr>
            <a:spLocks noGrp="1"/>
          </p:cNvSpPr>
          <p:nvPr>
            <p:ph idx="1"/>
          </p:nvPr>
        </p:nvSpPr>
        <p:spPr>
          <a:xfrm>
            <a:off x="677334" y="1708727"/>
            <a:ext cx="8816802" cy="4110962"/>
          </a:xfrm>
        </p:spPr>
        <p:txBody>
          <a:bodyPr>
            <a:noAutofit/>
          </a:bodyPr>
          <a:lstStyle/>
          <a:p>
            <a:pPr marL="0" indent="0">
              <a:buNone/>
            </a:pPr>
            <a:r>
              <a:rPr lang="en-US" sz="2400" dirty="0"/>
              <a:t>Using your interactive notebook as a guide, let’s review what we’ve learned so far…</a:t>
            </a:r>
          </a:p>
          <a:p>
            <a:pPr lvl="0"/>
            <a:r>
              <a:rPr lang="en-US" sz="2800" dirty="0"/>
              <a:t>What are the elements of nonfiction text structure?</a:t>
            </a:r>
          </a:p>
          <a:p>
            <a:pPr lvl="1"/>
            <a:r>
              <a:rPr lang="en-US" sz="2400" dirty="0"/>
              <a:t>Description</a:t>
            </a:r>
          </a:p>
          <a:p>
            <a:pPr lvl="1"/>
            <a:r>
              <a:rPr lang="en-US" sz="2400" dirty="0"/>
              <a:t>Compare and Contrast</a:t>
            </a:r>
          </a:p>
          <a:p>
            <a:pPr lvl="1"/>
            <a:r>
              <a:rPr lang="en-US" sz="2400" dirty="0"/>
              <a:t>Order and Sequence</a:t>
            </a:r>
          </a:p>
          <a:p>
            <a:pPr lvl="1"/>
            <a:r>
              <a:rPr lang="en-US" sz="2400" dirty="0"/>
              <a:t>Problem and Solution</a:t>
            </a:r>
          </a:p>
          <a:p>
            <a:pPr lvl="1"/>
            <a:r>
              <a:rPr lang="en-US" sz="2400" dirty="0"/>
              <a:t>Cause and Effect</a:t>
            </a:r>
          </a:p>
        </p:txBody>
      </p:sp>
    </p:spTree>
    <p:extLst>
      <p:ext uri="{BB962C8B-B14F-4D97-AF65-F5344CB8AC3E}">
        <p14:creationId xmlns:p14="http://schemas.microsoft.com/office/powerpoint/2010/main" val="315172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927"/>
            <a:ext cx="8596668" cy="1320800"/>
          </a:xfrm>
        </p:spPr>
        <p:txBody>
          <a:bodyPr>
            <a:normAutofit fontScale="90000"/>
          </a:bodyPr>
          <a:lstStyle/>
          <a:p>
            <a:r>
              <a:rPr lang="en-US" sz="5400" dirty="0"/>
              <a:t>Building onto our knowledge…</a:t>
            </a:r>
          </a:p>
        </p:txBody>
      </p:sp>
      <p:sp>
        <p:nvSpPr>
          <p:cNvPr id="3" name="Content Placeholder 2"/>
          <p:cNvSpPr>
            <a:spLocks noGrp="1"/>
          </p:cNvSpPr>
          <p:nvPr>
            <p:ph idx="1"/>
          </p:nvPr>
        </p:nvSpPr>
        <p:spPr>
          <a:xfrm>
            <a:off x="677334" y="1708727"/>
            <a:ext cx="8816802" cy="4110962"/>
          </a:xfrm>
        </p:spPr>
        <p:txBody>
          <a:bodyPr>
            <a:noAutofit/>
          </a:bodyPr>
          <a:lstStyle/>
          <a:p>
            <a:pPr marL="0" lvl="0" indent="0">
              <a:buNone/>
            </a:pPr>
            <a:r>
              <a:rPr lang="en-US" sz="2400" dirty="0"/>
              <a:t>Based on what we’ve learned so far about analyzing individual nonfiction texts, consider the following question:</a:t>
            </a:r>
          </a:p>
          <a:p>
            <a:pPr marL="0" lvl="0" indent="0">
              <a:buNone/>
            </a:pPr>
            <a:r>
              <a:rPr lang="en-US" sz="4000" dirty="0"/>
              <a:t>How can you compare and contrast multiple texts to analyze their structures?</a:t>
            </a:r>
          </a:p>
          <a:p>
            <a:pPr marL="0" lvl="0" indent="0">
              <a:buNone/>
            </a:pPr>
            <a:r>
              <a:rPr lang="en-US" sz="2800" dirty="0"/>
              <a:t>Discuss with your table group.</a:t>
            </a:r>
          </a:p>
        </p:txBody>
      </p:sp>
    </p:spTree>
    <p:extLst>
      <p:ext uri="{BB962C8B-B14F-4D97-AF65-F5344CB8AC3E}">
        <p14:creationId xmlns:p14="http://schemas.microsoft.com/office/powerpoint/2010/main" val="426955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927"/>
            <a:ext cx="8596668" cy="1320800"/>
          </a:xfrm>
        </p:spPr>
        <p:txBody>
          <a:bodyPr>
            <a:normAutofit/>
          </a:bodyPr>
          <a:lstStyle/>
          <a:p>
            <a:r>
              <a:rPr lang="en-US" sz="5400" dirty="0"/>
              <a:t>Apply Your Literacy Skills!</a:t>
            </a:r>
          </a:p>
        </p:txBody>
      </p:sp>
      <p:sp>
        <p:nvSpPr>
          <p:cNvPr id="3" name="Content Placeholder 2"/>
          <p:cNvSpPr>
            <a:spLocks noGrp="1"/>
          </p:cNvSpPr>
          <p:nvPr>
            <p:ph idx="1"/>
          </p:nvPr>
        </p:nvSpPr>
        <p:spPr>
          <a:xfrm>
            <a:off x="677334" y="1708727"/>
            <a:ext cx="8816802" cy="4110962"/>
          </a:xfrm>
        </p:spPr>
        <p:txBody>
          <a:bodyPr>
            <a:noAutofit/>
          </a:bodyPr>
          <a:lstStyle/>
          <a:p>
            <a:r>
              <a:rPr lang="en-US" sz="2800" dirty="0"/>
              <a:t>You know how to annotate a text by identifying the main idea and supporting details.</a:t>
            </a:r>
          </a:p>
          <a:p>
            <a:r>
              <a:rPr lang="en-US" sz="2800" dirty="0"/>
              <a:t>You know the basic features of the five main types of nonfiction text structures.</a:t>
            </a:r>
          </a:p>
          <a:p>
            <a:r>
              <a:rPr lang="en-US" sz="2800" dirty="0"/>
              <a:t>NOW, each person at your table group will spend a few minutes reading an assigned nonfiction text. Annotate the text, considering which nonfiction text structure seems to be most prevalent. </a:t>
            </a:r>
            <a:br>
              <a:rPr lang="en-US" sz="2800" dirty="0"/>
            </a:br>
            <a:r>
              <a:rPr lang="en-US" sz="2400" dirty="0"/>
              <a:t>You may use your Interactive Notebook/Annotation Chart. </a:t>
            </a:r>
          </a:p>
        </p:txBody>
      </p:sp>
    </p:spTree>
    <p:extLst>
      <p:ext uri="{BB962C8B-B14F-4D97-AF65-F5344CB8AC3E}">
        <p14:creationId xmlns:p14="http://schemas.microsoft.com/office/powerpoint/2010/main" val="9948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927"/>
            <a:ext cx="8596668" cy="1320800"/>
          </a:xfrm>
        </p:spPr>
        <p:txBody>
          <a:bodyPr>
            <a:normAutofit/>
          </a:bodyPr>
          <a:lstStyle/>
          <a:p>
            <a:r>
              <a:rPr lang="en-US" sz="5400" dirty="0"/>
              <a:t>Table Group Discussion</a:t>
            </a:r>
          </a:p>
        </p:txBody>
      </p:sp>
      <p:sp>
        <p:nvSpPr>
          <p:cNvPr id="3" name="Content Placeholder 2"/>
          <p:cNvSpPr>
            <a:spLocks noGrp="1"/>
          </p:cNvSpPr>
          <p:nvPr>
            <p:ph idx="1"/>
          </p:nvPr>
        </p:nvSpPr>
        <p:spPr>
          <a:xfrm>
            <a:off x="677333" y="1708727"/>
            <a:ext cx="8854593" cy="4110962"/>
          </a:xfrm>
        </p:spPr>
        <p:txBody>
          <a:bodyPr>
            <a:noAutofit/>
          </a:bodyPr>
          <a:lstStyle/>
          <a:p>
            <a:r>
              <a:rPr lang="en-US" sz="2800" dirty="0"/>
              <a:t>Now that you’ve read and annotated your assigned text, discuss all of the texts with your table group.</a:t>
            </a:r>
          </a:p>
          <a:p>
            <a:r>
              <a:rPr lang="en-US" sz="2800" dirty="0"/>
              <a:t>Determine which nonfiction text structure is used for each text. Each text is a primary example of only ONE text structure, and each structure is only used once (so you should have all five represented). Use accountable talk to debate any discrepancies.</a:t>
            </a:r>
          </a:p>
          <a:p>
            <a:r>
              <a:rPr lang="en-US" sz="2800" dirty="0"/>
              <a:t>Once you’ve agreed, label each text with its nonfiction text structure type.</a:t>
            </a:r>
            <a:endParaRPr lang="en-US" sz="2400" dirty="0"/>
          </a:p>
        </p:txBody>
      </p:sp>
    </p:spTree>
    <p:extLst>
      <p:ext uri="{BB962C8B-B14F-4D97-AF65-F5344CB8AC3E}">
        <p14:creationId xmlns:p14="http://schemas.microsoft.com/office/powerpoint/2010/main" val="27449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927"/>
            <a:ext cx="8596668" cy="1320800"/>
          </a:xfrm>
        </p:spPr>
        <p:txBody>
          <a:bodyPr>
            <a:normAutofit/>
          </a:bodyPr>
          <a:lstStyle/>
          <a:p>
            <a:r>
              <a:rPr lang="en-US" sz="5400" dirty="0"/>
              <a:t>Gather Text Evidence</a:t>
            </a:r>
          </a:p>
        </p:txBody>
      </p:sp>
      <p:sp>
        <p:nvSpPr>
          <p:cNvPr id="3" name="Content Placeholder 2"/>
          <p:cNvSpPr>
            <a:spLocks noGrp="1"/>
          </p:cNvSpPr>
          <p:nvPr>
            <p:ph idx="1"/>
          </p:nvPr>
        </p:nvSpPr>
        <p:spPr>
          <a:xfrm>
            <a:off x="677333" y="1708727"/>
            <a:ext cx="8854593" cy="4110962"/>
          </a:xfrm>
        </p:spPr>
        <p:txBody>
          <a:bodyPr>
            <a:noAutofit/>
          </a:bodyPr>
          <a:lstStyle/>
          <a:p>
            <a:r>
              <a:rPr lang="en-US" sz="2800" dirty="0"/>
              <a:t>The next step in this process is to complete the visual/graphic organizer for your text by filling in the main idea and details you annotated and discussed with your group. </a:t>
            </a:r>
          </a:p>
          <a:p>
            <a:r>
              <a:rPr lang="en-US" sz="2800" dirty="0"/>
              <a:t>Be sure to cite specific text evidence from the text on your graphic organizer that supports your analysis of the text structure!</a:t>
            </a:r>
          </a:p>
        </p:txBody>
      </p:sp>
    </p:spTree>
    <p:extLst>
      <p:ext uri="{BB962C8B-B14F-4D97-AF65-F5344CB8AC3E}">
        <p14:creationId xmlns:p14="http://schemas.microsoft.com/office/powerpoint/2010/main" val="305737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927"/>
            <a:ext cx="8596668" cy="1320800"/>
          </a:xfrm>
        </p:spPr>
        <p:txBody>
          <a:bodyPr>
            <a:normAutofit/>
          </a:bodyPr>
          <a:lstStyle/>
          <a:p>
            <a:r>
              <a:rPr lang="en-US" sz="6600" b="1" dirty="0"/>
              <a:t>Exit Ticket</a:t>
            </a:r>
          </a:p>
        </p:txBody>
      </p:sp>
      <p:sp>
        <p:nvSpPr>
          <p:cNvPr id="3" name="Content Placeholder 2"/>
          <p:cNvSpPr>
            <a:spLocks noGrp="1"/>
          </p:cNvSpPr>
          <p:nvPr>
            <p:ph idx="1"/>
          </p:nvPr>
        </p:nvSpPr>
        <p:spPr>
          <a:xfrm>
            <a:off x="186017" y="1708727"/>
            <a:ext cx="9579302" cy="4110962"/>
          </a:xfrm>
        </p:spPr>
        <p:txBody>
          <a:bodyPr>
            <a:noAutofit/>
          </a:bodyPr>
          <a:lstStyle/>
          <a:p>
            <a:r>
              <a:rPr lang="en-US" sz="3300" dirty="0"/>
              <a:t>Write a short summary of your article analysis.</a:t>
            </a:r>
          </a:p>
          <a:p>
            <a:r>
              <a:rPr lang="en-US" sz="2800" dirty="0"/>
              <a:t>First, write a 5-6 sentence paragraph to summarize the main idea and important supporting details of your article.</a:t>
            </a:r>
          </a:p>
          <a:p>
            <a:r>
              <a:rPr lang="en-US" sz="2800" dirty="0"/>
              <a:t>Next, write a second paragraph explaining your analysis. What text structure does this article utilize? How do you know? Include some text evidence that provided you with clues to figure out which text structure was primarily used in your article. Remember to EXPLAIN your evidence and how it proves </a:t>
            </a:r>
            <a:r>
              <a:rPr lang="en-US" sz="2800"/>
              <a:t>your point!</a:t>
            </a:r>
            <a:endParaRPr lang="en-US" sz="2400" dirty="0"/>
          </a:p>
        </p:txBody>
      </p:sp>
    </p:spTree>
    <p:extLst>
      <p:ext uri="{BB962C8B-B14F-4D97-AF65-F5344CB8AC3E}">
        <p14:creationId xmlns:p14="http://schemas.microsoft.com/office/powerpoint/2010/main" val="277313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130</TotalTime>
  <Words>554</Words>
  <Application>Microsoft Macintosh PowerPoint</Application>
  <PresentationFormat>Widescreen</PresentationFormat>
  <Paragraphs>45</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Nonfiction Text Structures</vt:lpstr>
      <vt:lpstr>Learning Standards/I can…</vt:lpstr>
      <vt:lpstr>Learning Standards/I can…</vt:lpstr>
      <vt:lpstr>Prior Knowledge Review</vt:lpstr>
      <vt:lpstr>Building onto our knowledge…</vt:lpstr>
      <vt:lpstr>Apply Your Literacy Skills!</vt:lpstr>
      <vt:lpstr>Table Group Discussion</vt:lpstr>
      <vt:lpstr>Gather Text Evidence</vt:lpstr>
      <vt:lpstr>Exit Ticket</vt:lpstr>
    </vt:vector>
  </TitlesOfParts>
  <Company>Metro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Nonfiction Text Structures</dc:title>
  <dc:creator>Martin, Christopher</dc:creator>
  <cp:lastModifiedBy>Maly, Hillary</cp:lastModifiedBy>
  <cp:revision>8</cp:revision>
  <dcterms:created xsi:type="dcterms:W3CDTF">2018-02-05T22:43:40Z</dcterms:created>
  <dcterms:modified xsi:type="dcterms:W3CDTF">2019-03-02T00:49:57Z</dcterms:modified>
</cp:coreProperties>
</file>