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55"/>
  </p:normalViewPr>
  <p:slideViewPr>
    <p:cSldViewPr snapToGrid="0" snapToObjects="1">
      <p:cViewPr varScale="1">
        <p:scale>
          <a:sx n="94" d="100"/>
          <a:sy n="94" d="100"/>
        </p:scale>
        <p:origin x="1624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105985-F44C-1D4E-934D-18A2D5CE8E6A}" type="datetimeFigureOut">
              <a:rPr lang="en-US" smtClean="0"/>
              <a:t>1/30/17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CFAF02-6D3D-1F48-AB0A-25277BAF69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0265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2"/>
            <a:r>
              <a:rPr lang="en-US" u="sng" dirty="0" smtClean="0"/>
              <a:t>Reason #1: </a:t>
            </a:r>
            <a:r>
              <a:rPr lang="en-US" dirty="0" smtClean="0">
                <a:solidFill>
                  <a:srgbClr val="215D77"/>
                </a:solidFill>
              </a:rPr>
              <a:t>First, </a:t>
            </a:r>
            <a:r>
              <a:rPr lang="en-US" dirty="0" err="1" smtClean="0">
                <a:solidFill>
                  <a:srgbClr val="215D77"/>
                </a:solidFill>
              </a:rPr>
              <a:t>Meigs</a:t>
            </a:r>
            <a:r>
              <a:rPr lang="en-US" dirty="0" smtClean="0">
                <a:solidFill>
                  <a:srgbClr val="215D77"/>
                </a:solidFill>
              </a:rPr>
              <a:t> students always provide the name of their sources. </a:t>
            </a:r>
          </a:p>
          <a:p>
            <a:pPr lvl="2"/>
            <a:r>
              <a:rPr lang="en-US" u="sng" dirty="0" smtClean="0"/>
              <a:t>Reason #2: </a:t>
            </a:r>
            <a:r>
              <a:rPr lang="en-US" dirty="0" smtClean="0">
                <a:solidFill>
                  <a:srgbClr val="215D77"/>
                </a:solidFill>
              </a:rPr>
              <a:t>Second, they avoid cheating by working on assignments independently. </a:t>
            </a:r>
          </a:p>
          <a:p>
            <a:pPr lvl="2"/>
            <a:r>
              <a:rPr lang="en-US" u="sng" dirty="0" smtClean="0">
                <a:solidFill>
                  <a:schemeClr val="tx1"/>
                </a:solidFill>
              </a:rPr>
              <a:t>Reason #3: </a:t>
            </a:r>
            <a:r>
              <a:rPr lang="en-US" dirty="0" smtClean="0">
                <a:solidFill>
                  <a:srgbClr val="215D77"/>
                </a:solidFill>
              </a:rPr>
              <a:t>Third, </a:t>
            </a:r>
            <a:r>
              <a:rPr lang="en-US" dirty="0" err="1" smtClean="0">
                <a:solidFill>
                  <a:srgbClr val="215D77"/>
                </a:solidFill>
              </a:rPr>
              <a:t>Meigs</a:t>
            </a:r>
            <a:r>
              <a:rPr lang="en-US" dirty="0" smtClean="0">
                <a:solidFill>
                  <a:srgbClr val="215D77"/>
                </a:solidFill>
              </a:rPr>
              <a:t> students refrain from talking during quizzes and assessments.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CFAF02-6D3D-1F48-AB0A-25277BAF69C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008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u="sng" dirty="0" smtClean="0"/>
              <a:t>Reason #1:</a:t>
            </a:r>
            <a:r>
              <a:rPr lang="en-US" dirty="0" smtClean="0"/>
              <a:t> First, without computer skills, it would be difficult to complete high school and college assignments. </a:t>
            </a:r>
          </a:p>
          <a:p>
            <a:pPr lvl="1"/>
            <a:r>
              <a:rPr lang="en-US" u="sng" dirty="0" smtClean="0"/>
              <a:t>Reason #2:</a:t>
            </a:r>
            <a:r>
              <a:rPr lang="en-US" dirty="0" smtClean="0"/>
              <a:t> Second, most companies do not hire individuals with little or no computer skills. </a:t>
            </a:r>
          </a:p>
          <a:p>
            <a:pPr lvl="1"/>
            <a:r>
              <a:rPr lang="en-US" u="sng" dirty="0" smtClean="0"/>
              <a:t>Reason #3:</a:t>
            </a:r>
            <a:r>
              <a:rPr lang="en-US" dirty="0" smtClean="0"/>
              <a:t> Third, computer skills are necessary to communicate in a technology driven world. </a:t>
            </a:r>
            <a:endParaRPr lang="en-US" u="sng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CFAF02-6D3D-1F48-AB0A-25277BAF69C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5891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A98AF03-7270-45C2-A683-C5E353EF01A5}" type="datetime4">
              <a:rPr lang="en-US" smtClean="0"/>
              <a:pPr/>
              <a:t>January 30, 2017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B5AFD-D735-4504-A039-ADEBB6448D55}" type="datetime4">
              <a:rPr lang="en-US" smtClean="0"/>
              <a:pPr/>
              <a:t>January 30,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C8118-FB93-4E87-B380-0175F2FE2167}" type="datetime4">
              <a:rPr lang="en-US" smtClean="0"/>
              <a:pPr/>
              <a:t>January 30,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January 30,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7EAE1-CAAC-4AEF-919E-158692B1E55E}" type="datetime4">
              <a:rPr lang="en-US" smtClean="0"/>
              <a:pPr/>
              <a:t>January 30,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5A706-D8F2-4D1A-855A-CADC92600C26}" type="datetime4">
              <a:rPr lang="en-US" smtClean="0"/>
              <a:pPr/>
              <a:t>January 30,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4F123-1704-49AC-9D15-C4B1462B8014}" type="datetime4">
              <a:rPr lang="en-US" smtClean="0"/>
              <a:pPr/>
              <a:t>January 30, 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27EC2-47FB-48A1-8644-C8A81DDAA119}" type="datetime4">
              <a:rPr lang="en-US" smtClean="0"/>
              <a:pPr/>
              <a:t>January 30, 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C3ED-7435-49F9-84C8-03CCA2F8DEDB}" type="datetime4">
              <a:rPr lang="en-US" smtClean="0"/>
              <a:pPr/>
              <a:t>January 30, 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49BF1-FCD3-4395-8FF6-0047AF66228E}" type="datetime4">
              <a:rPr lang="en-US" smtClean="0"/>
              <a:pPr/>
              <a:t>January 30, 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61222-2C8B-4501-BE87-6797EC025925}" type="datetime4">
              <a:rPr lang="en-US" smtClean="0"/>
              <a:pPr/>
              <a:t>January 30,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6C01193-8287-4834-A286-6B880643E934}" type="datetime4">
              <a:rPr lang="en-US" smtClean="0"/>
              <a:pPr/>
              <a:t>January 30,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Supporting Details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5</a:t>
            </a:r>
            <a:r>
              <a:rPr lang="en-US" baseline="30000" dirty="0" smtClean="0"/>
              <a:t>th</a:t>
            </a:r>
            <a:r>
              <a:rPr lang="en-US" dirty="0" smtClean="0"/>
              <a:t> grade Literacy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2327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Let’s review topic sentences!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u="sng" dirty="0">
                <a:solidFill>
                  <a:srgbClr val="215D77"/>
                </a:solidFill>
              </a:rPr>
              <a:t>Topic Sentence</a:t>
            </a:r>
          </a:p>
          <a:p>
            <a:r>
              <a:rPr lang="en-US" dirty="0"/>
              <a:t>The </a:t>
            </a:r>
            <a:r>
              <a:rPr lang="en-US" b="1" u="sng" dirty="0">
                <a:solidFill>
                  <a:schemeClr val="accent1">
                    <a:lumMod val="75000"/>
                  </a:schemeClr>
                </a:solidFill>
              </a:rPr>
              <a:t>topic sentence </a:t>
            </a:r>
            <a:r>
              <a:rPr lang="en-US" dirty="0"/>
              <a:t>of a paragraph states the </a:t>
            </a:r>
            <a:r>
              <a:rPr lang="en-US" b="1" u="sng" dirty="0">
                <a:solidFill>
                  <a:schemeClr val="accent1">
                    <a:lumMod val="75000"/>
                  </a:schemeClr>
                </a:solidFill>
              </a:rPr>
              <a:t>claim</a:t>
            </a:r>
            <a:r>
              <a:rPr lang="en-US" u="sng" dirty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pPr lvl="1"/>
            <a:r>
              <a:rPr lang="en-US" dirty="0"/>
              <a:t>The claim is the </a:t>
            </a:r>
            <a:r>
              <a:rPr lang="en-US" b="1" u="sng" dirty="0">
                <a:solidFill>
                  <a:srgbClr val="215D77"/>
                </a:solidFill>
              </a:rPr>
              <a:t>point</a:t>
            </a:r>
            <a:r>
              <a:rPr lang="en-US" dirty="0"/>
              <a:t> you are trying to make.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92851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Supporting Details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Begins with a </a:t>
            </a:r>
            <a:r>
              <a:rPr lang="en-US" b="1" u="sng" dirty="0" smtClean="0">
                <a:solidFill>
                  <a:srgbClr val="215D77"/>
                </a:solidFill>
              </a:rPr>
              <a:t>transition</a:t>
            </a:r>
            <a:r>
              <a:rPr lang="en-US" dirty="0" smtClean="0"/>
              <a:t>. </a:t>
            </a:r>
          </a:p>
          <a:p>
            <a:pPr lvl="1"/>
            <a:r>
              <a:rPr lang="en-US" dirty="0" smtClean="0"/>
              <a:t>Examples of transitions would be: </a:t>
            </a:r>
          </a:p>
          <a:p>
            <a:pPr marL="365760" lvl="1" indent="0">
              <a:buNone/>
            </a:pP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This is written in your </a:t>
            </a:r>
            <a:r>
              <a:rPr lang="en-US" b="1" u="sng" dirty="0" smtClean="0">
                <a:solidFill>
                  <a:srgbClr val="215D77"/>
                </a:solidFill>
              </a:rPr>
              <a:t>own words </a:t>
            </a:r>
            <a:r>
              <a:rPr lang="en-US" dirty="0" smtClean="0"/>
              <a:t>and gives a </a:t>
            </a:r>
            <a:r>
              <a:rPr lang="en-US" b="1" u="sng" dirty="0" smtClean="0">
                <a:solidFill>
                  <a:srgbClr val="215D77"/>
                </a:solidFill>
              </a:rPr>
              <a:t>detailed reason </a:t>
            </a:r>
            <a:r>
              <a:rPr lang="en-US" dirty="0" smtClean="0"/>
              <a:t>that </a:t>
            </a:r>
            <a:r>
              <a:rPr lang="en-US" b="1" u="sng" dirty="0" smtClean="0">
                <a:solidFill>
                  <a:srgbClr val="215D77"/>
                </a:solidFill>
              </a:rPr>
              <a:t>supports</a:t>
            </a:r>
            <a:r>
              <a:rPr lang="en-US" dirty="0" smtClean="0"/>
              <a:t> what you wrote in your topic sentence. </a:t>
            </a:r>
          </a:p>
          <a:p>
            <a:r>
              <a:rPr lang="en-US" dirty="0" smtClean="0"/>
              <a:t>Supporting details tell why your </a:t>
            </a:r>
            <a:r>
              <a:rPr lang="en-US" b="1" u="sng" dirty="0" smtClean="0">
                <a:solidFill>
                  <a:srgbClr val="215D77"/>
                </a:solidFill>
              </a:rPr>
              <a:t>topic sentence is true</a:t>
            </a:r>
            <a:r>
              <a:rPr lang="en-US" dirty="0" smtClean="0"/>
              <a:t>. </a:t>
            </a:r>
          </a:p>
          <a:p>
            <a:r>
              <a:rPr lang="en-US" u="sng" dirty="0" smtClean="0"/>
              <a:t>Stop and Jot: </a:t>
            </a:r>
            <a:r>
              <a:rPr lang="en-US" dirty="0" smtClean="0"/>
              <a:t>Why are supporting details important in a paragraph? 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2930359"/>
              </p:ext>
            </p:extLst>
          </p:nvPr>
        </p:nvGraphicFramePr>
        <p:xfrm>
          <a:off x="1254985" y="3180949"/>
          <a:ext cx="674898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4898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First, Second, Third, For Example, Another example is…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64697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lvl="0" indent="0">
              <a:buNone/>
            </a:pPr>
            <a:r>
              <a:rPr lang="en-US" u="sng" dirty="0" smtClean="0"/>
              <a:t>Prompt</a:t>
            </a:r>
            <a:r>
              <a:rPr lang="en-US" u="sng" dirty="0"/>
              <a:t>:</a:t>
            </a:r>
            <a:r>
              <a:rPr lang="en-US" dirty="0"/>
              <a:t> Write a paragraph about how students at </a:t>
            </a:r>
            <a:r>
              <a:rPr lang="en-US" dirty="0" err="1"/>
              <a:t>Meigs</a:t>
            </a:r>
            <a:r>
              <a:rPr lang="en-US" dirty="0"/>
              <a:t> avoid cheating in their writing. </a:t>
            </a:r>
          </a:p>
          <a:p>
            <a:pPr lvl="1"/>
            <a:r>
              <a:rPr lang="en-US" sz="2400" u="sng" dirty="0"/>
              <a:t>Topic Sentence:</a:t>
            </a:r>
            <a:r>
              <a:rPr lang="en-US" sz="2400" dirty="0"/>
              <a:t> At </a:t>
            </a:r>
            <a:r>
              <a:rPr lang="en-US" sz="2400" dirty="0" err="1"/>
              <a:t>Meigs</a:t>
            </a:r>
            <a:r>
              <a:rPr lang="en-US" sz="2400" dirty="0"/>
              <a:t>, students make sure they avoid cheating in many ways. </a:t>
            </a:r>
          </a:p>
          <a:p>
            <a:pPr lvl="2"/>
            <a:r>
              <a:rPr lang="en-US" u="sng" dirty="0"/>
              <a:t>Reason #1: </a:t>
            </a:r>
            <a:endParaRPr lang="en-US" dirty="0">
              <a:solidFill>
                <a:srgbClr val="215D77"/>
              </a:solidFill>
            </a:endParaRPr>
          </a:p>
          <a:p>
            <a:pPr lvl="2"/>
            <a:r>
              <a:rPr lang="en-US" u="sng" dirty="0"/>
              <a:t>Reason #2: </a:t>
            </a:r>
            <a:endParaRPr lang="en-US" u="sng" dirty="0" smtClean="0"/>
          </a:p>
          <a:p>
            <a:pPr lvl="2"/>
            <a:r>
              <a:rPr lang="en-US" u="sng" dirty="0" smtClean="0">
                <a:solidFill>
                  <a:schemeClr val="tx1"/>
                </a:solidFill>
              </a:rPr>
              <a:t>Reason #3: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44500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#2: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0" y="2170664"/>
            <a:ext cx="6777317" cy="3508977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u="sng" dirty="0" smtClean="0"/>
              <a:t>Prompt:</a:t>
            </a:r>
            <a:r>
              <a:rPr lang="en-US" dirty="0" smtClean="0"/>
              <a:t> </a:t>
            </a:r>
            <a:r>
              <a:rPr lang="en-US" dirty="0"/>
              <a:t>Are computer skills a necessary skill for individuals to have today? </a:t>
            </a:r>
            <a:endParaRPr lang="en-US" dirty="0" smtClean="0"/>
          </a:p>
          <a:p>
            <a:r>
              <a:rPr lang="en-US" u="sng" dirty="0" smtClean="0"/>
              <a:t>Topic Sentence:</a:t>
            </a:r>
            <a:r>
              <a:rPr lang="en-US" dirty="0" smtClean="0"/>
              <a:t> Computers skills are absolutely essential for an individual to have in the world today. </a:t>
            </a:r>
          </a:p>
          <a:p>
            <a:pPr lvl="1"/>
            <a:r>
              <a:rPr lang="en-US" u="sng" dirty="0" smtClean="0"/>
              <a:t>Reason #1:</a:t>
            </a:r>
            <a:r>
              <a:rPr lang="en-US" dirty="0" smtClean="0"/>
              <a:t> </a:t>
            </a:r>
          </a:p>
          <a:p>
            <a:pPr lvl="1"/>
            <a:r>
              <a:rPr lang="en-US" u="sng" dirty="0" smtClean="0"/>
              <a:t>Reason #2:</a:t>
            </a:r>
            <a:r>
              <a:rPr lang="en-US" dirty="0" smtClean="0"/>
              <a:t> </a:t>
            </a:r>
          </a:p>
          <a:p>
            <a:pPr lvl="1"/>
            <a:r>
              <a:rPr lang="en-US" u="sng" dirty="0" smtClean="0"/>
              <a:t>Reason #3: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35782230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2" y="741061"/>
            <a:ext cx="7024744" cy="1143000"/>
          </a:xfrm>
        </p:spPr>
        <p:txBody>
          <a:bodyPr/>
          <a:lstStyle/>
          <a:p>
            <a:r>
              <a:rPr lang="en-US" dirty="0" smtClean="0"/>
              <a:t>{TEAM Practice}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en-US" u="sng" dirty="0" smtClean="0"/>
              <a:t>Task</a:t>
            </a:r>
            <a:r>
              <a:rPr lang="en-US" dirty="0" smtClean="0"/>
              <a:t>:</a:t>
            </a:r>
          </a:p>
          <a:p>
            <a:r>
              <a:rPr lang="en-US" dirty="0" smtClean="0"/>
              <a:t>Read the paragraph </a:t>
            </a:r>
          </a:p>
          <a:p>
            <a:r>
              <a:rPr lang="en-US" dirty="0" smtClean="0"/>
              <a:t>Underline the topic sentence in orange</a:t>
            </a:r>
          </a:p>
          <a:p>
            <a:r>
              <a:rPr lang="en-US" dirty="0" smtClean="0"/>
              <a:t>Underline each supporting detail in green</a:t>
            </a:r>
          </a:p>
          <a:p>
            <a:r>
              <a:rPr lang="en-US" dirty="0" smtClean="0"/>
              <a:t>Circle the transition words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4982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2" y="727413"/>
            <a:ext cx="7024744" cy="1143000"/>
          </a:xfrm>
        </p:spPr>
        <p:txBody>
          <a:bodyPr/>
          <a:lstStyle/>
          <a:p>
            <a:r>
              <a:rPr lang="en-US" dirty="0" smtClean="0"/>
              <a:t>{Teammate Practice}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129052"/>
            <a:ext cx="6777317" cy="3703578"/>
          </a:xfrm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u="sng" dirty="0" smtClean="0"/>
              <a:t>Task</a:t>
            </a:r>
            <a:r>
              <a:rPr lang="en-US" dirty="0" smtClean="0"/>
              <a:t>:</a:t>
            </a:r>
          </a:p>
          <a:p>
            <a:pPr indent="-342900">
              <a:spcBef>
                <a:spcPts val="0"/>
              </a:spcBef>
              <a:buClrTx/>
              <a:buSzTx/>
            </a:pPr>
            <a:r>
              <a:rPr lang="en-US" dirty="0" smtClean="0"/>
              <a:t>Read the prompt</a:t>
            </a:r>
          </a:p>
          <a:p>
            <a:pPr indent="-342900">
              <a:spcBef>
                <a:spcPts val="0"/>
              </a:spcBef>
              <a:buClrTx/>
              <a:buSzTx/>
            </a:pPr>
            <a:r>
              <a:rPr lang="en-US" dirty="0" smtClean="0"/>
              <a:t>Write a topic sentence &amp; 3 supporting details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35136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2" y="549992"/>
            <a:ext cx="7024744" cy="1143000"/>
          </a:xfrm>
        </p:spPr>
        <p:txBody>
          <a:bodyPr/>
          <a:lstStyle/>
          <a:p>
            <a:r>
              <a:rPr lang="en-US" dirty="0" smtClean="0"/>
              <a:t>{</a:t>
            </a:r>
            <a:r>
              <a:rPr lang="en-US" smtClean="0"/>
              <a:t>Independent Practice}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0572"/>
            <a:ext cx="7153836" cy="4199977"/>
          </a:xfrm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u="sng" dirty="0" smtClean="0"/>
              <a:t>Prompt</a:t>
            </a:r>
            <a:r>
              <a:rPr lang="en-US" dirty="0" smtClean="0"/>
              <a:t>: Would you recommend </a:t>
            </a:r>
            <a:r>
              <a:rPr lang="en-US" i="1" dirty="0" smtClean="0"/>
              <a:t>The Westing Game </a:t>
            </a:r>
            <a:r>
              <a:rPr lang="en-US" dirty="0" smtClean="0"/>
              <a:t>to a friend?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u="sng" dirty="0" smtClean="0"/>
              <a:t>Task</a:t>
            </a:r>
            <a:r>
              <a:rPr lang="en-US" dirty="0" smtClean="0"/>
              <a:t>:</a:t>
            </a:r>
          </a:p>
          <a:p>
            <a:pPr indent="-342900">
              <a:spcBef>
                <a:spcPts val="0"/>
              </a:spcBef>
              <a:buClrTx/>
              <a:buSzTx/>
            </a:pPr>
            <a:r>
              <a:rPr lang="en-US" dirty="0" smtClean="0"/>
              <a:t>Write 3 supporting details &amp; fill them in on your graphic organizer </a:t>
            </a:r>
          </a:p>
          <a:p>
            <a:pPr indent="-342900">
              <a:spcBef>
                <a:spcPts val="0"/>
              </a:spcBef>
              <a:buClrTx/>
              <a:buSzTx/>
            </a:pPr>
            <a:r>
              <a:rPr lang="en-US" dirty="0" smtClean="0"/>
              <a:t>Make sure each reason supports your topic sentence &amp; that they </a:t>
            </a:r>
            <a:r>
              <a:rPr lang="en-US" smtClean="0"/>
              <a:t>are </a:t>
            </a:r>
            <a:r>
              <a:rPr lang="en-US" smtClean="0"/>
              <a:t>different from one another! </a:t>
            </a:r>
            <a:endParaRPr lang="en-US" dirty="0" smtClean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36019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Austin.thmx</Template>
  <TotalTime>64</TotalTime>
  <Words>396</Words>
  <Application>Microsoft Macintosh PowerPoint</Application>
  <PresentationFormat>On-screen Show (4:3)</PresentationFormat>
  <Paragraphs>51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Calibri</vt:lpstr>
      <vt:lpstr>Century Gothic</vt:lpstr>
      <vt:lpstr>Wingdings 2</vt:lpstr>
      <vt:lpstr>Austin</vt:lpstr>
      <vt:lpstr>Supporting Details </vt:lpstr>
      <vt:lpstr>Let’s review topic sentences!</vt:lpstr>
      <vt:lpstr>Supporting Details </vt:lpstr>
      <vt:lpstr>Example #1</vt:lpstr>
      <vt:lpstr>Example #2: </vt:lpstr>
      <vt:lpstr>{TEAM Practice}</vt:lpstr>
      <vt:lpstr>{Teammate Practice}</vt:lpstr>
      <vt:lpstr>{Independent Practice}</vt:lpstr>
    </vt:vector>
  </TitlesOfParts>
  <Company>Vanderbilt</Company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Supporting Details </dc:title>
  <dc:creator>Michelle Luteman</dc:creator>
  <cp:lastModifiedBy>Maly, Hillary</cp:lastModifiedBy>
  <cp:revision>20</cp:revision>
  <dcterms:created xsi:type="dcterms:W3CDTF">2014-09-15T20:22:45Z</dcterms:created>
  <dcterms:modified xsi:type="dcterms:W3CDTF">2017-01-30T17:48:31Z</dcterms:modified>
</cp:coreProperties>
</file>