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61" r:id="rId3"/>
    <p:sldId id="262" r:id="rId4"/>
    <p:sldId id="257" r:id="rId5"/>
    <p:sldId id="264" r:id="rId6"/>
    <p:sldId id="258" r:id="rId7"/>
    <p:sldId id="259" r:id="rId8"/>
    <p:sldId id="265" r:id="rId9"/>
    <p:sldId id="266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1uLSkIOCj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1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{Reminders}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0825"/>
            <a:ext cx="8229600" cy="4773853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300" dirty="0" smtClean="0">
                <a:latin typeface="Bookman Old Style"/>
                <a:cs typeface="Bookman Old Style"/>
              </a:rPr>
              <a:t>Read </a:t>
            </a:r>
            <a:r>
              <a:rPr lang="en-US" sz="2300" dirty="0" smtClean="0">
                <a:latin typeface="Bookman Old Style"/>
                <a:cs typeface="Bookman Old Style"/>
              </a:rPr>
              <a:t>the article about the earthquake in New Zealand.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300" dirty="0" smtClean="0">
                <a:latin typeface="Bookman Old Style"/>
                <a:cs typeface="Bookman Old Style"/>
              </a:rPr>
              <a:t>Annotate </a:t>
            </a:r>
            <a:r>
              <a:rPr lang="en-US" sz="2300" dirty="0" smtClean="0">
                <a:latin typeface="Bookman Old Style"/>
                <a:cs typeface="Bookman Old Style"/>
              </a:rPr>
              <a:t>the article. Use the reminder sheet to keep you focused &amp; on-</a:t>
            </a:r>
            <a:r>
              <a:rPr lang="en-US" sz="2300" dirty="0" smtClean="0">
                <a:latin typeface="Bookman Old Style"/>
                <a:cs typeface="Bookman Old Style"/>
              </a:rPr>
              <a:t>track</a:t>
            </a:r>
            <a:r>
              <a:rPr lang="en-US" sz="2300" dirty="0">
                <a:latin typeface="Bookman Old Style"/>
                <a:cs typeface="Bookman Old Style"/>
              </a:rPr>
              <a:t> </a:t>
            </a:r>
            <a:r>
              <a:rPr lang="en-US" sz="2300" dirty="0" smtClean="0">
                <a:latin typeface="Bookman Old Style"/>
                <a:cs typeface="Bookman Old Style"/>
                <a:sym typeface="Wingdings"/>
              </a:rPr>
              <a:t> </a:t>
            </a:r>
            <a:endParaRPr lang="en-US" sz="2300" dirty="0" smtClean="0">
              <a:latin typeface="Bookman Old Style"/>
              <a:cs typeface="Bookman Old Style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2300" dirty="0" smtClean="0">
                <a:latin typeface="Bookman Old Style"/>
                <a:cs typeface="Bookman Old Style"/>
              </a:rPr>
              <a:t>Complete the graphic organizer. </a:t>
            </a:r>
            <a:r>
              <a:rPr lang="en-US" sz="2300" dirty="0" smtClean="0">
                <a:latin typeface="Bookman Old Style"/>
                <a:cs typeface="Bookman Old Style"/>
              </a:rPr>
              <a:t>Remember, it is appropriate to use short phrases! </a:t>
            </a:r>
            <a:r>
              <a:rPr lang="en-US" sz="2300" dirty="0" smtClean="0">
                <a:latin typeface="Bookman Old Style"/>
                <a:cs typeface="Bookman Old Style"/>
                <a:sym typeface="Wingdings"/>
              </a:rPr>
              <a:t>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300" dirty="0" smtClean="0">
                <a:latin typeface="Bookman Old Style"/>
                <a:cs typeface="Bookman Old Style"/>
                <a:sym typeface="Wingdings"/>
              </a:rPr>
              <a:t>Start working on your summary rough draft; this should be done on a sheet of looseleaf</a:t>
            </a:r>
            <a:r>
              <a:rPr lang="en-US" sz="2300" dirty="0" smtClean="0">
                <a:latin typeface="Bookman Old Style"/>
                <a:cs typeface="Bookman Old Style"/>
                <a:sym typeface="Wingdings"/>
              </a:rPr>
              <a:t>. I will give you the final draft template when we’re ready!  </a:t>
            </a:r>
            <a:endParaRPr lang="en-US" sz="2300" dirty="0" smtClean="0">
              <a:latin typeface="Bookman Old Style"/>
              <a:cs typeface="Bookman Old Style"/>
            </a:endParaRPr>
          </a:p>
          <a:p>
            <a:pPr marL="571500" indent="-457200">
              <a:buFont typeface="+mj-lt"/>
              <a:buAutoNum type="arabicPeriod"/>
            </a:pPr>
            <a:endParaRPr lang="en-US" sz="2300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956" y="277841"/>
            <a:ext cx="1077184" cy="1275888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74" y="442098"/>
            <a:ext cx="1600618" cy="100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6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latin typeface="Bookman Old Style"/>
                <a:cs typeface="Bookman Old Style"/>
              </a:rPr>
              <a:t>{Definition}: Summarizing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72415" y="1656780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/>
                <a:cs typeface="Bookman Old Style"/>
              </a:rPr>
              <a:t>To give a </a:t>
            </a:r>
            <a:r>
              <a:rPr lang="en-US" sz="2800" b="1" u="sng" dirty="0" smtClean="0">
                <a:solidFill>
                  <a:srgbClr val="1772AD"/>
                </a:solidFill>
                <a:latin typeface="Bookman Old Style"/>
                <a:cs typeface="Bookman Old Style"/>
              </a:rPr>
              <a:t>brief explanation </a:t>
            </a:r>
            <a:r>
              <a:rPr lang="en-US" sz="2800" dirty="0" smtClean="0">
                <a:latin typeface="Bookman Old Style"/>
                <a:cs typeface="Bookman Old Style"/>
              </a:rPr>
              <a:t>about the </a:t>
            </a:r>
            <a:r>
              <a:rPr lang="en-US" sz="2800" b="1" u="sng" dirty="0" smtClean="0">
                <a:solidFill>
                  <a:srgbClr val="1772AD"/>
                </a:solidFill>
                <a:latin typeface="Bookman Old Style"/>
                <a:cs typeface="Bookman Old Style"/>
              </a:rPr>
              <a:t>main</a:t>
            </a:r>
            <a:r>
              <a:rPr lang="en-US" sz="2800" dirty="0" smtClean="0">
                <a:latin typeface="Bookman Old Style"/>
                <a:cs typeface="Bookman Old Style"/>
              </a:rPr>
              <a:t> details of the text</a:t>
            </a:r>
            <a:endParaRPr lang="en-US" sz="2800" dirty="0">
              <a:latin typeface="Bookman Old Style"/>
              <a:cs typeface="Bookman Old Style"/>
            </a:endParaRPr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50" y="2681817"/>
            <a:ext cx="426543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8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{Stop &amp; Jot Question}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 smtClean="0">
                <a:latin typeface="Bookman Old Style"/>
                <a:cs typeface="Bookman Old Style"/>
              </a:rPr>
              <a:t>Stop &amp; Jot Question</a:t>
            </a:r>
          </a:p>
          <a:p>
            <a:r>
              <a:rPr lang="en-US" dirty="0" smtClean="0">
                <a:latin typeface="Bookman Old Style"/>
                <a:cs typeface="Bookman Old Style"/>
              </a:rPr>
              <a:t>Why is summarizing so important? 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761" y="3041166"/>
            <a:ext cx="3084997" cy="308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8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{Steps of a Summary}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Bookman Old Style"/>
                <a:cs typeface="Bookman Old Style"/>
              </a:rPr>
              <a:t>Step 1: </a:t>
            </a:r>
            <a:r>
              <a:rPr lang="en-US" dirty="0" smtClean="0">
                <a:latin typeface="Bookman Old Style"/>
                <a:cs typeface="Bookman Old Style"/>
              </a:rPr>
              <a:t>Find the </a:t>
            </a:r>
            <a:r>
              <a:rPr lang="en-US" b="1" u="sng" dirty="0" smtClean="0">
                <a:latin typeface="Bookman Old Style"/>
                <a:cs typeface="Bookman Old Style"/>
              </a:rPr>
              <a:t>topic </a:t>
            </a:r>
            <a:r>
              <a:rPr lang="en-US" dirty="0" smtClean="0">
                <a:latin typeface="Bookman Old Style"/>
                <a:cs typeface="Bookman Old Style"/>
              </a:rPr>
              <a:t>of the text or video.</a:t>
            </a:r>
          </a:p>
          <a:p>
            <a:r>
              <a:rPr lang="en-US" u="sng" dirty="0" smtClean="0">
                <a:latin typeface="Bookman Old Style"/>
                <a:cs typeface="Bookman Old Style"/>
              </a:rPr>
              <a:t>Step 2: </a:t>
            </a:r>
            <a:r>
              <a:rPr lang="en-US" dirty="0" smtClean="0">
                <a:latin typeface="Bookman Old Style"/>
                <a:cs typeface="Bookman Old Style"/>
              </a:rPr>
              <a:t>Identify the </a:t>
            </a:r>
            <a:r>
              <a:rPr lang="en-US" b="1" u="sng" dirty="0" smtClean="0">
                <a:latin typeface="Bookman Old Style"/>
                <a:cs typeface="Bookman Old Style"/>
              </a:rPr>
              <a:t>important </a:t>
            </a:r>
            <a:r>
              <a:rPr lang="en-US" dirty="0" smtClean="0">
                <a:latin typeface="Bookman Old Style"/>
                <a:cs typeface="Bookman Old Style"/>
              </a:rPr>
              <a:t>details about the topic.</a:t>
            </a:r>
          </a:p>
          <a:p>
            <a:r>
              <a:rPr lang="en-US" u="sng" dirty="0" smtClean="0">
                <a:latin typeface="Bookman Old Style"/>
                <a:cs typeface="Bookman Old Style"/>
              </a:rPr>
              <a:t>Step 3: </a:t>
            </a:r>
            <a:r>
              <a:rPr lang="en-US" b="1" u="sng" dirty="0" smtClean="0">
                <a:latin typeface="Bookman Old Style"/>
                <a:cs typeface="Bookman Old Style"/>
              </a:rPr>
              <a:t>Restate </a:t>
            </a:r>
            <a:r>
              <a:rPr lang="en-US" dirty="0" smtClean="0">
                <a:latin typeface="Bookman Old Style"/>
                <a:cs typeface="Bookman Old Style"/>
              </a:rPr>
              <a:t>the topic &amp; important </a:t>
            </a:r>
            <a:r>
              <a:rPr lang="en-US" b="1" u="sng" dirty="0" smtClean="0">
                <a:latin typeface="Bookman Old Style"/>
                <a:cs typeface="Bookman Old Style"/>
              </a:rPr>
              <a:t>details </a:t>
            </a:r>
            <a:r>
              <a:rPr lang="en-US" dirty="0" smtClean="0">
                <a:latin typeface="Bookman Old Style"/>
                <a:cs typeface="Bookman Old Style"/>
              </a:rPr>
              <a:t>in a short paragraph. </a:t>
            </a:r>
            <a:endParaRPr lang="en-US" u="sng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43" y="3931952"/>
            <a:ext cx="3187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Let’s Try This Together!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latin typeface="Bookman Old Style"/>
              <a:cs typeface="Bookman Old Style"/>
            </a:endParaRPr>
          </a:p>
          <a:p>
            <a:pPr marL="0" indent="0">
              <a:buNone/>
            </a:pPr>
            <a:r>
              <a:rPr lang="en-US" u="sng" dirty="0" smtClean="0">
                <a:latin typeface="Bookman Old Style"/>
                <a:cs typeface="Bookman Old Style"/>
              </a:rPr>
              <a:t>Step#1</a:t>
            </a:r>
            <a:r>
              <a:rPr lang="en-US" dirty="0" smtClean="0">
                <a:latin typeface="Bookman Old Style"/>
                <a:cs typeface="Bookman Old Style"/>
              </a:rPr>
              <a:t>: Watch the </a:t>
            </a:r>
            <a:r>
              <a:rPr lang="en-US" b="1" u="sng" dirty="0" smtClean="0">
                <a:solidFill>
                  <a:srgbClr val="0071BF"/>
                </a:solidFill>
                <a:latin typeface="Bookman Old Style"/>
                <a:cs typeface="Bookman Old Style"/>
                <a:hlinkClick r:id="rId2"/>
              </a:rPr>
              <a:t>video </a:t>
            </a:r>
            <a:endParaRPr lang="en-US" b="1" u="sng" dirty="0" smtClean="0">
              <a:solidFill>
                <a:srgbClr val="0071BF"/>
              </a:solidFill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b="1" u="sng" dirty="0" smtClean="0">
              <a:solidFill>
                <a:srgbClr val="0071BF"/>
              </a:solidFill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b="1" u="sng" dirty="0">
              <a:solidFill>
                <a:srgbClr val="0071BF"/>
              </a:solidFill>
              <a:latin typeface="Bookman Old Style"/>
              <a:cs typeface="Bookman Old Style"/>
            </a:endParaRPr>
          </a:p>
          <a:p>
            <a:pPr marL="0" indent="0">
              <a:buNone/>
            </a:pPr>
            <a:r>
              <a:rPr lang="en-US" u="sng" dirty="0" smtClean="0">
                <a:latin typeface="Bookman Old Style"/>
                <a:cs typeface="Bookman Old Style"/>
              </a:rPr>
              <a:t>Step #2: </a:t>
            </a:r>
            <a:r>
              <a:rPr lang="en-US" dirty="0" smtClean="0">
                <a:latin typeface="Bookman Old Style"/>
                <a:cs typeface="Bookman Old Style"/>
              </a:rPr>
              <a:t>Complete the graphic organizer </a:t>
            </a:r>
          </a:p>
          <a:p>
            <a:pPr marL="342900" indent="-342900"/>
            <a:r>
              <a:rPr lang="en-US" dirty="0" smtClean="0">
                <a:latin typeface="Bookman Old Style"/>
                <a:cs typeface="Bookman Old Style"/>
              </a:rPr>
              <a:t>We will complete this part as a class. </a:t>
            </a:r>
            <a:r>
              <a:rPr lang="en-US" dirty="0" smtClean="0">
                <a:latin typeface="Bookman Old Style"/>
                <a:cs typeface="Bookman Old Style"/>
              </a:rPr>
              <a:t>Don’t forget that you can </a:t>
            </a:r>
            <a:r>
              <a:rPr lang="en-US" dirty="0" smtClean="0">
                <a:latin typeface="Bookman Old Style"/>
                <a:cs typeface="Bookman Old Style"/>
              </a:rPr>
              <a:t>write in </a:t>
            </a:r>
            <a:r>
              <a:rPr lang="en-US" u="sng" dirty="0" smtClean="0">
                <a:latin typeface="Bookman Old Style"/>
                <a:cs typeface="Bookman Old Style"/>
              </a:rPr>
              <a:t>short phrases </a:t>
            </a:r>
            <a:r>
              <a:rPr lang="en-US" dirty="0" smtClean="0">
                <a:latin typeface="Bookman Old Style"/>
                <a:cs typeface="Bookman Old Style"/>
              </a:rPr>
              <a:t>for the graphic </a:t>
            </a:r>
            <a:r>
              <a:rPr lang="en-US" dirty="0" smtClean="0">
                <a:latin typeface="Bookman Old Style"/>
                <a:cs typeface="Bookman Old Style"/>
              </a:rPr>
              <a:t>organizer! 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 </a:t>
            </a:r>
            <a:endParaRPr lang="en-US" dirty="0" smtClean="0"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dirty="0" smtClean="0">
              <a:latin typeface="Bookman Old Style"/>
              <a:cs typeface="Bookman Old Style"/>
            </a:endParaRPr>
          </a:p>
          <a:p>
            <a:pPr marL="0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 marL="0" indent="0">
              <a:buNone/>
            </a:pPr>
            <a:r>
              <a:rPr lang="en-US" u="sng" dirty="0" smtClean="0">
                <a:latin typeface="Bookman Old Style"/>
                <a:cs typeface="Bookman Old Style"/>
              </a:rPr>
              <a:t>Step #3</a:t>
            </a:r>
            <a:r>
              <a:rPr lang="en-US" dirty="0" smtClean="0">
                <a:latin typeface="Bookman Old Style"/>
                <a:cs typeface="Bookman Old Style"/>
              </a:rPr>
              <a:t>: Write a summary</a:t>
            </a:r>
          </a:p>
          <a:p>
            <a:pPr marL="342900" indent="-342900"/>
            <a:r>
              <a:rPr lang="en-US" dirty="0" smtClean="0">
                <a:latin typeface="Bookman Old Style"/>
                <a:cs typeface="Bookman Old Style"/>
                <a:sym typeface="Wingdings"/>
              </a:rPr>
              <a:t>This will also be completed as a class. 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Let’s make sure that we write using complete sentences &amp; add appropriate transition words! </a:t>
            </a:r>
            <a:endParaRPr lang="en-US" dirty="0" smtClean="0">
              <a:latin typeface="Bookman Old Style"/>
              <a:cs typeface="Bookman Old Style"/>
              <a:sym typeface="Wingdings"/>
            </a:endParaRPr>
          </a:p>
          <a:p>
            <a:pPr marL="342900" indent="-342900"/>
            <a:endParaRPr lang="en-US" dirty="0">
              <a:latin typeface="Bookman Old Style"/>
              <a:cs typeface="Bookman Old Style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9569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{Example Discussion}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Read the example provided.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Edit/revise the summary, as necessary. There is space under each line to do so.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Respond to both “Stop &amp; Jot” questions. Make sure your responses are in complete sentences &amp; that you re-state the question. 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736" y="4143197"/>
            <a:ext cx="2281255" cy="2374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530527"/>
            <a:ext cx="4897897" cy="120032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After you work on this independently for a few minutes, we will discuss your responses as a class to come up with the best summary ever!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2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{Stop &amp; Jot Questions}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Bookman Old Style"/>
                <a:cs typeface="Bookman Old Style"/>
              </a:rPr>
              <a:t>Question #1</a:t>
            </a:r>
            <a:r>
              <a:rPr lang="en-US" dirty="0" smtClean="0">
                <a:latin typeface="Bookman Old Style"/>
                <a:cs typeface="Bookman Old Style"/>
              </a:rPr>
              <a:t>: What did Klay Thompson do well in his summary of the </a:t>
            </a:r>
            <a:r>
              <a:rPr lang="en-US" u="sng" dirty="0" smtClean="0">
                <a:latin typeface="Bookman Old Style"/>
                <a:cs typeface="Bookman Old Style"/>
              </a:rPr>
              <a:t>Time for Kids </a:t>
            </a:r>
            <a:r>
              <a:rPr lang="en-US" dirty="0" smtClean="0">
                <a:latin typeface="Bookman Old Style"/>
                <a:cs typeface="Bookman Old Style"/>
              </a:rPr>
              <a:t>article on President Obama’s State of the Union Address?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Question #2</a:t>
            </a:r>
            <a:r>
              <a:rPr lang="en-US" dirty="0" smtClean="0">
                <a:latin typeface="Bookman Old Style"/>
                <a:cs typeface="Bookman Old Style"/>
              </a:rPr>
              <a:t>: How could Klay Thompson improve his summary?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819" y="4188127"/>
            <a:ext cx="43053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3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latin typeface="Bookman Old Style"/>
                <a:cs typeface="Bookman Old Style"/>
              </a:rPr>
              <a:t>{How to Use a Summary </a:t>
            </a:r>
            <a:r>
              <a:rPr lang="en-US" cap="none" dirty="0">
                <a:latin typeface="Bookman Old Style"/>
                <a:cs typeface="Bookman Old Style"/>
              </a:rPr>
              <a:t>F</a:t>
            </a:r>
            <a:r>
              <a:rPr lang="en-US" cap="none" dirty="0" smtClean="0">
                <a:latin typeface="Bookman Old Style"/>
                <a:cs typeface="Bookman Old Style"/>
              </a:rPr>
              <a:t>rame}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2415" y="1776907"/>
            <a:ext cx="8871586" cy="493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>
                <a:latin typeface="Bookman Old Style"/>
                <a:cs typeface="Bookman Old Style"/>
              </a:rPr>
              <a:t>You can use the following summary frame to help you structure your summaries! </a:t>
            </a:r>
            <a:endParaRPr lang="en-US" dirty="0" smtClean="0">
              <a:latin typeface="Bookman Old Style"/>
              <a:cs typeface="Bookman Old Style"/>
            </a:endParaRPr>
          </a:p>
          <a:p>
            <a:pPr marL="342900" indent="-342900"/>
            <a:r>
              <a:rPr lang="en-US" dirty="0" smtClean="0">
                <a:latin typeface="Bookman Old Style"/>
                <a:cs typeface="Bookman Old Style"/>
              </a:rPr>
              <a:t>However</a:t>
            </a:r>
            <a:r>
              <a:rPr lang="en-US" dirty="0">
                <a:latin typeface="Bookman Old Style"/>
                <a:cs typeface="Bookman Old Style"/>
              </a:rPr>
              <a:t>, your summary does not have to look </a:t>
            </a:r>
            <a:r>
              <a:rPr lang="en-US" u="sng" dirty="0">
                <a:latin typeface="Bookman Old Style"/>
                <a:cs typeface="Bookman Old Style"/>
              </a:rPr>
              <a:t>exactly</a:t>
            </a:r>
            <a:r>
              <a:rPr lang="en-US" dirty="0">
                <a:latin typeface="Bookman Old Style"/>
                <a:cs typeface="Bookman Old Style"/>
              </a:rPr>
              <a:t> like this example! 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</a:t>
            </a:r>
          </a:p>
          <a:p>
            <a:pPr marL="0" indent="0">
              <a:buNone/>
            </a:pPr>
            <a:endParaRPr lang="en-US" dirty="0">
              <a:latin typeface="Bookman Old Style"/>
              <a:cs typeface="Bookman Old Style"/>
              <a:sym typeface="Wingdings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0071BF"/>
                </a:solidFill>
                <a:latin typeface="Bookman Old Style"/>
                <a:cs typeface="Bookman Old Style"/>
                <a:sym typeface="Wingdings"/>
              </a:rPr>
              <a:t>Summary Frame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: </a:t>
            </a:r>
          </a:p>
          <a:p>
            <a:pPr marL="0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 marL="0" indent="0">
              <a:buNone/>
            </a:pPr>
            <a:r>
              <a:rPr lang="en-US" dirty="0">
                <a:latin typeface="Bookman Old Style"/>
                <a:cs typeface="Bookman Old Style"/>
              </a:rPr>
              <a:t>According to the article_______________written by________________, the main idea is ___________________________. To begin, </a:t>
            </a:r>
            <a:r>
              <a:rPr lang="en-US" dirty="0" smtClean="0">
                <a:latin typeface="Bookman Old Style"/>
                <a:cs typeface="Bookman Old Style"/>
              </a:rPr>
              <a:t>___</a:t>
            </a:r>
            <a:r>
              <a:rPr lang="en-US" dirty="0">
                <a:latin typeface="Bookman Old Style"/>
                <a:cs typeface="Bookman Old Style"/>
              </a:rPr>
              <a:t>(one important fact)</a:t>
            </a:r>
            <a:r>
              <a:rPr lang="en-US" dirty="0" smtClean="0">
                <a:latin typeface="Bookman Old Style"/>
                <a:cs typeface="Bookman Old Style"/>
              </a:rPr>
              <a:t>______</a:t>
            </a:r>
            <a:r>
              <a:rPr lang="en-US" dirty="0">
                <a:latin typeface="Bookman Old Style"/>
                <a:cs typeface="Bookman Old Style"/>
              </a:rPr>
              <a:t>. Next,_(second important fact)_____. In addition, ______(another important fact)___________. In conclusion, ____(wrap it up; revisit main idea)_____________________________.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43151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88769"/>
            <a:ext cx="8591550" cy="1066801"/>
          </a:xfrm>
        </p:spPr>
        <p:txBody>
          <a:bodyPr/>
          <a:lstStyle/>
          <a:p>
            <a:pPr algn="ctr"/>
            <a:r>
              <a:rPr lang="en-US" cap="none" dirty="0" smtClean="0">
                <a:latin typeface="Bookman Old Style"/>
                <a:cs typeface="Bookman Old Style"/>
              </a:rPr>
              <a:t>{Transition Words}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79105"/>
              </p:ext>
            </p:extLst>
          </p:nvPr>
        </p:nvGraphicFramePr>
        <p:xfrm>
          <a:off x="759001" y="1923491"/>
          <a:ext cx="7750179" cy="265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3393"/>
                <a:gridCol w="2583393"/>
                <a:gridCol w="2583393"/>
              </a:tblGrid>
              <a:tr h="6646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As a result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Finally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In conclusion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646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Lastly 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In addition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Another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646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For example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For instance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Also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646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First, Second, Third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Next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To Begin</a:t>
                      </a:r>
                      <a:endParaRPr lang="en-US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0761" y="4842812"/>
            <a:ext cx="8591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{Stop &amp; Jot}: </a:t>
            </a:r>
            <a:endParaRPr lang="en-US" sz="2000" dirty="0" smtClean="0">
              <a:solidFill>
                <a:schemeClr val="accent6"/>
              </a:solidFill>
              <a:latin typeface="Bookman Old Style"/>
              <a:cs typeface="Bookman Old Style"/>
            </a:endParaRPr>
          </a:p>
          <a:p>
            <a:pPr algn="ctr"/>
            <a:endParaRPr lang="en-US" sz="2000" dirty="0" smtClean="0">
              <a:solidFill>
                <a:schemeClr val="accent6"/>
              </a:solidFill>
              <a:latin typeface="Bookman Old Style"/>
              <a:cs typeface="Bookman Old Style"/>
            </a:endParaRPr>
          </a:p>
          <a:p>
            <a:pPr marL="285750" indent="-285750" algn="ctr">
              <a:buFont typeface="Arial"/>
              <a:buChar char="•"/>
            </a:pPr>
            <a:r>
              <a:rPr lang="en-US" sz="2000" b="1" u="sng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Question #1</a:t>
            </a:r>
            <a:r>
              <a:rPr lang="en-US" sz="2000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: What is the purpose of using transitions in our writing?</a:t>
            </a:r>
          </a:p>
          <a:p>
            <a:pPr marL="285750" indent="-285750" algn="ctr">
              <a:buFont typeface="Arial"/>
              <a:buChar char="•"/>
            </a:pPr>
            <a:r>
              <a:rPr lang="en-US" sz="2000" b="1" u="sng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Question #2</a:t>
            </a:r>
            <a:r>
              <a:rPr lang="en-US" sz="2000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: Give me 2 examples of additional transition words</a:t>
            </a:r>
            <a:r>
              <a:rPr lang="en-US" sz="2000" dirty="0" smtClean="0">
                <a:solidFill>
                  <a:schemeClr val="accent6"/>
                </a:solidFill>
                <a:latin typeface="Bookman Old Style"/>
                <a:cs typeface="Bookman Old Style"/>
              </a:rPr>
              <a:t>.</a:t>
            </a:r>
            <a:endParaRPr lang="en-US" sz="2000" dirty="0">
              <a:solidFill>
                <a:schemeClr val="accent6"/>
              </a:solidFill>
              <a:latin typeface="Bookman Old Style"/>
              <a:cs typeface="Bookman Old Style"/>
            </a:endParaRPr>
          </a:p>
          <a:p>
            <a:pPr algn="ctr"/>
            <a:endParaRPr lang="en-US" sz="2000" dirty="0">
              <a:solidFill>
                <a:schemeClr val="accent6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14907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41</TotalTime>
  <Words>522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Summarizing</vt:lpstr>
      <vt:lpstr>{Definition}: Summarizing</vt:lpstr>
      <vt:lpstr>{Stop &amp; Jot Question}</vt:lpstr>
      <vt:lpstr>{Steps of a Summary}</vt:lpstr>
      <vt:lpstr>Let’s Try This Together!</vt:lpstr>
      <vt:lpstr>{Example Discussion}</vt:lpstr>
      <vt:lpstr>{Stop &amp; Jot Questions}</vt:lpstr>
      <vt:lpstr>{How to Use a Summary Frame}</vt:lpstr>
      <vt:lpstr>{Transition Words}</vt:lpstr>
      <vt:lpstr>{Reminders}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Maly</dc:creator>
  <cp:lastModifiedBy>Hillary Maly</cp:lastModifiedBy>
  <cp:revision>12</cp:revision>
  <dcterms:created xsi:type="dcterms:W3CDTF">2015-02-05T01:20:33Z</dcterms:created>
  <dcterms:modified xsi:type="dcterms:W3CDTF">2016-11-16T02:30:33Z</dcterms:modified>
</cp:coreProperties>
</file>