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69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4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October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10/27/16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October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October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October 27,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October 27,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October 27,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October 27,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October 27,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October 27,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</a:t>
            </a:r>
          </a:p>
          <a:p>
            <a:pPr lvl="6"/>
            <a:r>
              <a:rPr lang="en-US" dirty="0" smtClean="0"/>
              <a:t>Seventh</a:t>
            </a:r>
          </a:p>
          <a:p>
            <a:pPr lvl="7"/>
            <a:r>
              <a:rPr lang="en-US" dirty="0" smtClean="0"/>
              <a:t>Eighth</a:t>
            </a:r>
          </a:p>
          <a:p>
            <a:pPr lvl="8"/>
            <a:r>
              <a:rPr lang="en-US" dirty="0" smtClean="0"/>
              <a:t>Ninth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October 27,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39896" y="2345715"/>
            <a:ext cx="5120640" cy="1581150"/>
          </a:xfrm>
        </p:spPr>
        <p:txBody>
          <a:bodyPr/>
          <a:lstStyle/>
          <a:p>
            <a:r>
              <a:rPr lang="en-US" dirty="0" smtClean="0">
                <a:latin typeface="Bookman Old Style"/>
                <a:cs typeface="Bookman Old Style"/>
              </a:rPr>
              <a:t>5</a:t>
            </a:r>
            <a:r>
              <a:rPr lang="en-US" baseline="30000" dirty="0" smtClean="0">
                <a:latin typeface="Bookman Old Style"/>
                <a:cs typeface="Bookman Old Style"/>
              </a:rPr>
              <a:t>th</a:t>
            </a:r>
            <a:r>
              <a:rPr lang="en-US" dirty="0" smtClean="0">
                <a:latin typeface="Bookman Old Style"/>
                <a:cs typeface="Bookman Old Style"/>
              </a:rPr>
              <a:t> grade Literacy 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39896" y="1028039"/>
            <a:ext cx="5120640" cy="1015448"/>
          </a:xfrm>
        </p:spPr>
        <p:txBody>
          <a:bodyPr/>
          <a:lstStyle/>
          <a:p>
            <a:r>
              <a:rPr lang="en-US" cap="none" dirty="0" smtClean="0">
                <a:latin typeface="Bookman Old Style"/>
                <a:cs typeface="Bookman Old Style"/>
              </a:rPr>
              <a:t>[</a:t>
            </a:r>
            <a:r>
              <a:rPr lang="en-US" cap="none" smtClean="0">
                <a:latin typeface="Bookman Old Style"/>
                <a:cs typeface="Bookman Old Style"/>
              </a:rPr>
              <a:t>Comma Camp]</a:t>
            </a:r>
            <a:endParaRPr lang="en-US" cap="none" dirty="0">
              <a:latin typeface="Bookman Old Style"/>
              <a:cs typeface="Bookman Old Style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123" y="3664592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84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62302"/>
            <a:ext cx="8591550" cy="1066801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/>
                <a:cs typeface="Bookman Old Style"/>
              </a:rPr>
              <a:t>[Setting Off Clauses/Phrases]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434510"/>
            <a:ext cx="8595360" cy="4937760"/>
          </a:xfrm>
        </p:spPr>
        <p:txBody>
          <a:bodyPr/>
          <a:lstStyle/>
          <a:p>
            <a:r>
              <a:rPr lang="en-US" dirty="0" smtClean="0">
                <a:latin typeface="Bookman Old Style"/>
                <a:cs typeface="Bookman Old Style"/>
              </a:rPr>
              <a:t>To set off a </a:t>
            </a:r>
            <a:r>
              <a:rPr lang="en-US" b="1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clause or phrase </a:t>
            </a:r>
            <a:r>
              <a:rPr lang="en-US" dirty="0" smtClean="0">
                <a:latin typeface="Bookman Old Style"/>
                <a:cs typeface="Bookman Old Style"/>
              </a:rPr>
              <a:t>from the rest of a </a:t>
            </a:r>
            <a:r>
              <a:rPr lang="en-US" b="1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sentence 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 smtClean="0">
                <a:latin typeface="Bookman Old Style"/>
                <a:cs typeface="Bookman Old Style"/>
              </a:rPr>
              <a:t>Use </a:t>
            </a:r>
            <a:r>
              <a:rPr lang="en-US" b="1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commas </a:t>
            </a:r>
            <a:r>
              <a:rPr lang="en-US" dirty="0" smtClean="0">
                <a:latin typeface="Bookman Old Style"/>
                <a:cs typeface="Bookman Old Style"/>
              </a:rPr>
              <a:t>when the information is </a:t>
            </a:r>
            <a:r>
              <a:rPr lang="en-US" u="sng" dirty="0" smtClean="0">
                <a:latin typeface="Bookman Old Style"/>
                <a:cs typeface="Bookman Old Style"/>
              </a:rPr>
              <a:t>not</a:t>
            </a:r>
            <a:r>
              <a:rPr lang="en-US" dirty="0" smtClean="0">
                <a:latin typeface="Bookman Old Style"/>
                <a:cs typeface="Bookman Old Style"/>
              </a:rPr>
              <a:t> essential to understanding the </a:t>
            </a:r>
            <a:r>
              <a:rPr lang="en-US" b="1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meaning</a:t>
            </a:r>
            <a:r>
              <a:rPr lang="en-US" dirty="0" smtClean="0">
                <a:latin typeface="Bookman Old Style"/>
                <a:cs typeface="Bookman Old Style"/>
              </a:rPr>
              <a:t> of the sentence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u="sng" dirty="0" smtClean="0">
                <a:latin typeface="Bookman Old Style"/>
                <a:cs typeface="Bookman Old Style"/>
              </a:rPr>
              <a:t>Examples</a:t>
            </a:r>
            <a:r>
              <a:rPr lang="en-US" dirty="0" smtClean="0">
                <a:latin typeface="Bookman Old Style"/>
                <a:cs typeface="Bookman Old Style"/>
              </a:rPr>
              <a:t>: </a:t>
            </a:r>
          </a:p>
          <a:p>
            <a:pPr lvl="1"/>
            <a:r>
              <a:rPr lang="en-US" dirty="0" smtClean="0">
                <a:latin typeface="Bookman Old Style"/>
                <a:cs typeface="Bookman Old Style"/>
              </a:rPr>
              <a:t>Tell me, Xavier, what’s going on with you. </a:t>
            </a:r>
          </a:p>
          <a:p>
            <a:pPr lvl="1"/>
            <a:endParaRPr lang="en-US" dirty="0">
              <a:latin typeface="Bookman Old Style"/>
              <a:cs typeface="Bookman Old Style"/>
            </a:endParaRPr>
          </a:p>
          <a:p>
            <a:pPr lvl="1"/>
            <a:r>
              <a:rPr lang="en-US" dirty="0" smtClean="0">
                <a:latin typeface="Bookman Old Style"/>
                <a:cs typeface="Bookman Old Style"/>
              </a:rPr>
              <a:t>Thank you, my fellow students, for listening to my student council speech. </a:t>
            </a:r>
          </a:p>
          <a:p>
            <a:pPr lvl="1"/>
            <a:endParaRPr lang="en-US" dirty="0">
              <a:latin typeface="Bookman Old Style"/>
              <a:cs typeface="Bookman Old Style"/>
            </a:endParaRPr>
          </a:p>
          <a:p>
            <a:pPr lvl="1"/>
            <a:r>
              <a:rPr lang="en-US" dirty="0" smtClean="0">
                <a:latin typeface="Bookman Old Style"/>
                <a:cs typeface="Bookman Old Style"/>
              </a:rPr>
              <a:t>Tuesday, which happens to be my birthday, is the only day that I can meet. </a:t>
            </a:r>
            <a:endParaRPr lang="en-US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591788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ookman Old Style"/>
                <a:cs typeface="Bookman Old Style"/>
              </a:rPr>
              <a:t>[Greeting/Closing of a Letter]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419392"/>
            <a:ext cx="8595360" cy="4937760"/>
          </a:xfrm>
        </p:spPr>
        <p:txBody>
          <a:bodyPr/>
          <a:lstStyle/>
          <a:p>
            <a:r>
              <a:rPr lang="en-US" dirty="0" smtClean="0">
                <a:latin typeface="Bookman Old Style"/>
                <a:cs typeface="Bookman Old Style"/>
              </a:rPr>
              <a:t>After the </a:t>
            </a:r>
            <a:r>
              <a:rPr lang="en-US" b="1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greeting</a:t>
            </a:r>
            <a:r>
              <a:rPr lang="en-US" dirty="0" smtClean="0">
                <a:latin typeface="Bookman Old Style"/>
                <a:cs typeface="Bookman Old Style"/>
              </a:rPr>
              <a:t> or </a:t>
            </a:r>
            <a:r>
              <a:rPr lang="en-US" b="1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closing</a:t>
            </a:r>
            <a:r>
              <a:rPr lang="en-US" dirty="0" smtClean="0">
                <a:latin typeface="Bookman Old Style"/>
                <a:cs typeface="Bookman Old Style"/>
              </a:rPr>
              <a:t> of a letter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u="sng" dirty="0" smtClean="0">
                <a:latin typeface="Bookman Old Style"/>
                <a:cs typeface="Bookman Old Style"/>
              </a:rPr>
              <a:t>Examples: </a:t>
            </a:r>
            <a:endParaRPr lang="en-US" dirty="0" smtClean="0">
              <a:latin typeface="Bookman Old Style"/>
              <a:cs typeface="Bookman Old Style"/>
            </a:endParaRPr>
          </a:p>
          <a:p>
            <a:pPr lvl="1"/>
            <a:r>
              <a:rPr lang="en-US" dirty="0" smtClean="0">
                <a:latin typeface="Bookman Old Style"/>
                <a:cs typeface="Bookman Old Style"/>
              </a:rPr>
              <a:t>Dear John, </a:t>
            </a:r>
          </a:p>
          <a:p>
            <a:pPr lvl="1"/>
            <a:endParaRPr lang="en-US" dirty="0">
              <a:latin typeface="Bookman Old Style"/>
              <a:cs typeface="Bookman Old Style"/>
            </a:endParaRPr>
          </a:p>
          <a:p>
            <a:pPr lvl="1"/>
            <a:r>
              <a:rPr lang="en-US" dirty="0" smtClean="0">
                <a:latin typeface="Bookman Old Style"/>
                <a:cs typeface="Bookman Old Style"/>
              </a:rPr>
              <a:t>Sincerely, Mr. Johnson</a:t>
            </a:r>
            <a:endParaRPr lang="en-US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162529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[</a:t>
            </a:r>
            <a:r>
              <a:rPr lang="en-US" dirty="0" err="1" smtClean="0"/>
              <a:t>Flocabulary</a:t>
            </a:r>
            <a:r>
              <a:rPr lang="en-US" dirty="0" smtClean="0"/>
              <a:t>: Comma Camp]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i="1" u="sng" dirty="0" smtClean="0"/>
              <a:t>Directions:</a:t>
            </a:r>
            <a:r>
              <a:rPr lang="en-US" i="1" dirty="0" smtClean="0"/>
              <a:t> As you listen to the </a:t>
            </a:r>
            <a:r>
              <a:rPr lang="en-US" i="1" dirty="0" err="1" smtClean="0"/>
              <a:t>Flocabulary</a:t>
            </a:r>
            <a:r>
              <a:rPr lang="en-US" i="1" dirty="0" smtClean="0"/>
              <a:t> video, fill in the blanks! 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3410370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[Independent Practice &amp; Homework]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Directions</a:t>
            </a:r>
            <a:r>
              <a:rPr lang="en-US" b="1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Determine where to insert the commas in the following sentences.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Above &amp; Beyond: </a:t>
            </a:r>
            <a:endParaRPr lang="en-US" dirty="0" smtClean="0"/>
          </a:p>
          <a:p>
            <a:pPr marL="342900" indent="-342900"/>
            <a:r>
              <a:rPr lang="en-US" dirty="0" smtClean="0"/>
              <a:t>Create your own sentences (that do not use commas properly). </a:t>
            </a:r>
          </a:p>
          <a:p>
            <a:pPr marL="342900" indent="-342900"/>
            <a:r>
              <a:rPr lang="en-US" dirty="0" smtClean="0"/>
              <a:t>Switch papers with the person sitting next to you &amp; see if they can figure out where the commas belong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5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When you finish...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Place your quiz on the back table</a:t>
            </a:r>
          </a:p>
          <a:p>
            <a:endParaRPr lang="en-US" sz="2600" dirty="0"/>
          </a:p>
          <a:p>
            <a:r>
              <a:rPr lang="en-US" sz="2600" dirty="0" smtClean="0"/>
              <a:t>Put your divider in the proper location </a:t>
            </a:r>
          </a:p>
          <a:p>
            <a:endParaRPr lang="en-US" sz="2600" dirty="0"/>
          </a:p>
          <a:p>
            <a:r>
              <a:rPr lang="en-US" sz="2600" dirty="0" smtClean="0"/>
              <a:t>Begin working on </a:t>
            </a:r>
            <a:r>
              <a:rPr lang="en-US" sz="2600" i="1" dirty="0" smtClean="0"/>
              <a:t>Wonder </a:t>
            </a:r>
            <a:r>
              <a:rPr lang="en-US" sz="2600" dirty="0" smtClean="0"/>
              <a:t>HW #18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4199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ookman Old Style"/>
                <a:cs typeface="Bookman Old Style"/>
              </a:rPr>
              <a:t>[Schedule]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dirty="0" smtClean="0">
                <a:latin typeface="Bookman Old Style"/>
                <a:cs typeface="Bookman Old Style"/>
              </a:rPr>
              <a:t>Comma Drama Rap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dirty="0" smtClean="0">
                <a:latin typeface="Bookman Old Style"/>
                <a:cs typeface="Bookman Old Style"/>
              </a:rPr>
              <a:t>Notes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dirty="0" err="1" smtClean="0">
                <a:latin typeface="Bookman Old Style"/>
                <a:cs typeface="Bookman Old Style"/>
              </a:rPr>
              <a:t>Flocabulary</a:t>
            </a:r>
            <a:r>
              <a:rPr lang="en-US" dirty="0" smtClean="0">
                <a:latin typeface="Bookman Old Style"/>
                <a:cs typeface="Bookman Old Style"/>
              </a:rPr>
              <a:t> Video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dirty="0" smtClean="0">
                <a:latin typeface="Bookman Old Style"/>
                <a:cs typeface="Bookman Old Style"/>
              </a:rPr>
              <a:t>Independent Practice &amp; Homework</a:t>
            </a:r>
            <a:endParaRPr lang="en-US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00363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ookman Old Style"/>
                <a:cs typeface="Bookman Old Style"/>
              </a:rPr>
              <a:t>[Independent Clauses]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570572"/>
            <a:ext cx="8595360" cy="4937760"/>
          </a:xfrm>
        </p:spPr>
        <p:txBody>
          <a:bodyPr/>
          <a:lstStyle/>
          <a:p>
            <a:r>
              <a:rPr lang="en-US" dirty="0" smtClean="0">
                <a:latin typeface="Bookman Old Style"/>
                <a:cs typeface="Bookman Old Style"/>
              </a:rPr>
              <a:t>To separate </a:t>
            </a:r>
            <a:r>
              <a:rPr lang="en-US" b="1" u="sng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independent clauses </a:t>
            </a:r>
            <a:r>
              <a:rPr lang="en-US" dirty="0" smtClean="0">
                <a:latin typeface="Bookman Old Style"/>
                <a:cs typeface="Bookman Old Style"/>
              </a:rPr>
              <a:t>that are joined by a </a:t>
            </a:r>
            <a:r>
              <a:rPr lang="en-US" b="1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conjunction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u="sng" dirty="0" smtClean="0">
                <a:latin typeface="Bookman Old Style"/>
                <a:cs typeface="Bookman Old Style"/>
              </a:rPr>
              <a:t>Example</a:t>
            </a:r>
            <a:r>
              <a:rPr lang="en-US" dirty="0" smtClean="0">
                <a:latin typeface="Bookman Old Style"/>
                <a:cs typeface="Bookman Old Style"/>
              </a:rPr>
              <a:t>: </a:t>
            </a:r>
            <a:r>
              <a:rPr lang="en-US" dirty="0" err="1" smtClean="0">
                <a:latin typeface="Bookman Old Style"/>
                <a:cs typeface="Bookman Old Style"/>
              </a:rPr>
              <a:t>Zilah</a:t>
            </a:r>
            <a:r>
              <a:rPr lang="en-US" dirty="0" smtClean="0">
                <a:latin typeface="Bookman Old Style"/>
                <a:cs typeface="Bookman Old Style"/>
              </a:rPr>
              <a:t> paid attention in class, so she did well on her tests. </a:t>
            </a:r>
            <a:endParaRPr lang="en-US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270455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ookman Old Style"/>
                <a:cs typeface="Bookman Old Style"/>
              </a:rPr>
              <a:t>[Series]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494982"/>
            <a:ext cx="8595360" cy="4937760"/>
          </a:xfrm>
        </p:spPr>
        <p:txBody>
          <a:bodyPr/>
          <a:lstStyle/>
          <a:p>
            <a:r>
              <a:rPr lang="en-US" dirty="0" smtClean="0">
                <a:latin typeface="Bookman Old Style"/>
                <a:cs typeface="Bookman Old Style"/>
              </a:rPr>
              <a:t>To separate </a:t>
            </a:r>
            <a:r>
              <a:rPr lang="en-US" b="1" u="sng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3 or more </a:t>
            </a:r>
            <a:r>
              <a:rPr lang="en-US" dirty="0" smtClean="0">
                <a:latin typeface="Bookman Old Style"/>
                <a:cs typeface="Bookman Old Style"/>
              </a:rPr>
              <a:t>elements in a series 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u="sng" dirty="0" smtClean="0">
                <a:latin typeface="Bookman Old Style"/>
                <a:cs typeface="Bookman Old Style"/>
              </a:rPr>
              <a:t>Example</a:t>
            </a:r>
            <a:r>
              <a:rPr lang="en-US" dirty="0" smtClean="0">
                <a:latin typeface="Bookman Old Style"/>
                <a:cs typeface="Bookman Old Style"/>
              </a:rPr>
              <a:t>: I had an apple, an orange, and a banana in my lunch.</a:t>
            </a:r>
            <a:endParaRPr lang="en-US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278573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ookman Old Style"/>
                <a:cs typeface="Bookman Old Style"/>
              </a:rPr>
              <a:t>[Coordinate Adjectives]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585690"/>
            <a:ext cx="8595360" cy="4937760"/>
          </a:xfrm>
        </p:spPr>
        <p:txBody>
          <a:bodyPr/>
          <a:lstStyle/>
          <a:p>
            <a:r>
              <a:rPr lang="en-US" dirty="0" smtClean="0">
                <a:latin typeface="Bookman Old Style"/>
                <a:cs typeface="Bookman Old Style"/>
              </a:rPr>
              <a:t>To separate two or more </a:t>
            </a:r>
            <a:r>
              <a:rPr lang="en-US" b="1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coordinate adjectives </a:t>
            </a:r>
            <a:r>
              <a:rPr lang="en-US" dirty="0" smtClean="0">
                <a:latin typeface="Bookman Old Style"/>
                <a:cs typeface="Bookman Old Style"/>
              </a:rPr>
              <a:t>that describe the same noun 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dirty="0" smtClean="0">
                <a:latin typeface="Bookman Old Style"/>
                <a:cs typeface="Bookman Old Style"/>
              </a:rPr>
              <a:t>Ask yourself…does it make sense if you put the adjectives in </a:t>
            </a:r>
            <a:r>
              <a:rPr lang="en-US" b="1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reverse</a:t>
            </a:r>
            <a:r>
              <a:rPr lang="en-US" dirty="0" smtClean="0">
                <a:latin typeface="Bookman Old Style"/>
                <a:cs typeface="Bookman Old Style"/>
              </a:rPr>
              <a:t> order? Does it make sense if you put the word “and” between them? </a:t>
            </a:r>
          </a:p>
          <a:p>
            <a:pPr lvl="1"/>
            <a:r>
              <a:rPr lang="en-US" dirty="0" smtClean="0">
                <a:latin typeface="Bookman Old Style"/>
                <a:cs typeface="Bookman Old Style"/>
              </a:rPr>
              <a:t>If the answer is “</a:t>
            </a:r>
            <a:r>
              <a:rPr lang="en-US" b="1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yes</a:t>
            </a:r>
            <a:r>
              <a:rPr lang="en-US" dirty="0" smtClean="0">
                <a:latin typeface="Bookman Old Style"/>
                <a:cs typeface="Bookman Old Style"/>
              </a:rPr>
              <a:t>”, then you use a comma. </a:t>
            </a:r>
          </a:p>
          <a:p>
            <a:pPr lvl="1"/>
            <a:r>
              <a:rPr lang="en-US" dirty="0" smtClean="0">
                <a:latin typeface="Bookman Old Style"/>
                <a:cs typeface="Bookman Old Style"/>
              </a:rPr>
              <a:t>If the answer is “</a:t>
            </a:r>
            <a:r>
              <a:rPr lang="en-US" b="1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no</a:t>
            </a:r>
            <a:r>
              <a:rPr lang="en-US" dirty="0" smtClean="0">
                <a:latin typeface="Bookman Old Style"/>
                <a:cs typeface="Bookman Old Style"/>
              </a:rPr>
              <a:t>”, then you do </a:t>
            </a:r>
            <a:r>
              <a:rPr lang="en-US" u="sng" dirty="0" smtClean="0">
                <a:latin typeface="Bookman Old Style"/>
                <a:cs typeface="Bookman Old Style"/>
              </a:rPr>
              <a:t>not</a:t>
            </a:r>
            <a:r>
              <a:rPr lang="en-US" dirty="0" smtClean="0">
                <a:latin typeface="Bookman Old Style"/>
                <a:cs typeface="Bookman Old Style"/>
              </a:rPr>
              <a:t> use a comma. </a:t>
            </a:r>
          </a:p>
          <a:p>
            <a:pPr lvl="1"/>
            <a:endParaRPr lang="en-US" dirty="0">
              <a:latin typeface="Bookman Old Style"/>
              <a:cs typeface="Bookman Old Style"/>
            </a:endParaRPr>
          </a:p>
          <a:p>
            <a:pPr lvl="1"/>
            <a:endParaRPr lang="en-US" dirty="0" smtClean="0">
              <a:latin typeface="Bookman Old Style"/>
              <a:cs typeface="Bookman Old Style"/>
            </a:endParaRPr>
          </a:p>
          <a:p>
            <a:r>
              <a:rPr lang="en-US" u="sng" dirty="0" smtClean="0">
                <a:latin typeface="Bookman Old Style"/>
                <a:cs typeface="Bookman Old Style"/>
              </a:rPr>
              <a:t>Example</a:t>
            </a:r>
            <a:r>
              <a:rPr lang="en-US" dirty="0" smtClean="0">
                <a:latin typeface="Bookman Old Style"/>
                <a:cs typeface="Bookman Old Style"/>
              </a:rPr>
              <a:t>: Bob was a lazy, sloppy student. </a:t>
            </a:r>
            <a:endParaRPr lang="en-US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392810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ookman Old Style"/>
                <a:cs typeface="Bookman Old Style"/>
              </a:rPr>
              <a:t>[Geographical Names, Date, Addresses, Titles…]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691522"/>
            <a:ext cx="8595360" cy="4937760"/>
          </a:xfrm>
        </p:spPr>
        <p:txBody>
          <a:bodyPr/>
          <a:lstStyle/>
          <a:p>
            <a:r>
              <a:rPr lang="en-US" dirty="0" smtClean="0">
                <a:latin typeface="Bookman Old Style"/>
                <a:cs typeface="Bookman Old Style"/>
              </a:rPr>
              <a:t>To separate geographical names, </a:t>
            </a:r>
            <a:r>
              <a:rPr lang="en-US" b="1" u="sng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items</a:t>
            </a:r>
            <a:r>
              <a:rPr lang="en-US" dirty="0" smtClean="0">
                <a:latin typeface="Bookman Old Style"/>
                <a:cs typeface="Bookman Old Style"/>
              </a:rPr>
              <a:t> in a date, addresses, and a </a:t>
            </a:r>
            <a:r>
              <a:rPr lang="en-US" b="1" u="sng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title</a:t>
            </a:r>
            <a:r>
              <a:rPr lang="en-US" dirty="0" smtClean="0">
                <a:latin typeface="Bookman Old Style"/>
                <a:cs typeface="Bookman Old Style"/>
              </a:rPr>
              <a:t> in a name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u="sng" dirty="0" smtClean="0">
                <a:latin typeface="Bookman Old Style"/>
                <a:cs typeface="Bookman Old Style"/>
              </a:rPr>
              <a:t>Examples:</a:t>
            </a:r>
          </a:p>
          <a:p>
            <a:pPr lvl="1"/>
            <a:r>
              <a:rPr lang="en-US" dirty="0" smtClean="0">
                <a:latin typeface="Bookman Old Style"/>
                <a:cs typeface="Bookman Old Style"/>
              </a:rPr>
              <a:t>November 5, 2014</a:t>
            </a:r>
          </a:p>
          <a:p>
            <a:pPr lvl="1"/>
            <a:r>
              <a:rPr lang="en-US" dirty="0" smtClean="0">
                <a:latin typeface="Bookman Old Style"/>
                <a:cs typeface="Bookman Old Style"/>
              </a:rPr>
              <a:t>Detroit, Michigan</a:t>
            </a:r>
          </a:p>
          <a:p>
            <a:pPr lvl="1"/>
            <a:r>
              <a:rPr lang="en-US" dirty="0" smtClean="0">
                <a:latin typeface="Bookman Old Style"/>
                <a:cs typeface="Bookman Old Style"/>
              </a:rPr>
              <a:t>Dr. Robert March, M.D. </a:t>
            </a:r>
          </a:p>
          <a:p>
            <a:pPr lvl="1"/>
            <a:endParaRPr lang="en-US" dirty="0">
              <a:latin typeface="Bookman Old Style"/>
              <a:cs typeface="Bookman Old Style"/>
            </a:endParaRPr>
          </a:p>
          <a:p>
            <a:pPr lvl="1"/>
            <a:r>
              <a:rPr lang="en-US" dirty="0" smtClean="0">
                <a:latin typeface="Bookman Old Style"/>
                <a:cs typeface="Bookman Old Style"/>
              </a:rPr>
              <a:t>On December 20, 2014, I will fly to San Diego, California. </a:t>
            </a:r>
          </a:p>
        </p:txBody>
      </p:sp>
    </p:spTree>
    <p:extLst>
      <p:ext uri="{BB962C8B-B14F-4D97-AF65-F5344CB8AC3E}">
        <p14:creationId xmlns:p14="http://schemas.microsoft.com/office/powerpoint/2010/main" val="242326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ookman Old Style"/>
                <a:cs typeface="Bookman Old Style"/>
              </a:rPr>
              <a:t>[Quotations]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2415" y="1706640"/>
            <a:ext cx="8595360" cy="4937760"/>
          </a:xfrm>
        </p:spPr>
        <p:txBody>
          <a:bodyPr/>
          <a:lstStyle/>
          <a:p>
            <a:r>
              <a:rPr lang="en-US" dirty="0" smtClean="0">
                <a:latin typeface="Bookman Old Style"/>
                <a:cs typeface="Bookman Old Style"/>
              </a:rPr>
              <a:t>To set off a </a:t>
            </a:r>
            <a:r>
              <a:rPr lang="en-US" b="1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quotation</a:t>
            </a:r>
            <a:r>
              <a:rPr lang="en-US" dirty="0" smtClean="0">
                <a:latin typeface="Bookman Old Style"/>
                <a:cs typeface="Bookman Old Style"/>
              </a:rPr>
              <a:t> from the rest of a sentence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u="sng" dirty="0" smtClean="0">
                <a:latin typeface="Bookman Old Style"/>
                <a:cs typeface="Bookman Old Style"/>
              </a:rPr>
              <a:t>Examples</a:t>
            </a:r>
            <a:r>
              <a:rPr lang="en-US" dirty="0" smtClean="0">
                <a:latin typeface="Bookman Old Style"/>
                <a:cs typeface="Bookman Old Style"/>
              </a:rPr>
              <a:t>: </a:t>
            </a:r>
          </a:p>
          <a:p>
            <a:pPr lvl="1"/>
            <a:r>
              <a:rPr lang="en-US" dirty="0" smtClean="0">
                <a:latin typeface="Bookman Old Style"/>
                <a:cs typeface="Bookman Old Style"/>
              </a:rPr>
              <a:t>The teacher said, “Don’t forget to put your name on your paper.”</a:t>
            </a:r>
          </a:p>
          <a:p>
            <a:pPr lvl="1"/>
            <a:endParaRPr lang="en-US" dirty="0">
              <a:latin typeface="Bookman Old Style"/>
              <a:cs typeface="Bookman Old Style"/>
            </a:endParaRPr>
          </a:p>
          <a:p>
            <a:pPr lvl="1"/>
            <a:r>
              <a:rPr lang="en-US" dirty="0" smtClean="0">
                <a:latin typeface="Bookman Old Style"/>
                <a:cs typeface="Bookman Old Style"/>
              </a:rPr>
              <a:t>“I think,” said the student, “that we will not go outside today.”</a:t>
            </a:r>
            <a:endParaRPr lang="en-US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3005036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ookman Old Style"/>
                <a:cs typeface="Bookman Old Style"/>
              </a:rPr>
              <a:t>[Introductory Phrase]</a:t>
            </a:r>
            <a:endParaRPr lang="en-US" dirty="0">
              <a:latin typeface="Bookman Old Style"/>
              <a:cs typeface="Bookman Old Styl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419392"/>
            <a:ext cx="8595360" cy="4937760"/>
          </a:xfrm>
        </p:spPr>
        <p:txBody>
          <a:bodyPr/>
          <a:lstStyle/>
          <a:p>
            <a:r>
              <a:rPr lang="en-US" dirty="0" smtClean="0">
                <a:latin typeface="Bookman Old Style"/>
                <a:cs typeface="Bookman Old Style"/>
              </a:rPr>
              <a:t>After an </a:t>
            </a:r>
            <a:r>
              <a:rPr lang="en-US" b="1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introductory</a:t>
            </a:r>
            <a:r>
              <a:rPr lang="en-US" dirty="0" smtClean="0">
                <a:latin typeface="Bookman Old Style"/>
                <a:cs typeface="Bookman Old Style"/>
              </a:rPr>
              <a:t> phrase, </a:t>
            </a:r>
            <a:r>
              <a:rPr lang="en-US" b="1" dirty="0" smtClean="0">
                <a:solidFill>
                  <a:srgbClr val="660066"/>
                </a:solidFill>
                <a:latin typeface="Bookman Old Style"/>
                <a:cs typeface="Bookman Old Style"/>
              </a:rPr>
              <a:t>clause</a:t>
            </a:r>
            <a:r>
              <a:rPr lang="en-US" dirty="0" smtClean="0">
                <a:latin typeface="Bookman Old Style"/>
                <a:cs typeface="Bookman Old Style"/>
              </a:rPr>
              <a:t>, or words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u="sng" dirty="0" smtClean="0">
                <a:latin typeface="Bookman Old Style"/>
                <a:cs typeface="Bookman Old Style"/>
              </a:rPr>
              <a:t>Examples</a:t>
            </a:r>
            <a:r>
              <a:rPr lang="en-US" dirty="0" smtClean="0">
                <a:latin typeface="Bookman Old Style"/>
                <a:cs typeface="Bookman Old Style"/>
              </a:rPr>
              <a:t>: </a:t>
            </a:r>
          </a:p>
          <a:p>
            <a:pPr lvl="1"/>
            <a:r>
              <a:rPr lang="en-US" dirty="0" smtClean="0">
                <a:latin typeface="Bookman Old Style"/>
                <a:cs typeface="Bookman Old Style"/>
              </a:rPr>
              <a:t>After I went to my violin lesson, I went home to eat dinner. </a:t>
            </a:r>
            <a:endParaRPr lang="en-US" dirty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2321336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469</TotalTime>
  <Words>519</Words>
  <Application>Microsoft Macintosh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Soho</vt:lpstr>
      <vt:lpstr>[Comma Camp]</vt:lpstr>
      <vt:lpstr>When you finish...</vt:lpstr>
      <vt:lpstr>[Schedule]</vt:lpstr>
      <vt:lpstr>[Independent Clauses]</vt:lpstr>
      <vt:lpstr>[Series]</vt:lpstr>
      <vt:lpstr>[Coordinate Adjectives]</vt:lpstr>
      <vt:lpstr>[Geographical Names, Date, Addresses, Titles…]</vt:lpstr>
      <vt:lpstr>[Quotations]</vt:lpstr>
      <vt:lpstr>[Introductory Phrase]</vt:lpstr>
      <vt:lpstr>[Setting Off Clauses/Phrases]</vt:lpstr>
      <vt:lpstr>[Greeting/Closing of a Letter]</vt:lpstr>
      <vt:lpstr>[Flocabulary: Comma Camp]</vt:lpstr>
      <vt:lpstr>[Independent Practice &amp; Homework]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Hillary Maly</dc:creator>
  <cp:lastModifiedBy>Hillary Maly</cp:lastModifiedBy>
  <cp:revision>29</cp:revision>
  <dcterms:created xsi:type="dcterms:W3CDTF">2014-11-05T02:23:00Z</dcterms:created>
  <dcterms:modified xsi:type="dcterms:W3CDTF">2016-10-27T18:01:06Z</dcterms:modified>
</cp:coreProperties>
</file>