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7" r:id="rId3"/>
    <p:sldId id="257" r:id="rId4"/>
    <p:sldId id="269" r:id="rId5"/>
    <p:sldId id="270" r:id="rId6"/>
    <p:sldId id="258" r:id="rId7"/>
    <p:sldId id="259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0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5966-1018-2A4F-8093-B80ABBA8FC84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29C7-7C65-D241-9676-7193EF149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5966-1018-2A4F-8093-B80ABBA8FC84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29C7-7C65-D241-9676-7193EF149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5966-1018-2A4F-8093-B80ABBA8FC84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29C7-7C65-D241-9676-7193EF149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5966-1018-2A4F-8093-B80ABBA8FC84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29C7-7C65-D241-9676-7193EF149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5966-1018-2A4F-8093-B80ABBA8FC84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29C7-7C65-D241-9676-7193EF149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5966-1018-2A4F-8093-B80ABBA8FC84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29C7-7C65-D241-9676-7193EF149B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5966-1018-2A4F-8093-B80ABBA8FC84}" type="datetimeFigureOut">
              <a:rPr lang="en-US" smtClean="0"/>
              <a:t>2/22/16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29C7-7C65-D241-9676-7193EF149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5966-1018-2A4F-8093-B80ABBA8FC84}" type="datetimeFigureOut">
              <a:rPr lang="en-US" smtClean="0"/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29C7-7C65-D241-9676-7193EF149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5966-1018-2A4F-8093-B80ABBA8FC84}" type="datetimeFigureOut">
              <a:rPr lang="en-US" smtClean="0"/>
              <a:t>2/22/16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29C7-7C65-D241-9676-7193EF149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5966-1018-2A4F-8093-B80ABBA8FC84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9529C7-7C65-D241-9676-7193EF149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5966-1018-2A4F-8093-B80ABBA8FC84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29C7-7C65-D241-9676-7193EF149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CE5966-1018-2A4F-8093-B80ABBA8FC84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39529C7-7C65-D241-9676-7193EF149B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Possessive Nouns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5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b="0" dirty="0" smtClean="0"/>
              <a:t>How can I use possessive nouns to show ownership?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 smtClean="0"/>
              <a:t>How can I decide when to use s’ or ‘s?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 smtClean="0"/>
              <a:t>How can I change collective nouns to show ownership? 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11519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000" b="0" dirty="0" smtClean="0"/>
              <a:t>Possessive nouns show </a:t>
            </a:r>
            <a:r>
              <a:rPr lang="en-US" sz="2000" u="sng" dirty="0" smtClean="0">
                <a:solidFill>
                  <a:srgbClr val="FF0000"/>
                </a:solidFill>
              </a:rPr>
              <a:t>ownership. </a:t>
            </a:r>
          </a:p>
          <a:p>
            <a:pPr>
              <a:buFont typeface="Wingdings" charset="2"/>
              <a:buChar char="v"/>
            </a:pPr>
            <a:r>
              <a:rPr lang="en-US" sz="2000" b="0" dirty="0" smtClean="0"/>
              <a:t>The </a:t>
            </a:r>
            <a:r>
              <a:rPr lang="en-US" sz="2000" u="sng" dirty="0" smtClean="0">
                <a:solidFill>
                  <a:srgbClr val="FF0000"/>
                </a:solidFill>
              </a:rPr>
              <a:t>apostrophe</a:t>
            </a:r>
            <a:r>
              <a:rPr lang="en-US" sz="2000" b="0" dirty="0" smtClean="0"/>
              <a:t> indicates that a </a:t>
            </a:r>
            <a:r>
              <a:rPr lang="en-US" sz="2000" u="sng" dirty="0" smtClean="0">
                <a:solidFill>
                  <a:srgbClr val="FF0000"/>
                </a:solidFill>
              </a:rPr>
              <a:t>noun</a:t>
            </a:r>
            <a:r>
              <a:rPr lang="en-US" sz="2000" b="0" dirty="0" smtClean="0"/>
              <a:t> or </a:t>
            </a:r>
            <a:r>
              <a:rPr lang="en-US" sz="2000" u="sng" dirty="0" smtClean="0">
                <a:solidFill>
                  <a:srgbClr val="FF0000"/>
                </a:solidFill>
              </a:rPr>
              <a:t>group of nouns </a:t>
            </a:r>
            <a:r>
              <a:rPr lang="en-US" sz="2000" b="0" dirty="0" smtClean="0"/>
              <a:t>own something or a group of things.</a:t>
            </a:r>
          </a:p>
        </p:txBody>
      </p:sp>
    </p:spTree>
    <p:extLst>
      <p:ext uri="{BB962C8B-B14F-4D97-AF65-F5344CB8AC3E}">
        <p14:creationId xmlns:p14="http://schemas.microsoft.com/office/powerpoint/2010/main" val="300138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 POSSESSIVE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sz="2000" b="0" dirty="0" smtClean="0"/>
              <a:t>In the case of </a:t>
            </a:r>
            <a:r>
              <a:rPr lang="en-US" sz="2000" u="sng" dirty="0" smtClean="0">
                <a:solidFill>
                  <a:srgbClr val="FF0000"/>
                </a:solidFill>
              </a:rPr>
              <a:t>singular possessive </a:t>
            </a:r>
            <a:r>
              <a:rPr lang="en-US" sz="2000" b="0" dirty="0" smtClean="0"/>
              <a:t>nouns, ‘s shows that </a:t>
            </a:r>
            <a:r>
              <a:rPr lang="en-US" sz="2000" u="sng" dirty="0" smtClean="0">
                <a:solidFill>
                  <a:srgbClr val="FF0000"/>
                </a:solidFill>
              </a:rPr>
              <a:t>one noun </a:t>
            </a:r>
            <a:r>
              <a:rPr lang="en-US" sz="2000" b="0" dirty="0" smtClean="0"/>
              <a:t>owns something or a group of things. </a:t>
            </a:r>
          </a:p>
          <a:p>
            <a:pPr>
              <a:buFont typeface="Wingdings" charset="2"/>
              <a:buChar char="v"/>
            </a:pPr>
            <a:r>
              <a:rPr lang="en-US" sz="2000" b="0" dirty="0" smtClean="0"/>
              <a:t>These could be other nouns, </a:t>
            </a:r>
            <a:r>
              <a:rPr lang="en-US" sz="2000" u="sng" dirty="0" smtClean="0">
                <a:solidFill>
                  <a:srgbClr val="FF0000"/>
                </a:solidFill>
              </a:rPr>
              <a:t>characteristics</a:t>
            </a:r>
            <a:r>
              <a:rPr lang="en-US" sz="2000" b="0" dirty="0" smtClean="0"/>
              <a:t> or ideas. </a:t>
            </a:r>
          </a:p>
          <a:p>
            <a:pPr>
              <a:buFont typeface="Wingdings" charset="2"/>
              <a:buChar char="v"/>
            </a:pPr>
            <a:r>
              <a:rPr lang="en-US" sz="2000" u="sng" dirty="0" smtClean="0"/>
              <a:t>Example: </a:t>
            </a:r>
            <a:r>
              <a:rPr lang="en-US" sz="2000" u="sng" dirty="0" smtClean="0">
                <a:solidFill>
                  <a:srgbClr val="FF0000"/>
                </a:solidFill>
              </a:rPr>
              <a:t>Wally’s </a:t>
            </a:r>
            <a:r>
              <a:rPr lang="en-US" sz="2000" b="0" dirty="0" smtClean="0"/>
              <a:t>squeak made the whole class laugh.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16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POSSESSIVE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sz="2000" b="0" dirty="0" smtClean="0"/>
              <a:t>In the case of </a:t>
            </a:r>
            <a:r>
              <a:rPr lang="en-US" sz="2000" u="sng" dirty="0" smtClean="0">
                <a:solidFill>
                  <a:srgbClr val="FF0000"/>
                </a:solidFill>
              </a:rPr>
              <a:t>plural possessive </a:t>
            </a:r>
            <a:r>
              <a:rPr lang="en-US" sz="2000" b="0" dirty="0" smtClean="0"/>
              <a:t>nouns, s’ shows that </a:t>
            </a:r>
            <a:r>
              <a:rPr lang="en-US" sz="2000" u="sng" dirty="0" smtClean="0">
                <a:solidFill>
                  <a:srgbClr val="FF0000"/>
                </a:solidFill>
              </a:rPr>
              <a:t>more than one </a:t>
            </a:r>
            <a:r>
              <a:rPr lang="en-US" sz="2000" b="0" dirty="0" smtClean="0"/>
              <a:t>noun owns others nouns, characteristics or ideas. 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Example: </a:t>
            </a:r>
            <a:r>
              <a:rPr lang="en-US" sz="2000" b="0" dirty="0" smtClean="0"/>
              <a:t>The </a:t>
            </a:r>
            <a:r>
              <a:rPr lang="en-US" sz="2000" u="sng" dirty="0" smtClean="0">
                <a:solidFill>
                  <a:srgbClr val="FF0000"/>
                </a:solidFill>
              </a:rPr>
              <a:t>students’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0" dirty="0" smtClean="0"/>
              <a:t>report cards were handed out during homeroom.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5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POSSESSIVE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000" b="0" dirty="0" smtClean="0"/>
              <a:t>The </a:t>
            </a:r>
            <a:r>
              <a:rPr lang="en-US" sz="2000" u="sng" dirty="0" smtClean="0">
                <a:solidFill>
                  <a:srgbClr val="FF0000"/>
                </a:solidFill>
              </a:rPr>
              <a:t>collective words </a:t>
            </a:r>
            <a:r>
              <a:rPr lang="en-US" sz="2000" b="0" dirty="0" smtClean="0"/>
              <a:t>act as a singular noun because the group becomes </a:t>
            </a:r>
            <a:r>
              <a:rPr lang="en-US" sz="2000" u="sng" dirty="0" smtClean="0">
                <a:solidFill>
                  <a:srgbClr val="FF0000"/>
                </a:solidFill>
              </a:rPr>
              <a:t>one unit</a:t>
            </a:r>
            <a:r>
              <a:rPr lang="en-US" sz="2000" b="0" dirty="0" smtClean="0"/>
              <a:t>. 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Example: </a:t>
            </a:r>
          </a:p>
          <a:p>
            <a:pPr lvl="2">
              <a:buFont typeface="Wingdings" charset="2"/>
              <a:buChar char="Ø"/>
            </a:pPr>
            <a:r>
              <a:rPr lang="en-US" sz="2000" b="0" dirty="0" smtClean="0"/>
              <a:t>more than one goose </a:t>
            </a:r>
            <a:r>
              <a:rPr lang="en-US" sz="2000" b="0" dirty="0" smtClean="0">
                <a:sym typeface="Wingdings"/>
              </a:rPr>
              <a:t> </a:t>
            </a:r>
            <a:r>
              <a:rPr lang="en-US" sz="2000" b="1" u="sng" dirty="0" smtClean="0">
                <a:solidFill>
                  <a:srgbClr val="FF0000"/>
                </a:solidFill>
              </a:rPr>
              <a:t>geese </a:t>
            </a:r>
          </a:p>
          <a:p>
            <a:pPr lvl="2">
              <a:buFont typeface="Wingdings" charset="2"/>
              <a:buChar char="Ø"/>
            </a:pPr>
            <a:r>
              <a:rPr lang="en-US" sz="2000" b="0" dirty="0" smtClean="0"/>
              <a:t>a traveling group of geese </a:t>
            </a:r>
            <a:r>
              <a:rPr lang="en-US" sz="2000" b="0" dirty="0" smtClean="0">
                <a:sym typeface="Wingdings"/>
              </a:rPr>
              <a:t> </a:t>
            </a:r>
            <a:r>
              <a:rPr lang="en-US" sz="2000" b="1" u="sng" dirty="0" smtClean="0">
                <a:solidFill>
                  <a:srgbClr val="FF0000"/>
                </a:solidFill>
              </a:rPr>
              <a:t>a flock. </a:t>
            </a:r>
          </a:p>
          <a:p>
            <a:pPr>
              <a:buFont typeface="Wingdings" charset="2"/>
              <a:buChar char="v"/>
            </a:pPr>
            <a:r>
              <a:rPr lang="en-US" sz="2000" dirty="0"/>
              <a:t>F</a:t>
            </a:r>
            <a:r>
              <a:rPr lang="en-US" sz="2000" dirty="0" smtClean="0"/>
              <a:t>lock is the collective noun. </a:t>
            </a:r>
          </a:p>
          <a:p>
            <a:pPr lvl="2">
              <a:buFont typeface="Wingdings" charset="2"/>
              <a:buChar char="Ø"/>
            </a:pPr>
            <a:r>
              <a:rPr lang="en-US" sz="2000" b="0" dirty="0" smtClean="0"/>
              <a:t>It is singular because we are speaking of </a:t>
            </a:r>
            <a:r>
              <a:rPr lang="en-US" sz="2000" b="1" u="sng" dirty="0" smtClean="0">
                <a:solidFill>
                  <a:srgbClr val="FF0000"/>
                </a:solidFill>
              </a:rPr>
              <a:t>one group</a:t>
            </a:r>
            <a:r>
              <a:rPr lang="en-US" sz="2000" b="0" dirty="0" smtClean="0"/>
              <a:t>.</a:t>
            </a:r>
          </a:p>
          <a:p>
            <a:pPr lvl="2">
              <a:buFont typeface="Wingdings" charset="2"/>
              <a:buChar char="Ø"/>
            </a:pPr>
            <a:r>
              <a:rPr lang="en-US" sz="2000" dirty="0"/>
              <a:t>W</a:t>
            </a:r>
            <a:r>
              <a:rPr lang="en-US" sz="2000" b="0" dirty="0" smtClean="0"/>
              <a:t>e can put </a:t>
            </a:r>
            <a:r>
              <a:rPr lang="en-US" sz="2000" b="1" u="sng" dirty="0" smtClean="0">
                <a:solidFill>
                  <a:srgbClr val="FF0000"/>
                </a:solidFill>
              </a:rPr>
              <a:t>a/an </a:t>
            </a:r>
            <a:r>
              <a:rPr lang="en-US" sz="2000" b="0" dirty="0" smtClean="0"/>
              <a:t>in front of it. 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70362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256101"/>
              </p:ext>
            </p:extLst>
          </p:nvPr>
        </p:nvGraphicFramePr>
        <p:xfrm>
          <a:off x="822325" y="1100138"/>
          <a:ext cx="7521576" cy="476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192"/>
                <a:gridCol w="2507192"/>
                <a:gridCol w="2507192"/>
              </a:tblGrid>
              <a:tr h="952914"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 Noun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 Noun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Collective Noun</a:t>
                      </a:r>
                      <a:endParaRPr lang="en-US" dirty="0"/>
                    </a:p>
                  </a:txBody>
                  <a:tcPr marL="83573" marR="83573"/>
                </a:tc>
              </a:tr>
              <a:tr h="952914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573" marR="83573"/>
                </a:tc>
              </a:tr>
              <a:tr h="952914">
                <a:tc>
                  <a:txBody>
                    <a:bodyPr/>
                    <a:lstStyle/>
                    <a:p>
                      <a:r>
                        <a:rPr lang="en-US" dirty="0" smtClean="0"/>
                        <a:t>Wolf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573" marR="83573"/>
                </a:tc>
              </a:tr>
              <a:tr h="952914">
                <a:tc>
                  <a:txBody>
                    <a:bodyPr/>
                    <a:lstStyle/>
                    <a:p>
                      <a:r>
                        <a:rPr lang="en-US" dirty="0" smtClean="0"/>
                        <a:t>Cow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573" marR="83573"/>
                </a:tc>
              </a:tr>
              <a:tr h="952914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endParaRPr lang="en-US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3573" marR="835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308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Teammate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sz="2000" b="0" i="1" u="sng" dirty="0"/>
              <a:t>Directions:</a:t>
            </a:r>
            <a:r>
              <a:rPr lang="en-US" sz="2000" b="0" i="1" dirty="0"/>
              <a:t> In the space provided, </a:t>
            </a:r>
            <a:r>
              <a:rPr lang="en-US" sz="2000" b="0" i="1" u="sng" dirty="0"/>
              <a:t>rewrite</a:t>
            </a:r>
            <a:r>
              <a:rPr lang="en-US" sz="2000" b="0" i="1" dirty="0"/>
              <a:t> each sentence </a:t>
            </a:r>
            <a:r>
              <a:rPr lang="en-US" sz="2000" b="0" i="1" dirty="0" smtClean="0"/>
              <a:t>so</a:t>
            </a:r>
          </a:p>
          <a:p>
            <a:pPr>
              <a:lnSpc>
                <a:spcPct val="70000"/>
              </a:lnSpc>
            </a:pPr>
            <a:r>
              <a:rPr lang="en-US" sz="2000" b="0" i="1" dirty="0" smtClean="0"/>
              <a:t>that </a:t>
            </a:r>
            <a:r>
              <a:rPr lang="en-US" sz="2000" b="0" i="1" dirty="0"/>
              <a:t>it contains a </a:t>
            </a:r>
            <a:r>
              <a:rPr lang="en-US" sz="2000" b="0" i="1" u="sng" dirty="0"/>
              <a:t>possessive noun</a:t>
            </a:r>
            <a:r>
              <a:rPr lang="en-US" sz="2000" b="0" i="1" dirty="0"/>
              <a:t>! </a:t>
            </a:r>
            <a:endParaRPr lang="en-US" sz="2000" b="0" i="1" dirty="0" smtClean="0"/>
          </a:p>
          <a:p>
            <a:pPr>
              <a:lnSpc>
                <a:spcPct val="70000"/>
              </a:lnSpc>
            </a:pPr>
            <a:endParaRPr lang="en-US" sz="2000" b="0" i="1" dirty="0" smtClean="0"/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0" dirty="0"/>
              <a:t>The formation of the flock was breathtaking. </a:t>
            </a: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0" dirty="0"/>
              <a:t>Donovan owns a book from the bookstore. </a:t>
            </a: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0" dirty="0"/>
              <a:t>Frank </a:t>
            </a:r>
            <a:r>
              <a:rPr lang="en-US" sz="2000" b="0" dirty="0" err="1"/>
              <a:t>Kaminsky</a:t>
            </a:r>
            <a:r>
              <a:rPr lang="en-US" sz="2000" b="0" dirty="0"/>
              <a:t> left his basketball on the court.</a:t>
            </a: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0" dirty="0"/>
              <a:t>Elizabeth owns a golden retriever puppy who loves to run at the park. </a:t>
            </a: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0" dirty="0"/>
              <a:t>The copy of </a:t>
            </a:r>
            <a:r>
              <a:rPr lang="en-US" sz="2000" b="0" u="sng" dirty="0"/>
              <a:t>The </a:t>
            </a:r>
            <a:r>
              <a:rPr lang="en-US" sz="2000" b="0" u="sng" dirty="0" err="1"/>
              <a:t>Westing</a:t>
            </a:r>
            <a:r>
              <a:rPr lang="en-US" sz="2000" b="0" u="sng" dirty="0"/>
              <a:t> Game</a:t>
            </a:r>
            <a:r>
              <a:rPr lang="en-US" sz="2000" b="0" dirty="0"/>
              <a:t> belongs to Rachel. </a:t>
            </a:r>
          </a:p>
          <a:p>
            <a:pPr marL="0" indent="0">
              <a:lnSpc>
                <a:spcPct val="70000"/>
              </a:lnSpc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90410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380</TotalTime>
  <Words>291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PowerPoint Presentation</vt:lpstr>
      <vt:lpstr>DAILY QUESTIONS</vt:lpstr>
      <vt:lpstr>POSSESSIVE NOUNS</vt:lpstr>
      <vt:lpstr>SINGULAR POSSESSIVE Nouns</vt:lpstr>
      <vt:lpstr>PLURAL POSSESSIVE NOUNS</vt:lpstr>
      <vt:lpstr>COLLECTIVE POSSESSIVE NOUNS</vt:lpstr>
      <vt:lpstr>Collective nouns</vt:lpstr>
      <vt:lpstr>Teammate Practice</vt:lpstr>
    </vt:vector>
  </TitlesOfParts>
  <Company>Vanderbilt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Fleet!</dc:title>
  <dc:creator>Michelle Luteman</dc:creator>
  <cp:lastModifiedBy>Hillary Maly</cp:lastModifiedBy>
  <cp:revision>50</cp:revision>
  <dcterms:created xsi:type="dcterms:W3CDTF">2013-08-14T22:21:19Z</dcterms:created>
  <dcterms:modified xsi:type="dcterms:W3CDTF">2016-02-22T18:26:14Z</dcterms:modified>
</cp:coreProperties>
</file>