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74" r:id="rId2"/>
    <p:sldId id="256" r:id="rId3"/>
    <p:sldId id="257" r:id="rId4"/>
    <p:sldId id="258" r:id="rId5"/>
    <p:sldId id="273" r:id="rId6"/>
    <p:sldId id="266" r:id="rId7"/>
    <p:sldId id="268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77"/>
  </p:normalViewPr>
  <p:slideViewPr>
    <p:cSldViewPr>
      <p:cViewPr varScale="1">
        <p:scale>
          <a:sx n="101" d="100"/>
          <a:sy n="101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07C6C-7C74-4790-8E6C-E07E65C20C0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72605-A340-4980-89CB-0FE34471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2605-A340-4980-89CB-0FE3447180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2605-A340-4980-89CB-0FE3447180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Writing Prompt (choose ONE option): </a:t>
            </a:r>
          </a:p>
          <a:p>
            <a:pPr marL="0" indent="0">
              <a:buNone/>
            </a:pPr>
            <a:r>
              <a:rPr lang="en-US" dirty="0"/>
              <a:t>1) Why is it important to know the dates of events in history?</a:t>
            </a:r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) Why must </a:t>
            </a:r>
            <a:r>
              <a:rPr lang="en-US" dirty="0"/>
              <a:t>scientists follow steps in order to complete an experiment?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Explain how this relates to the sequence of events in a narrative.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 Ringer Writing Prompt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/>
              <a:t>Order &amp; Sequence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5300" dirty="0" smtClean="0"/>
              <a:t>(Chronological)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Text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11607"/>
            <a:ext cx="8229600" cy="1199704"/>
          </a:xfrm>
        </p:spPr>
        <p:txBody>
          <a:bodyPr/>
          <a:lstStyle/>
          <a:p>
            <a:r>
              <a:rPr lang="en-US" dirty="0" smtClean="0"/>
              <a:t>Nonfiction Text </a:t>
            </a:r>
            <a:r>
              <a:rPr lang="en-US" dirty="0"/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28579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CCRA.R.5 Analyze </a:t>
            </a:r>
            <a:r>
              <a:rPr lang="en-US" dirty="0"/>
              <a:t>the structure of texts, including how specific sentences, paragraphs, and larger portions of the text (e.g., a section, chapter, scene, or stanza) relate to each other and the whole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CCRA.W.2 Write </a:t>
            </a:r>
            <a:r>
              <a:rPr lang="en-US" dirty="0"/>
              <a:t>informative/explanatory texts to examine and convey complex ideas and information clearly and accurately through the effective selection, organization, and analysis of content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we learning?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Analyzing text structure helps readers to comprehend what they read.</a:t>
            </a:r>
          </a:p>
          <a:p>
            <a:r>
              <a:rPr lang="en-US" sz="4000" dirty="0" smtClean="0"/>
              <a:t>Understanding text structure makes you a better writer because you can organize your own ideas in ways that maximize reader comprehension.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we learning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 </a:t>
            </a:r>
            <a:r>
              <a:rPr lang="en-US" dirty="0" smtClean="0"/>
              <a:t>the author provides readers with chronological events or a list of steps in a procedure</a:t>
            </a:r>
            <a:endParaRPr lang="en-US" b="1" dirty="0" smtClean="0"/>
          </a:p>
          <a:p>
            <a:r>
              <a:rPr lang="en-US" b="1" dirty="0" smtClean="0"/>
              <a:t>Clues: </a:t>
            </a:r>
            <a:r>
              <a:rPr lang="en-US" dirty="0" smtClean="0"/>
              <a:t>events in order of occurrence, instructions given step-by-step, time order words: </a:t>
            </a:r>
            <a:r>
              <a:rPr lang="en-US" i="1" dirty="0" smtClean="0"/>
              <a:t>first, next, then, afterward, last…</a:t>
            </a:r>
          </a:p>
          <a:p>
            <a:r>
              <a:rPr lang="en-US" b="1" dirty="0"/>
              <a:t>Visual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 and Sequence (Chronological Order)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4222172"/>
            <a:ext cx="472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5895108"/>
            <a:ext cx="472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5046517"/>
            <a:ext cx="472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4679372"/>
            <a:ext cx="0" cy="367145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57800" y="5527963"/>
            <a:ext cx="0" cy="367145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3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85726"/>
            <a:ext cx="8839200" cy="597707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Follow these steps to create your entry: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Add “Order &amp; Sequence Text Structure” to your Table of Contents.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Read the short paragraph.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Color code each sequential event using a different color. Then, outline each box using those colors in the same order.</a:t>
            </a:r>
            <a:endParaRPr lang="en-US" sz="1800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Fill in each box in order by summarizing the sentences you underlined. Be sure that they are in order and that each color   </a:t>
            </a:r>
            <a:br>
              <a:rPr lang="en-US" sz="3200" b="1" dirty="0" smtClean="0"/>
            </a:br>
            <a:r>
              <a:rPr lang="en-US" sz="3200" b="1" dirty="0" smtClean="0"/>
              <a:t>    matches the box!</a:t>
            </a:r>
            <a:endParaRPr lang="en-US" sz="2600" b="1" dirty="0" smtClean="0"/>
          </a:p>
          <a:p>
            <a:pPr marL="109728" indent="0">
              <a:buNone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pPr marL="109728" indent="0">
              <a:buNone/>
            </a:pPr>
            <a:endParaRPr lang="en-US" sz="3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 &amp; SEQUENCE Text Structure</a:t>
            </a:r>
            <a:br>
              <a:rPr lang="en-US" dirty="0" smtClean="0"/>
            </a:br>
            <a:r>
              <a:rPr lang="en-US" dirty="0" smtClean="0"/>
              <a:t>Interactive Notebook Entry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88" y="2873790"/>
            <a:ext cx="867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evidence indicates that this text </a:t>
            </a:r>
            <a:r>
              <a:rPr lang="en-US" b="1" dirty="0" smtClean="0"/>
              <a:t>uses </a:t>
            </a:r>
            <a:r>
              <a:rPr lang="en-US" b="1" i="1" dirty="0" smtClean="0"/>
              <a:t>Order &amp; Sequence </a:t>
            </a:r>
            <a:r>
              <a:rPr lang="en-US" b="1" dirty="0" smtClean="0"/>
              <a:t>text </a:t>
            </a:r>
            <a:r>
              <a:rPr lang="en-US" b="1" dirty="0"/>
              <a:t>structure</a:t>
            </a:r>
            <a:r>
              <a:rPr lang="en-US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223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4" y="1185726"/>
            <a:ext cx="8950036" cy="597707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5"/>
            </a:pPr>
            <a:r>
              <a:rPr lang="en-US" sz="3000" b="1" dirty="0" smtClean="0"/>
              <a:t>Cut out each half of the template. </a:t>
            </a:r>
            <a:br>
              <a:rPr lang="en-US" sz="3000" b="1" dirty="0" smtClean="0"/>
            </a:br>
            <a:r>
              <a:rPr lang="en-US" sz="3000" b="1" dirty="0" smtClean="0"/>
              <a:t>Match and glue the ends together </a:t>
            </a:r>
            <a:br>
              <a:rPr lang="en-US" sz="3000" b="1" dirty="0" smtClean="0"/>
            </a:br>
            <a:r>
              <a:rPr lang="en-US" sz="3000" b="1" dirty="0" smtClean="0"/>
              <a:t>so that it looks like the photos.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ORDER &amp; SEQUENCE Text Structure</a:t>
            </a:r>
            <a:br>
              <a:rPr lang="en-US" dirty="0"/>
            </a:br>
            <a:r>
              <a:rPr lang="en-US" dirty="0"/>
              <a:t>Interactive Notebook Entry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4100786" cy="375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47" y="1185726"/>
            <a:ext cx="1742653" cy="51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4" y="1185726"/>
            <a:ext cx="8950036" cy="597707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6"/>
            </a:pPr>
            <a:r>
              <a:rPr lang="en-US" sz="2800" b="1" dirty="0" smtClean="0"/>
              <a:t>Fold the graphic organizer accordion (fan) style. The first fold is shown below.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(You are folding the</a:t>
            </a:r>
            <a:br>
              <a:rPr lang="en-US" sz="2800" b="1" dirty="0" smtClean="0"/>
            </a:br>
            <a:r>
              <a:rPr lang="en-US" sz="2800" b="1" dirty="0" smtClean="0"/>
              <a:t>long strip back and</a:t>
            </a:r>
            <a:br>
              <a:rPr lang="en-US" sz="2800" b="1" dirty="0" smtClean="0"/>
            </a:br>
            <a:r>
              <a:rPr lang="en-US" sz="2800" b="1" dirty="0" smtClean="0"/>
              <a:t>forth on each line.)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ORDER &amp; SEQUENCE Text Structure</a:t>
            </a:r>
            <a:br>
              <a:rPr lang="en-US" dirty="0"/>
            </a:br>
            <a:r>
              <a:rPr lang="en-US" dirty="0"/>
              <a:t>Interactive Notebook Entry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886200" cy="41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9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4" y="1185726"/>
            <a:ext cx="8950036" cy="597707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7"/>
            </a:pPr>
            <a:r>
              <a:rPr lang="en-US" sz="2800" b="1" dirty="0"/>
              <a:t>Glue down the top </a:t>
            </a:r>
            <a:r>
              <a:rPr lang="en-US" sz="2800" b="1" dirty="0" smtClean="0"/>
              <a:t>tab and </a:t>
            </a:r>
            <a:r>
              <a:rPr lang="en-US" sz="2800" b="1" dirty="0"/>
              <a:t>tuck the graphic</a:t>
            </a:r>
            <a:br>
              <a:rPr lang="en-US" sz="2800" b="1" dirty="0"/>
            </a:br>
            <a:r>
              <a:rPr lang="en-US" sz="2800" b="1" dirty="0"/>
              <a:t>organizer under </a:t>
            </a:r>
            <a:r>
              <a:rPr lang="en-US" sz="2800" b="1" dirty="0" smtClean="0"/>
              <a:t>itself so </a:t>
            </a:r>
            <a:r>
              <a:rPr lang="en-US" sz="2800" b="1" dirty="0"/>
              <a:t>the it looks like the </a:t>
            </a:r>
            <a:br>
              <a:rPr lang="en-US" sz="2800" b="1" dirty="0"/>
            </a:br>
            <a:r>
              <a:rPr lang="en-US" sz="2800" b="1" dirty="0" smtClean="0"/>
              <a:t>photos.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ORDER &amp; SEQUENCE Text Structure</a:t>
            </a:r>
            <a:br>
              <a:rPr lang="en-US" dirty="0"/>
            </a:br>
            <a:r>
              <a:rPr lang="en-US" dirty="0"/>
              <a:t>Interactive Notebook Entry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92036"/>
            <a:ext cx="3574473" cy="4765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2092036"/>
            <a:ext cx="3574473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2801</TotalTime>
  <Words>320</Words>
  <Application>Microsoft Macintosh PowerPoint</Application>
  <PresentationFormat>On-screen Show (4:3)</PresentationFormat>
  <Paragraphs>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Lucida Sans Unicode</vt:lpstr>
      <vt:lpstr>Verdana</vt:lpstr>
      <vt:lpstr>Wingdings 2</vt:lpstr>
      <vt:lpstr>Wingdings 3</vt:lpstr>
      <vt:lpstr>Concourse</vt:lpstr>
      <vt:lpstr>Bell Ringer Writing Prompt</vt:lpstr>
      <vt:lpstr>Order &amp; Sequence (Chronological) Text Structure</vt:lpstr>
      <vt:lpstr>What are we learning?</vt:lpstr>
      <vt:lpstr>Why are we learning this?</vt:lpstr>
      <vt:lpstr>Order and Sequence (Chronological Order)</vt:lpstr>
      <vt:lpstr>ORDER &amp; SEQUENCE Text Structure Interactive Notebook Entry</vt:lpstr>
      <vt:lpstr>ORDER &amp; SEQUENCE Text Structure Interactive Notebook Entry</vt:lpstr>
      <vt:lpstr>ORDER &amp; SEQUENCE Text Structure Interactive Notebook Entry</vt:lpstr>
      <vt:lpstr>ORDER &amp; SEQUENCE Text Structure Interactive Notebook Entry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Nonfiction/Informational Text Structures</dc:title>
  <dc:creator>Martin, Christopher</dc:creator>
  <cp:lastModifiedBy>Maly, Hillary</cp:lastModifiedBy>
  <cp:revision>45</cp:revision>
  <dcterms:created xsi:type="dcterms:W3CDTF">2006-08-16T00:00:00Z</dcterms:created>
  <dcterms:modified xsi:type="dcterms:W3CDTF">2018-01-31T13:46:22Z</dcterms:modified>
</cp:coreProperties>
</file>