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8" r:id="rId3"/>
    <p:sldId id="268" r:id="rId4"/>
    <p:sldId id="259" r:id="rId5"/>
    <p:sldId id="280" r:id="rId6"/>
    <p:sldId id="261" r:id="rId7"/>
    <p:sldId id="271" r:id="rId8"/>
    <p:sldId id="269" r:id="rId9"/>
    <p:sldId id="263" r:id="rId10"/>
    <p:sldId id="264" r:id="rId11"/>
    <p:sldId id="270" r:id="rId12"/>
    <p:sldId id="265" r:id="rId13"/>
    <p:sldId id="273" r:id="rId14"/>
    <p:sldId id="272" r:id="rId15"/>
    <p:sldId id="274" r:id="rId16"/>
    <p:sldId id="277" r:id="rId17"/>
    <p:sldId id="278" r:id="rId18"/>
    <p:sldId id="279" r:id="rId19"/>
    <p:sldId id="276"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94600"/>
  </p:normalViewPr>
  <p:slideViewPr>
    <p:cSldViewPr snapToGrid="0">
      <p:cViewPr varScale="1">
        <p:scale>
          <a:sx n="86" d="100"/>
          <a:sy n="86" d="100"/>
        </p:scale>
        <p:origin x="44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0E44D3-805E-43F1-B95D-B5C90F22ED18}" type="datetimeFigureOut">
              <a:rPr lang="en-US" smtClean="0"/>
              <a:t>10/26/17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588238-D654-404A-9D6A-7D807F172F47}" type="slidenum">
              <a:rPr lang="en-US" smtClean="0"/>
              <a:t>‹#›</a:t>
            </a:fld>
            <a:endParaRPr lang="en-US"/>
          </a:p>
        </p:txBody>
      </p:sp>
    </p:spTree>
    <p:extLst>
      <p:ext uri="{BB962C8B-B14F-4D97-AF65-F5344CB8AC3E}">
        <p14:creationId xmlns:p14="http://schemas.microsoft.com/office/powerpoint/2010/main" val="3305559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88238-D654-404A-9D6A-7D807F172F47}" type="slidenum">
              <a:rPr lang="en-US" smtClean="0"/>
              <a:t>18</a:t>
            </a:fld>
            <a:endParaRPr lang="en-US"/>
          </a:p>
        </p:txBody>
      </p:sp>
    </p:spTree>
    <p:extLst>
      <p:ext uri="{BB962C8B-B14F-4D97-AF65-F5344CB8AC3E}">
        <p14:creationId xmlns:p14="http://schemas.microsoft.com/office/powerpoint/2010/main" val="1461208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58A5E4C-4124-47F3-9D8E-C541B2BA7001}" type="datetimeFigureOut">
              <a:rPr lang="en-US" smtClean="0"/>
              <a:t>10/26/17</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0D3FB91-9C24-47C1-9F0D-528D21467D5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08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8A5E4C-4124-47F3-9D8E-C541B2BA7001}" type="datetimeFigureOut">
              <a:rPr lang="en-US" smtClean="0"/>
              <a:t>10/26/17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66496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8A5E4C-4124-47F3-9D8E-C541B2BA7001}" type="datetimeFigureOut">
              <a:rPr lang="en-US" smtClean="0"/>
              <a:t>10/26/17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90546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8A5E4C-4124-47F3-9D8E-C541B2BA7001}" type="datetimeFigureOut">
              <a:rPr lang="en-US" smtClean="0"/>
              <a:t>10/26/17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21297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8A5E4C-4124-47F3-9D8E-C541B2BA7001}" type="datetimeFigureOut">
              <a:rPr lang="en-US" smtClean="0"/>
              <a:t>10/26/17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65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8A5E4C-4124-47F3-9D8E-C541B2BA7001}" type="datetimeFigureOut">
              <a:rPr lang="en-US" smtClean="0"/>
              <a:t>10/26/17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147959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8A5E4C-4124-47F3-9D8E-C541B2BA7001}" type="datetimeFigureOut">
              <a:rPr lang="en-US" smtClean="0"/>
              <a:t>10/26/17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91879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8A5E4C-4124-47F3-9D8E-C541B2BA7001}" type="datetimeFigureOut">
              <a:rPr lang="en-US" smtClean="0"/>
              <a:t>10/26/17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156541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A5E4C-4124-47F3-9D8E-C541B2BA7001}" type="datetimeFigureOut">
              <a:rPr lang="en-US" smtClean="0"/>
              <a:t>10/26/17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40278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58A5E4C-4124-47F3-9D8E-C541B2BA7001}" type="datetimeFigureOut">
              <a:rPr lang="en-US" smtClean="0"/>
              <a:t>10/26/17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867174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58A5E4C-4124-47F3-9D8E-C541B2BA7001}" type="datetimeFigureOut">
              <a:rPr lang="en-US" smtClean="0"/>
              <a:t>10/26/17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1119825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58A5E4C-4124-47F3-9D8E-C541B2BA7001}" type="datetimeFigureOut">
              <a:rPr lang="en-US" smtClean="0"/>
              <a:t>10/26/17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0D3FB91-9C24-47C1-9F0D-528D21467D54}" type="slidenum">
              <a:rPr lang="en-US" smtClean="0"/>
              <a:t>‹#›</a:t>
            </a:fld>
            <a:endParaRPr lang="en-US"/>
          </a:p>
        </p:txBody>
      </p:sp>
    </p:spTree>
    <p:extLst>
      <p:ext uri="{BB962C8B-B14F-4D97-AF65-F5344CB8AC3E}">
        <p14:creationId xmlns:p14="http://schemas.microsoft.com/office/powerpoint/2010/main" val="1842148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video" Target="https://www.youtube.com/embed/yxaJY8UZxn4" TargetMode="External"/><Relationship Id="rId2" Type="http://schemas.openxmlformats.org/officeDocument/2006/relationships/slideLayout" Target="../slideLayouts/slideLayout2.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video" Target="https://www.youtube.com/embed/83ozOX9l7M8" TargetMode="External"/><Relationship Id="rId2" Type="http://schemas.openxmlformats.org/officeDocument/2006/relationships/slideLayout" Target="../slideLayouts/slideLayout2.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The Oklahoma </a:t>
            </a:r>
            <a:br>
              <a:rPr lang="en-US" sz="9600" dirty="0" smtClean="0"/>
            </a:br>
            <a:r>
              <a:rPr lang="en-US" sz="9600" dirty="0" smtClean="0"/>
              <a:t>Land Rush</a:t>
            </a:r>
            <a:endParaRPr lang="en-US" sz="9600" dirty="0"/>
          </a:p>
        </p:txBody>
      </p:sp>
      <p:sp>
        <p:nvSpPr>
          <p:cNvPr id="3" name="Subtitle 2"/>
          <p:cNvSpPr>
            <a:spLocks noGrp="1"/>
          </p:cNvSpPr>
          <p:nvPr>
            <p:ph type="subTitle" idx="1"/>
          </p:nvPr>
        </p:nvSpPr>
        <p:spPr/>
        <p:txBody>
          <a:bodyPr>
            <a:normAutofit/>
          </a:bodyPr>
          <a:lstStyle/>
          <a:p>
            <a:r>
              <a:rPr lang="en-US" sz="3600" dirty="0" smtClean="0"/>
              <a:t>English Language Arts Unit</a:t>
            </a:r>
            <a:endParaRPr lang="en-US" sz="3600" dirty="0"/>
          </a:p>
        </p:txBody>
      </p:sp>
    </p:spTree>
    <p:extLst>
      <p:ext uri="{BB962C8B-B14F-4D97-AF65-F5344CB8AC3E}">
        <p14:creationId xmlns:p14="http://schemas.microsoft.com/office/powerpoint/2010/main" val="3028794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smtClean="0"/>
              <a:t>Text #1: “Built in a Day: The Oklahoma Land Rush” by the National Park Service</a:t>
            </a:r>
            <a:endParaRPr lang="en-US" sz="4800" dirty="0"/>
          </a:p>
        </p:txBody>
      </p:sp>
      <p:sp>
        <p:nvSpPr>
          <p:cNvPr id="3" name="Content Placeholder 2"/>
          <p:cNvSpPr>
            <a:spLocks noGrp="1"/>
          </p:cNvSpPr>
          <p:nvPr>
            <p:ph idx="1"/>
          </p:nvPr>
        </p:nvSpPr>
        <p:spPr>
          <a:xfrm>
            <a:off x="1143000" y="2396836"/>
            <a:ext cx="10287000" cy="3699163"/>
          </a:xfrm>
        </p:spPr>
        <p:txBody>
          <a:bodyPr>
            <a:normAutofit lnSpcReduction="10000"/>
          </a:bodyPr>
          <a:lstStyle/>
          <a:p>
            <a:r>
              <a:rPr lang="en-US" sz="6500" dirty="0" smtClean="0"/>
              <a:t>Analysis Question:</a:t>
            </a:r>
          </a:p>
          <a:p>
            <a:pPr lvl="1"/>
            <a:r>
              <a:rPr lang="en-US" sz="5200" dirty="0" smtClean="0"/>
              <a:t>What does the author do to give you a clear picture of the Oklahoma Land Rush of 1889 and the people involved?</a:t>
            </a:r>
            <a:endParaRPr lang="en-US" sz="5200" dirty="0"/>
          </a:p>
        </p:txBody>
      </p:sp>
    </p:spTree>
    <p:extLst>
      <p:ext uri="{BB962C8B-B14F-4D97-AF65-F5344CB8AC3E}">
        <p14:creationId xmlns:p14="http://schemas.microsoft.com/office/powerpoint/2010/main" val="1747235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793" y="609600"/>
            <a:ext cx="10287001" cy="1676400"/>
          </a:xfrm>
        </p:spPr>
        <p:txBody>
          <a:bodyPr>
            <a:noAutofit/>
          </a:bodyPr>
          <a:lstStyle/>
          <a:p>
            <a:r>
              <a:rPr lang="en-US" sz="4800" dirty="0" smtClean="0"/>
              <a:t>Text #1: “Built in a Day: The Oklahoma Land Rush” by the National Park Service</a:t>
            </a:r>
            <a:endParaRPr lang="en-US" sz="4800" dirty="0"/>
          </a:p>
        </p:txBody>
      </p:sp>
      <p:sp>
        <p:nvSpPr>
          <p:cNvPr id="5" name="TextBox 4"/>
          <p:cNvSpPr txBox="1"/>
          <p:nvPr/>
        </p:nvSpPr>
        <p:spPr>
          <a:xfrm>
            <a:off x="2652222" y="2341418"/>
            <a:ext cx="6976141" cy="1200329"/>
          </a:xfrm>
          <a:prstGeom prst="rect">
            <a:avLst/>
          </a:prstGeom>
          <a:noFill/>
        </p:spPr>
        <p:txBody>
          <a:bodyPr wrap="none" rtlCol="0">
            <a:spAutoFit/>
          </a:bodyPr>
          <a:lstStyle/>
          <a:p>
            <a:pPr algn="ctr"/>
            <a:r>
              <a:rPr lang="en-US" sz="3600" b="1" dirty="0">
                <a:solidFill>
                  <a:schemeClr val="accent1"/>
                </a:solidFill>
              </a:rPr>
              <a:t>T</a:t>
            </a:r>
            <a:r>
              <a:rPr lang="en-US" sz="3600" b="1" dirty="0" smtClean="0">
                <a:solidFill>
                  <a:schemeClr val="accent1"/>
                </a:solidFill>
              </a:rPr>
              <a:t>he Oklahoma Land Rush</a:t>
            </a:r>
          </a:p>
          <a:p>
            <a:pPr algn="ctr"/>
            <a:r>
              <a:rPr lang="en-US" sz="3600" b="1" dirty="0" smtClean="0">
                <a:solidFill>
                  <a:schemeClr val="accent1"/>
                </a:solidFill>
              </a:rPr>
              <a:t>Scene from “Far and Away” (1992)</a:t>
            </a:r>
            <a:endParaRPr lang="en-US" sz="3600" b="1" dirty="0">
              <a:solidFill>
                <a:schemeClr val="accent1"/>
              </a:solidFill>
            </a:endParaRPr>
          </a:p>
        </p:txBody>
      </p:sp>
      <p:pic>
        <p:nvPicPr>
          <p:cNvPr id="6" name="yxaJY8UZxn4"/>
          <p:cNvPicPr>
            <a:picLocks noRot="1" noChangeAspect="1"/>
          </p:cNvPicPr>
          <p:nvPr>
            <a:videoFile r:link="rId1"/>
          </p:nvPr>
        </p:nvPicPr>
        <p:blipFill>
          <a:blip r:embed="rId3"/>
          <a:stretch>
            <a:fillRect/>
          </a:stretch>
        </p:blipFill>
        <p:spPr>
          <a:xfrm>
            <a:off x="3726872" y="3597165"/>
            <a:ext cx="4572000" cy="2571750"/>
          </a:xfrm>
          <a:prstGeom prst="rect">
            <a:avLst/>
          </a:prstGeom>
        </p:spPr>
      </p:pic>
    </p:spTree>
    <p:extLst>
      <p:ext uri="{BB962C8B-B14F-4D97-AF65-F5344CB8AC3E}">
        <p14:creationId xmlns:p14="http://schemas.microsoft.com/office/powerpoint/2010/main" val="169002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5" y="609600"/>
            <a:ext cx="10626436" cy="1676400"/>
          </a:xfrm>
        </p:spPr>
        <p:txBody>
          <a:bodyPr>
            <a:noAutofit/>
          </a:bodyPr>
          <a:lstStyle/>
          <a:p>
            <a:r>
              <a:rPr lang="en-US" sz="4800" dirty="0" smtClean="0"/>
              <a:t>Text #1: “Built in a Day: The Oklahoma Land Rush” by the National Park Service</a:t>
            </a:r>
            <a:endParaRPr lang="en-US" sz="4800" dirty="0"/>
          </a:p>
        </p:txBody>
      </p:sp>
      <p:sp>
        <p:nvSpPr>
          <p:cNvPr id="3" name="Content Placeholder 2"/>
          <p:cNvSpPr>
            <a:spLocks noGrp="1"/>
          </p:cNvSpPr>
          <p:nvPr>
            <p:ph idx="1"/>
          </p:nvPr>
        </p:nvSpPr>
        <p:spPr>
          <a:xfrm>
            <a:off x="803564" y="2286000"/>
            <a:ext cx="10626436" cy="3809999"/>
          </a:xfrm>
        </p:spPr>
        <p:txBody>
          <a:bodyPr>
            <a:normAutofit fontScale="62500" lnSpcReduction="20000"/>
          </a:bodyPr>
          <a:lstStyle/>
          <a:p>
            <a:r>
              <a:rPr lang="en-US" sz="6900" b="1" dirty="0" smtClean="0"/>
              <a:t>Interpretation:</a:t>
            </a:r>
          </a:p>
          <a:p>
            <a:pPr lvl="1"/>
            <a:r>
              <a:rPr lang="en-US" sz="6600" dirty="0" smtClean="0"/>
              <a:t>Given what you’ve learned from your readings, writings, and discussion, what adjective best describes the people who were involved in the Oklahoma Land Rush of 1889? Write an explanation of your chosen adjective by drawing on evidence from across the text.</a:t>
            </a:r>
            <a:endParaRPr lang="en-US" sz="6600" dirty="0"/>
          </a:p>
        </p:txBody>
      </p:sp>
    </p:spTree>
    <p:extLst>
      <p:ext uri="{BB962C8B-B14F-4D97-AF65-F5344CB8AC3E}">
        <p14:creationId xmlns:p14="http://schemas.microsoft.com/office/powerpoint/2010/main" val="2434645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5" y="609600"/>
            <a:ext cx="10626436" cy="1676400"/>
          </a:xfrm>
        </p:spPr>
        <p:txBody>
          <a:bodyPr>
            <a:noAutofit/>
          </a:bodyPr>
          <a:lstStyle/>
          <a:p>
            <a:r>
              <a:rPr lang="en-US" sz="4800" dirty="0" smtClean="0"/>
              <a:t>Text #1: “Built in a Day: The Oklahoma Land Rush” by the National Park Service</a:t>
            </a:r>
            <a:endParaRPr lang="en-US" sz="4800" dirty="0"/>
          </a:p>
        </p:txBody>
      </p:sp>
      <p:sp>
        <p:nvSpPr>
          <p:cNvPr id="3" name="Content Placeholder 2"/>
          <p:cNvSpPr>
            <a:spLocks noGrp="1"/>
          </p:cNvSpPr>
          <p:nvPr>
            <p:ph idx="1"/>
          </p:nvPr>
        </p:nvSpPr>
        <p:spPr>
          <a:xfrm>
            <a:off x="637309" y="2286000"/>
            <a:ext cx="10945091" cy="4225636"/>
          </a:xfrm>
        </p:spPr>
        <p:txBody>
          <a:bodyPr>
            <a:normAutofit fontScale="77500" lnSpcReduction="20000"/>
          </a:bodyPr>
          <a:lstStyle/>
          <a:p>
            <a:r>
              <a:rPr lang="en-US" sz="6900" b="1" dirty="0" smtClean="0"/>
              <a:t>Identify Challenges:</a:t>
            </a:r>
          </a:p>
          <a:p>
            <a:pPr lvl="1"/>
            <a:r>
              <a:rPr lang="en-US" sz="6600" dirty="0" smtClean="0"/>
              <a:t>Now that you’ve read and annotated the text, turn to p.8 in your </a:t>
            </a:r>
            <a:r>
              <a:rPr lang="en-US" sz="6600" i="1" dirty="0" smtClean="0"/>
              <a:t>Student Reader</a:t>
            </a:r>
            <a:r>
              <a:rPr lang="en-US" sz="6600" dirty="0" smtClean="0"/>
              <a:t>. </a:t>
            </a:r>
            <a:r>
              <a:rPr lang="en-US" sz="6600" dirty="0"/>
              <a:t>L</a:t>
            </a:r>
            <a:r>
              <a:rPr lang="en-US" sz="6600" dirty="0" smtClean="0"/>
              <a:t>ist the challenges faced by settlers and Indians that you identified while reading. You may list them as bullet points.</a:t>
            </a:r>
            <a:endParaRPr lang="en-US" sz="6600" dirty="0"/>
          </a:p>
        </p:txBody>
      </p:sp>
    </p:spTree>
    <p:extLst>
      <p:ext uri="{BB962C8B-B14F-4D97-AF65-F5344CB8AC3E}">
        <p14:creationId xmlns:p14="http://schemas.microsoft.com/office/powerpoint/2010/main" val="2059842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3" y="609600"/>
            <a:ext cx="10723417" cy="1676400"/>
          </a:xfrm>
        </p:spPr>
        <p:txBody>
          <a:bodyPr>
            <a:noAutofit/>
          </a:bodyPr>
          <a:lstStyle/>
          <a:p>
            <a:r>
              <a:rPr lang="en-US" sz="4800" b="1" dirty="0" smtClean="0"/>
              <a:t>Text #2: “The Rush to Oklahoma” </a:t>
            </a:r>
            <a:br>
              <a:rPr lang="en-US" sz="4800" b="1" dirty="0" smtClean="0"/>
            </a:br>
            <a:r>
              <a:rPr lang="en-US" sz="4800" b="1" dirty="0" smtClean="0"/>
              <a:t>by William Willard Howard</a:t>
            </a:r>
            <a:endParaRPr lang="en-US" sz="4800" b="1" dirty="0"/>
          </a:p>
        </p:txBody>
      </p:sp>
      <p:sp>
        <p:nvSpPr>
          <p:cNvPr id="3" name="Content Placeholder 2"/>
          <p:cNvSpPr>
            <a:spLocks noGrp="1"/>
          </p:cNvSpPr>
          <p:nvPr>
            <p:ph idx="1"/>
          </p:nvPr>
        </p:nvSpPr>
        <p:spPr>
          <a:xfrm>
            <a:off x="706583" y="2396836"/>
            <a:ext cx="10875818" cy="3699163"/>
          </a:xfrm>
        </p:spPr>
        <p:txBody>
          <a:bodyPr>
            <a:normAutofit fontScale="85000" lnSpcReduction="20000"/>
          </a:bodyPr>
          <a:lstStyle/>
          <a:p>
            <a:r>
              <a:rPr lang="en-US" sz="6500" dirty="0" smtClean="0"/>
              <a:t>Working with a partner, read and annotate the text, using symbols from our Annotation Chart. Focus on interpreting unknown vocabulary and identifying main ideas and key details. </a:t>
            </a:r>
            <a:endParaRPr lang="en-US" sz="5200" dirty="0"/>
          </a:p>
        </p:txBody>
      </p:sp>
    </p:spTree>
    <p:extLst>
      <p:ext uri="{BB962C8B-B14F-4D97-AF65-F5344CB8AC3E}">
        <p14:creationId xmlns:p14="http://schemas.microsoft.com/office/powerpoint/2010/main" val="664983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3" y="609600"/>
            <a:ext cx="10723417" cy="1676400"/>
          </a:xfrm>
        </p:spPr>
        <p:txBody>
          <a:bodyPr>
            <a:noAutofit/>
          </a:bodyPr>
          <a:lstStyle/>
          <a:p>
            <a:r>
              <a:rPr lang="en-US" sz="4800" b="1" dirty="0" smtClean="0"/>
              <a:t>Text #2: “The Rush to Oklahoma” </a:t>
            </a:r>
            <a:br>
              <a:rPr lang="en-US" sz="4800" b="1" dirty="0" smtClean="0"/>
            </a:br>
            <a:r>
              <a:rPr lang="en-US" sz="4800" b="1" dirty="0" smtClean="0"/>
              <a:t>by William Willard Howard</a:t>
            </a:r>
            <a:endParaRPr lang="en-US" sz="4800" b="1" dirty="0"/>
          </a:p>
        </p:txBody>
      </p:sp>
      <p:sp>
        <p:nvSpPr>
          <p:cNvPr id="3" name="Content Placeholder 2"/>
          <p:cNvSpPr>
            <a:spLocks noGrp="1"/>
          </p:cNvSpPr>
          <p:nvPr>
            <p:ph idx="1"/>
          </p:nvPr>
        </p:nvSpPr>
        <p:spPr>
          <a:xfrm>
            <a:off x="706583" y="2396836"/>
            <a:ext cx="10875818" cy="3699163"/>
          </a:xfrm>
        </p:spPr>
        <p:txBody>
          <a:bodyPr>
            <a:normAutofit fontScale="85000" lnSpcReduction="20000"/>
          </a:bodyPr>
          <a:lstStyle/>
          <a:p>
            <a:r>
              <a:rPr lang="en-US" sz="6500" dirty="0" smtClean="0"/>
              <a:t>Working with a partner, read and annotate the text, using symbols from our Annotation Chart. Focus on interpreting unknown vocabulary and identifying main ideas and key details. </a:t>
            </a:r>
            <a:endParaRPr lang="en-US" sz="5200" dirty="0"/>
          </a:p>
        </p:txBody>
      </p:sp>
    </p:spTree>
    <p:extLst>
      <p:ext uri="{BB962C8B-B14F-4D97-AF65-F5344CB8AC3E}">
        <p14:creationId xmlns:p14="http://schemas.microsoft.com/office/powerpoint/2010/main" val="302900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5" y="609600"/>
            <a:ext cx="10626436" cy="1676400"/>
          </a:xfrm>
        </p:spPr>
        <p:txBody>
          <a:bodyPr>
            <a:noAutofit/>
          </a:bodyPr>
          <a:lstStyle/>
          <a:p>
            <a:r>
              <a:rPr lang="en-US" sz="4800" b="1" dirty="0"/>
              <a:t>Text #2: “The Rush to Oklahoma” </a:t>
            </a:r>
            <a:br>
              <a:rPr lang="en-US" sz="4800" b="1" dirty="0"/>
            </a:br>
            <a:r>
              <a:rPr lang="en-US" sz="4800" b="1" dirty="0"/>
              <a:t>by William Willard Howard</a:t>
            </a:r>
            <a:endParaRPr lang="en-US" sz="4800" dirty="0"/>
          </a:p>
        </p:txBody>
      </p:sp>
      <p:sp>
        <p:nvSpPr>
          <p:cNvPr id="3" name="Content Placeholder 2"/>
          <p:cNvSpPr>
            <a:spLocks noGrp="1"/>
          </p:cNvSpPr>
          <p:nvPr>
            <p:ph idx="1"/>
          </p:nvPr>
        </p:nvSpPr>
        <p:spPr>
          <a:xfrm>
            <a:off x="667833" y="2286000"/>
            <a:ext cx="10897900" cy="3809999"/>
          </a:xfrm>
        </p:spPr>
        <p:txBody>
          <a:bodyPr>
            <a:normAutofit fontScale="85000" lnSpcReduction="20000"/>
          </a:bodyPr>
          <a:lstStyle/>
          <a:p>
            <a:r>
              <a:rPr lang="en-US" sz="6900" b="1" dirty="0" smtClean="0"/>
              <a:t>Bell Ringer:</a:t>
            </a:r>
            <a:r>
              <a:rPr lang="en-US" sz="6900" dirty="0" smtClean="0"/>
              <a:t> (Answer on p.10.)</a:t>
            </a:r>
          </a:p>
          <a:p>
            <a:pPr lvl="1"/>
            <a:r>
              <a:rPr lang="en-US" sz="6600" dirty="0"/>
              <a:t>What do you learn about </a:t>
            </a:r>
            <a:r>
              <a:rPr lang="en-US" sz="6600" dirty="0" smtClean="0"/>
              <a:t>the Oklahoma </a:t>
            </a:r>
            <a:r>
              <a:rPr lang="en-US" sz="6600" dirty="0"/>
              <a:t>Land Rush </a:t>
            </a:r>
            <a:r>
              <a:rPr lang="en-US" sz="6600" dirty="0" smtClean="0"/>
              <a:t>of 1889 from </a:t>
            </a:r>
            <a:r>
              <a:rPr lang="en-US" sz="6600" dirty="0"/>
              <a:t>reading </a:t>
            </a:r>
            <a:r>
              <a:rPr lang="en-US" sz="6600" dirty="0" smtClean="0"/>
              <a:t>Howard’s </a:t>
            </a:r>
            <a:r>
              <a:rPr lang="en-US" sz="6600" dirty="0"/>
              <a:t>text?</a:t>
            </a:r>
          </a:p>
          <a:p>
            <a:pPr lvl="1"/>
            <a:r>
              <a:rPr lang="en-US" sz="6600" dirty="0"/>
              <a:t>What places in the text are getting in your way of understanding?</a:t>
            </a:r>
          </a:p>
        </p:txBody>
      </p:sp>
    </p:spTree>
    <p:extLst>
      <p:ext uri="{BB962C8B-B14F-4D97-AF65-F5344CB8AC3E}">
        <p14:creationId xmlns:p14="http://schemas.microsoft.com/office/powerpoint/2010/main" val="3772379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5" y="609600"/>
            <a:ext cx="10626436" cy="1676400"/>
          </a:xfrm>
        </p:spPr>
        <p:txBody>
          <a:bodyPr>
            <a:noAutofit/>
          </a:bodyPr>
          <a:lstStyle/>
          <a:p>
            <a:r>
              <a:rPr lang="en-US" sz="4800" b="1" dirty="0"/>
              <a:t>Text #2: “The Rush to Oklahoma” </a:t>
            </a:r>
            <a:br>
              <a:rPr lang="en-US" sz="4800" b="1" dirty="0"/>
            </a:br>
            <a:r>
              <a:rPr lang="en-US" sz="4800" b="1" dirty="0"/>
              <a:t>by William Willard Howard</a:t>
            </a:r>
            <a:endParaRPr lang="en-US" sz="4800" dirty="0"/>
          </a:p>
        </p:txBody>
      </p:sp>
      <p:sp>
        <p:nvSpPr>
          <p:cNvPr id="3" name="Content Placeholder 2"/>
          <p:cNvSpPr>
            <a:spLocks noGrp="1"/>
          </p:cNvSpPr>
          <p:nvPr>
            <p:ph idx="1"/>
          </p:nvPr>
        </p:nvSpPr>
        <p:spPr>
          <a:xfrm>
            <a:off x="414338" y="2286000"/>
            <a:ext cx="11329987" cy="3809999"/>
          </a:xfrm>
        </p:spPr>
        <p:txBody>
          <a:bodyPr>
            <a:noAutofit/>
          </a:bodyPr>
          <a:lstStyle/>
          <a:p>
            <a:r>
              <a:rPr lang="en-US" sz="4800" b="1" dirty="0" smtClean="0"/>
              <a:t>Identify Challenges:</a:t>
            </a:r>
          </a:p>
          <a:p>
            <a:pPr lvl="1"/>
            <a:r>
              <a:rPr lang="en-US" sz="4800" dirty="0" smtClean="0"/>
              <a:t>Now that you’ve read and annotated the text, turn to p.10 in your </a:t>
            </a:r>
            <a:r>
              <a:rPr lang="en-US" sz="4800" i="1" dirty="0" smtClean="0"/>
              <a:t>Student Reader</a:t>
            </a:r>
            <a:r>
              <a:rPr lang="en-US" sz="4800" dirty="0" smtClean="0"/>
              <a:t>. </a:t>
            </a:r>
            <a:r>
              <a:rPr lang="en-US" sz="4800" dirty="0"/>
              <a:t>L</a:t>
            </a:r>
            <a:r>
              <a:rPr lang="en-US" sz="4800" dirty="0" smtClean="0"/>
              <a:t>ist the challenges faced by homesteaders that you identified while reading. You may list them as bullet points.</a:t>
            </a:r>
            <a:endParaRPr lang="en-US" sz="4800" dirty="0"/>
          </a:p>
        </p:txBody>
      </p:sp>
    </p:spTree>
    <p:extLst>
      <p:ext uri="{BB962C8B-B14F-4D97-AF65-F5344CB8AC3E}">
        <p14:creationId xmlns:p14="http://schemas.microsoft.com/office/powerpoint/2010/main" val="1999795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64" y="280987"/>
            <a:ext cx="11730037" cy="1676400"/>
          </a:xfrm>
        </p:spPr>
        <p:txBody>
          <a:bodyPr>
            <a:noAutofit/>
          </a:bodyPr>
          <a:lstStyle/>
          <a:p>
            <a:r>
              <a:rPr lang="en-US" sz="4800" dirty="0"/>
              <a:t>Text </a:t>
            </a:r>
            <a:r>
              <a:rPr lang="en-US" sz="4800" dirty="0" smtClean="0"/>
              <a:t>#1</a:t>
            </a:r>
            <a:r>
              <a:rPr lang="en-US" sz="4800" dirty="0"/>
              <a:t> “Built in a Day: The Oklahoma Land Rush”</a:t>
            </a:r>
            <a:r>
              <a:rPr lang="en-US" sz="4800" dirty="0" smtClean="0"/>
              <a:t> and Text #2</a:t>
            </a:r>
            <a:r>
              <a:rPr lang="en-US" sz="4800" dirty="0"/>
              <a:t>: “The Rush to Oklahoma” </a:t>
            </a:r>
          </a:p>
        </p:txBody>
      </p:sp>
      <p:sp>
        <p:nvSpPr>
          <p:cNvPr id="3" name="Content Placeholder 2"/>
          <p:cNvSpPr>
            <a:spLocks noGrp="1"/>
          </p:cNvSpPr>
          <p:nvPr>
            <p:ph idx="1"/>
          </p:nvPr>
        </p:nvSpPr>
        <p:spPr>
          <a:xfrm>
            <a:off x="371475" y="1957387"/>
            <a:ext cx="11194257" cy="4343401"/>
          </a:xfrm>
        </p:spPr>
        <p:txBody>
          <a:bodyPr>
            <a:normAutofit fontScale="85000" lnSpcReduction="10000"/>
          </a:bodyPr>
          <a:lstStyle/>
          <a:p>
            <a:r>
              <a:rPr lang="en-US" sz="6900" b="1" dirty="0" smtClean="0"/>
              <a:t>Discussion Questions:</a:t>
            </a:r>
            <a:endParaRPr lang="en-US" sz="6900" dirty="0" smtClean="0"/>
          </a:p>
          <a:p>
            <a:pPr lvl="1"/>
            <a:r>
              <a:rPr lang="en-US" sz="6600" dirty="0" smtClean="0"/>
              <a:t>What are the biggest differences in the content of the two texts?</a:t>
            </a:r>
            <a:endParaRPr lang="en-US" sz="6600" dirty="0"/>
          </a:p>
          <a:p>
            <a:pPr lvl="1"/>
            <a:r>
              <a:rPr lang="en-US" sz="6600" dirty="0" smtClean="0"/>
              <a:t>Which text gives you a better sense of what it must have been like to be involved in the land rush? Why?</a:t>
            </a:r>
            <a:endParaRPr lang="en-US" sz="6600" dirty="0"/>
          </a:p>
        </p:txBody>
      </p:sp>
    </p:spTree>
    <p:extLst>
      <p:ext uri="{BB962C8B-B14F-4D97-AF65-F5344CB8AC3E}">
        <p14:creationId xmlns:p14="http://schemas.microsoft.com/office/powerpoint/2010/main" val="3124367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6" y="226609"/>
            <a:ext cx="11513126" cy="1487891"/>
          </a:xfrm>
        </p:spPr>
        <p:txBody>
          <a:bodyPr>
            <a:normAutofit fontScale="90000"/>
          </a:bodyPr>
          <a:lstStyle/>
          <a:p>
            <a:pPr algn="ctr"/>
            <a:r>
              <a:rPr lang="en-US" sz="6600" b="1" dirty="0" smtClean="0"/>
              <a:t>Writing Task – Graphic Organizer</a:t>
            </a:r>
            <a:br>
              <a:rPr lang="en-US" sz="6600" b="1" dirty="0" smtClean="0"/>
            </a:br>
            <a:r>
              <a:rPr lang="en-US" sz="2200" b="1" dirty="0" smtClean="0"/>
              <a:t>Record this table on page 18 in your </a:t>
            </a:r>
            <a:r>
              <a:rPr lang="en-US" sz="2200" b="1" i="1" dirty="0" smtClean="0"/>
              <a:t>Student Reader</a:t>
            </a:r>
            <a:r>
              <a:rPr lang="en-US" sz="2200" b="1" dirty="0" smtClean="0"/>
              <a:t>. You will take notes in the table for your prewriting.</a:t>
            </a:r>
            <a:endParaRPr lang="en-US" sz="73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4452614"/>
              </p:ext>
            </p:extLst>
          </p:nvPr>
        </p:nvGraphicFramePr>
        <p:xfrm>
          <a:off x="614363" y="1714500"/>
          <a:ext cx="11072811" cy="4643440"/>
        </p:xfrm>
        <a:graphic>
          <a:graphicData uri="http://schemas.openxmlformats.org/drawingml/2006/table">
            <a:tbl>
              <a:tblPr firstRow="1" bandRow="1">
                <a:tableStyleId>{5C22544A-7EE6-4342-B048-85BDC9FD1C3A}</a:tableStyleId>
              </a:tblPr>
              <a:tblGrid>
                <a:gridCol w="3690937">
                  <a:extLst>
                    <a:ext uri="{9D8B030D-6E8A-4147-A177-3AD203B41FA5}">
                      <a16:colId xmlns:a16="http://schemas.microsoft.com/office/drawing/2014/main" xmlns="" val="2424508047"/>
                    </a:ext>
                  </a:extLst>
                </a:gridCol>
                <a:gridCol w="3690937">
                  <a:extLst>
                    <a:ext uri="{9D8B030D-6E8A-4147-A177-3AD203B41FA5}">
                      <a16:colId xmlns:a16="http://schemas.microsoft.com/office/drawing/2014/main" xmlns="" val="1096070904"/>
                    </a:ext>
                  </a:extLst>
                </a:gridCol>
                <a:gridCol w="3690937">
                  <a:extLst>
                    <a:ext uri="{9D8B030D-6E8A-4147-A177-3AD203B41FA5}">
                      <a16:colId xmlns:a16="http://schemas.microsoft.com/office/drawing/2014/main" xmlns="" val="2534900248"/>
                    </a:ext>
                  </a:extLst>
                </a:gridCol>
              </a:tblGrid>
              <a:tr h="928688">
                <a:tc>
                  <a:txBody>
                    <a:bodyPr/>
                    <a:lstStyle/>
                    <a:p>
                      <a:pPr algn="ctr"/>
                      <a:r>
                        <a:rPr lang="en-US" sz="4400" dirty="0" smtClean="0"/>
                        <a:t>Challenge</a:t>
                      </a:r>
                      <a:endParaRPr lang="en-US" sz="4400" dirty="0"/>
                    </a:p>
                  </a:txBody>
                  <a:tcPr/>
                </a:tc>
                <a:tc>
                  <a:txBody>
                    <a:bodyPr/>
                    <a:lstStyle/>
                    <a:p>
                      <a:pPr algn="ctr"/>
                      <a:r>
                        <a:rPr lang="en-US" sz="4400" dirty="0" smtClean="0"/>
                        <a:t>Advice</a:t>
                      </a:r>
                      <a:endParaRPr lang="en-US" sz="4400" dirty="0"/>
                    </a:p>
                  </a:txBody>
                  <a:tcPr/>
                </a:tc>
                <a:tc>
                  <a:txBody>
                    <a:bodyPr/>
                    <a:lstStyle/>
                    <a:p>
                      <a:pPr algn="ctr"/>
                      <a:r>
                        <a:rPr lang="en-US" sz="4400" dirty="0" smtClean="0"/>
                        <a:t>Explanation</a:t>
                      </a:r>
                      <a:endParaRPr lang="en-US" sz="4400" dirty="0"/>
                    </a:p>
                  </a:txBody>
                  <a:tcPr/>
                </a:tc>
                <a:extLst>
                  <a:ext uri="{0D108BD9-81ED-4DB2-BD59-A6C34878D82A}">
                    <a16:rowId xmlns:a16="http://schemas.microsoft.com/office/drawing/2014/main" xmlns="" val="2871355567"/>
                  </a:ext>
                </a:extLst>
              </a:tr>
              <a:tr h="928688">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2646858141"/>
                  </a:ext>
                </a:extLst>
              </a:tr>
              <a:tr h="928688">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3084904605"/>
                  </a:ext>
                </a:extLst>
              </a:tr>
              <a:tr h="928688">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520293394"/>
                  </a:ext>
                </a:extLst>
              </a:tr>
              <a:tr h="928688">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3875607012"/>
                  </a:ext>
                </a:extLst>
              </a:tr>
            </a:tbl>
          </a:graphicData>
        </a:graphic>
      </p:graphicFrame>
    </p:spTree>
    <p:extLst>
      <p:ext uri="{BB962C8B-B14F-4D97-AF65-F5344CB8AC3E}">
        <p14:creationId xmlns:p14="http://schemas.microsoft.com/office/powerpoint/2010/main" val="3105167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836" y="320988"/>
            <a:ext cx="10145684" cy="1356360"/>
          </a:xfrm>
        </p:spPr>
        <p:txBody>
          <a:bodyPr>
            <a:normAutofit/>
          </a:bodyPr>
          <a:lstStyle/>
          <a:p>
            <a:r>
              <a:rPr lang="en-US" sz="6600" b="1" dirty="0" smtClean="0"/>
              <a:t>Learning Standards</a:t>
            </a:r>
            <a:endParaRPr lang="en-US" sz="6600" b="1" dirty="0"/>
          </a:p>
        </p:txBody>
      </p:sp>
      <p:sp>
        <p:nvSpPr>
          <p:cNvPr id="3" name="Content Placeholder 2"/>
          <p:cNvSpPr>
            <a:spLocks noGrp="1"/>
          </p:cNvSpPr>
          <p:nvPr>
            <p:ph idx="1"/>
          </p:nvPr>
        </p:nvSpPr>
        <p:spPr>
          <a:xfrm>
            <a:off x="300039" y="1531618"/>
            <a:ext cx="11558586" cy="4826319"/>
          </a:xfrm>
        </p:spPr>
        <p:txBody>
          <a:bodyPr>
            <a:noAutofit/>
          </a:bodyPr>
          <a:lstStyle/>
          <a:p>
            <a:r>
              <a:rPr lang="en-US" sz="3600" b="1" dirty="0"/>
              <a:t>5.RI.KID.2 </a:t>
            </a:r>
            <a:r>
              <a:rPr lang="en-US" sz="3600" dirty="0"/>
              <a:t>Determine the main idea of a text and explain how it is supported by key details; summarize the text. </a:t>
            </a:r>
            <a:endParaRPr lang="en-US" sz="3600" dirty="0" smtClean="0"/>
          </a:p>
          <a:p>
            <a:r>
              <a:rPr lang="en-US" sz="3600" b="1" dirty="0"/>
              <a:t>5.RI.KID.3 </a:t>
            </a:r>
            <a:r>
              <a:rPr lang="en-US" sz="3600" dirty="0"/>
              <a:t>Explain the relationships and interactions among two or more individuals, events, and/or ideas in a text</a:t>
            </a:r>
            <a:r>
              <a:rPr lang="en-US" sz="3600" dirty="0" smtClean="0"/>
              <a:t>.</a:t>
            </a:r>
          </a:p>
          <a:p>
            <a:r>
              <a:rPr lang="en-US" sz="3600" b="1" dirty="0"/>
              <a:t>5.RI.CS.4 </a:t>
            </a:r>
            <a:r>
              <a:rPr lang="en-US" sz="3600" dirty="0"/>
              <a:t>Determine the meaning of words and phrases as they are used in a text relevant to a grade 5 topic or subject area, including figurative, connotative, and technical meanings</a:t>
            </a:r>
            <a:r>
              <a:rPr lang="en-US" sz="3600" dirty="0" smtClean="0"/>
              <a:t>. </a:t>
            </a:r>
            <a:r>
              <a:rPr lang="en-US" sz="3200" dirty="0"/>
              <a:t>	</a:t>
            </a:r>
          </a:p>
        </p:txBody>
      </p:sp>
    </p:spTree>
    <p:extLst>
      <p:ext uri="{BB962C8B-B14F-4D97-AF65-F5344CB8AC3E}">
        <p14:creationId xmlns:p14="http://schemas.microsoft.com/office/powerpoint/2010/main" val="679288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6222"/>
            <a:ext cx="9875520" cy="1356360"/>
          </a:xfrm>
        </p:spPr>
        <p:txBody>
          <a:bodyPr>
            <a:normAutofit/>
          </a:bodyPr>
          <a:lstStyle/>
          <a:p>
            <a:r>
              <a:rPr lang="en-US" sz="6600" b="1" dirty="0" smtClean="0"/>
              <a:t>Summative Writing Task</a:t>
            </a:r>
            <a:endParaRPr lang="en-US" sz="6600" b="1" dirty="0"/>
          </a:p>
        </p:txBody>
      </p:sp>
      <p:sp>
        <p:nvSpPr>
          <p:cNvPr id="3" name="Content Placeholder 2"/>
          <p:cNvSpPr>
            <a:spLocks noGrp="1"/>
          </p:cNvSpPr>
          <p:nvPr>
            <p:ph idx="1"/>
          </p:nvPr>
        </p:nvSpPr>
        <p:spPr>
          <a:xfrm>
            <a:off x="318655" y="1390908"/>
            <a:ext cx="11540835" cy="5120727"/>
          </a:xfrm>
        </p:spPr>
        <p:txBody>
          <a:bodyPr>
            <a:noAutofit/>
          </a:bodyPr>
          <a:lstStyle/>
          <a:p>
            <a:pPr marL="45720" indent="0">
              <a:buNone/>
            </a:pPr>
            <a:r>
              <a:rPr lang="en-US" sz="4000" dirty="0"/>
              <a:t>Based on what you know about the Oklahoma Land Rush of 1889, write a letter to people who are about to participate in the land rush of 1891 to help them be successful in their quest for land. Provide the potential settlers with at least two pieces of advice and explain how each piece of advice will help them overcome challenges that come with participating in a land rush. Make sure that your advice is based in evidence from both unit texts</a:t>
            </a:r>
            <a:r>
              <a:rPr lang="en-US" sz="4000" dirty="0" smtClean="0"/>
              <a:t>.</a:t>
            </a:r>
            <a:endParaRPr lang="en-US" sz="4000" dirty="0"/>
          </a:p>
        </p:txBody>
      </p:sp>
    </p:spTree>
    <p:extLst>
      <p:ext uri="{BB962C8B-B14F-4D97-AF65-F5344CB8AC3E}">
        <p14:creationId xmlns:p14="http://schemas.microsoft.com/office/powerpoint/2010/main" val="899230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I can statements…</a:t>
            </a:r>
            <a:endParaRPr lang="en-US" sz="6600" b="1" dirty="0"/>
          </a:p>
        </p:txBody>
      </p:sp>
      <p:sp>
        <p:nvSpPr>
          <p:cNvPr id="3" name="Content Placeholder 2"/>
          <p:cNvSpPr>
            <a:spLocks noGrp="1"/>
          </p:cNvSpPr>
          <p:nvPr>
            <p:ph idx="1"/>
          </p:nvPr>
        </p:nvSpPr>
        <p:spPr/>
        <p:txBody>
          <a:bodyPr>
            <a:normAutofit/>
          </a:bodyPr>
          <a:lstStyle/>
          <a:p>
            <a:r>
              <a:rPr lang="en-US" sz="4000" dirty="0"/>
              <a:t>I can identify how obstacles are overcome to achieve goals</a:t>
            </a:r>
            <a:r>
              <a:rPr lang="en-US" sz="4000" dirty="0" smtClean="0"/>
              <a:t>.</a:t>
            </a:r>
          </a:p>
          <a:p>
            <a:r>
              <a:rPr lang="en-US" sz="4000" dirty="0"/>
              <a:t>I can think of different solutions for problems and think of the consequences.</a:t>
            </a:r>
          </a:p>
        </p:txBody>
      </p:sp>
    </p:spTree>
    <p:extLst>
      <p:ext uri="{BB962C8B-B14F-4D97-AF65-F5344CB8AC3E}">
        <p14:creationId xmlns:p14="http://schemas.microsoft.com/office/powerpoint/2010/main" val="4265532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Driving Question</a:t>
            </a:r>
            <a:endParaRPr lang="en-US" sz="6600" b="1" dirty="0"/>
          </a:p>
        </p:txBody>
      </p:sp>
      <p:sp>
        <p:nvSpPr>
          <p:cNvPr id="3" name="Content Placeholder 2"/>
          <p:cNvSpPr>
            <a:spLocks noGrp="1"/>
          </p:cNvSpPr>
          <p:nvPr>
            <p:ph idx="1"/>
          </p:nvPr>
        </p:nvSpPr>
        <p:spPr/>
        <p:txBody>
          <a:bodyPr>
            <a:normAutofit/>
          </a:bodyPr>
          <a:lstStyle/>
          <a:p>
            <a:r>
              <a:rPr lang="en-US" sz="6000" dirty="0" smtClean="0"/>
              <a:t>Why do people make certain choices?</a:t>
            </a:r>
            <a:endParaRPr lang="en-US" sz="6000" dirty="0"/>
          </a:p>
        </p:txBody>
      </p:sp>
    </p:spTree>
    <p:extLst>
      <p:ext uri="{BB962C8B-B14F-4D97-AF65-F5344CB8AC3E}">
        <p14:creationId xmlns:p14="http://schemas.microsoft.com/office/powerpoint/2010/main" val="1620272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6222"/>
            <a:ext cx="9875520" cy="1356360"/>
          </a:xfrm>
        </p:spPr>
        <p:txBody>
          <a:bodyPr>
            <a:normAutofit/>
          </a:bodyPr>
          <a:lstStyle/>
          <a:p>
            <a:r>
              <a:rPr lang="en-US" sz="6600" b="1" dirty="0" smtClean="0"/>
              <a:t>Summative Writing Task</a:t>
            </a:r>
            <a:endParaRPr lang="en-US" sz="6600" b="1" dirty="0"/>
          </a:p>
        </p:txBody>
      </p:sp>
      <p:sp>
        <p:nvSpPr>
          <p:cNvPr id="3" name="Content Placeholder 2"/>
          <p:cNvSpPr>
            <a:spLocks noGrp="1"/>
          </p:cNvSpPr>
          <p:nvPr>
            <p:ph idx="1"/>
          </p:nvPr>
        </p:nvSpPr>
        <p:spPr>
          <a:xfrm>
            <a:off x="318655" y="1390908"/>
            <a:ext cx="11540835" cy="5120727"/>
          </a:xfrm>
        </p:spPr>
        <p:txBody>
          <a:bodyPr>
            <a:noAutofit/>
          </a:bodyPr>
          <a:lstStyle/>
          <a:p>
            <a:pPr marL="45720" indent="0">
              <a:buNone/>
            </a:pPr>
            <a:r>
              <a:rPr lang="en-US" sz="4000" dirty="0"/>
              <a:t>Based on what you know about the Oklahoma Land Rush of 1889, write a letter to people who are about to participate in the land rush of 1891 to help them be successful in their quest for land. Provide the potential settlers with at least two pieces of advice and explain how each piece of advice will help them overcome challenges that come with participating in a land rush. Make sure that your advice is based in evidence from both unit texts</a:t>
            </a:r>
            <a:r>
              <a:rPr lang="en-US" sz="4000" dirty="0" smtClean="0"/>
              <a:t>.</a:t>
            </a:r>
            <a:endParaRPr lang="en-US" sz="4000" dirty="0"/>
          </a:p>
        </p:txBody>
      </p:sp>
    </p:spTree>
    <p:extLst>
      <p:ext uri="{BB962C8B-B14F-4D97-AF65-F5344CB8AC3E}">
        <p14:creationId xmlns:p14="http://schemas.microsoft.com/office/powerpoint/2010/main" val="1642160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smtClean="0"/>
              <a:t>Text #1: “Built in a Day: The Oklahoma Land Rush” by the National Park Service</a:t>
            </a:r>
            <a:endParaRPr lang="en-US" sz="4800" dirty="0"/>
          </a:p>
        </p:txBody>
      </p:sp>
      <p:sp>
        <p:nvSpPr>
          <p:cNvPr id="3" name="Content Placeholder 2"/>
          <p:cNvSpPr>
            <a:spLocks noGrp="1"/>
          </p:cNvSpPr>
          <p:nvPr>
            <p:ph idx="1"/>
          </p:nvPr>
        </p:nvSpPr>
        <p:spPr>
          <a:xfrm>
            <a:off x="1143000" y="2396836"/>
            <a:ext cx="10287000" cy="3699163"/>
          </a:xfrm>
        </p:spPr>
        <p:txBody>
          <a:bodyPr>
            <a:normAutofit fontScale="85000" lnSpcReduction="20000"/>
          </a:bodyPr>
          <a:lstStyle/>
          <a:p>
            <a:r>
              <a:rPr lang="en-US" sz="6500" dirty="0" smtClean="0"/>
              <a:t>We will begin by annotating the text, using symbols from our Annotation Chart. Follow along, make annotations, and identify unknown vocabulary as we read together.</a:t>
            </a:r>
            <a:endParaRPr lang="en-US" sz="5200" dirty="0"/>
          </a:p>
        </p:txBody>
      </p:sp>
    </p:spTree>
    <p:extLst>
      <p:ext uri="{BB962C8B-B14F-4D97-AF65-F5344CB8AC3E}">
        <p14:creationId xmlns:p14="http://schemas.microsoft.com/office/powerpoint/2010/main" val="4211812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smtClean="0"/>
              <a:t>Text #1: “Built in a Day: The Oklahoma Land Rush” by the National Park Service</a:t>
            </a:r>
            <a:endParaRPr lang="en-US" sz="4800" dirty="0"/>
          </a:p>
        </p:txBody>
      </p:sp>
      <p:sp>
        <p:nvSpPr>
          <p:cNvPr id="3" name="Content Placeholder 2"/>
          <p:cNvSpPr>
            <a:spLocks noGrp="1"/>
          </p:cNvSpPr>
          <p:nvPr>
            <p:ph idx="1"/>
          </p:nvPr>
        </p:nvSpPr>
        <p:spPr>
          <a:xfrm>
            <a:off x="1143000" y="2396836"/>
            <a:ext cx="10287000" cy="3699163"/>
          </a:xfrm>
        </p:spPr>
        <p:txBody>
          <a:bodyPr>
            <a:normAutofit fontScale="92500" lnSpcReduction="10000"/>
          </a:bodyPr>
          <a:lstStyle/>
          <a:p>
            <a:r>
              <a:rPr lang="en-US" sz="6500" dirty="0" smtClean="0"/>
              <a:t>This text includes both primary and secondary sources.</a:t>
            </a:r>
          </a:p>
          <a:p>
            <a:r>
              <a:rPr lang="en-US" sz="6500" dirty="0" smtClean="0"/>
              <a:t>What’s the difference?</a:t>
            </a:r>
          </a:p>
          <a:p>
            <a:r>
              <a:rPr lang="en-US" sz="6500" dirty="0" smtClean="0"/>
              <a:t>Which is more reliable?</a:t>
            </a:r>
            <a:endParaRPr lang="en-US" sz="5200" dirty="0"/>
          </a:p>
        </p:txBody>
      </p:sp>
    </p:spTree>
    <p:extLst>
      <p:ext uri="{BB962C8B-B14F-4D97-AF65-F5344CB8AC3E}">
        <p14:creationId xmlns:p14="http://schemas.microsoft.com/office/powerpoint/2010/main" val="279452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smtClean="0"/>
              <a:t>Text #1: “Built in a Day: The Oklahoma Land Rush” by the National Park Service</a:t>
            </a:r>
            <a:endParaRPr lang="en-US" sz="4800" dirty="0"/>
          </a:p>
        </p:txBody>
      </p:sp>
      <p:pic>
        <p:nvPicPr>
          <p:cNvPr id="4" name="83ozOX9l7M8"/>
          <p:cNvPicPr>
            <a:picLocks noGrp="1" noRot="1" noChangeAspect="1"/>
          </p:cNvPicPr>
          <p:nvPr>
            <p:ph idx="1"/>
            <a:videoFile r:link="rId1"/>
          </p:nvPr>
        </p:nvPicPr>
        <p:blipFill>
          <a:blip r:embed="rId3"/>
          <a:stretch>
            <a:fillRect/>
          </a:stretch>
        </p:blipFill>
        <p:spPr>
          <a:xfrm>
            <a:off x="3251905" y="3111573"/>
            <a:ext cx="6069187" cy="3413918"/>
          </a:xfrm>
          <a:prstGeom prst="rect">
            <a:avLst/>
          </a:prstGeom>
        </p:spPr>
      </p:pic>
      <p:sp>
        <p:nvSpPr>
          <p:cNvPr id="5" name="TextBox 4"/>
          <p:cNvSpPr txBox="1"/>
          <p:nvPr/>
        </p:nvSpPr>
        <p:spPr>
          <a:xfrm>
            <a:off x="4418871" y="2465242"/>
            <a:ext cx="3735253" cy="646331"/>
          </a:xfrm>
          <a:prstGeom prst="rect">
            <a:avLst/>
          </a:prstGeom>
          <a:noFill/>
        </p:spPr>
        <p:txBody>
          <a:bodyPr wrap="none" rtlCol="0">
            <a:spAutoFit/>
          </a:bodyPr>
          <a:lstStyle/>
          <a:p>
            <a:r>
              <a:rPr lang="en-US" sz="3600" b="1" dirty="0" smtClean="0">
                <a:solidFill>
                  <a:schemeClr val="accent1"/>
                </a:solidFill>
              </a:rPr>
              <a:t>“reveille” – line 72</a:t>
            </a:r>
            <a:endParaRPr lang="en-US" sz="3600" b="1" dirty="0">
              <a:solidFill>
                <a:schemeClr val="accent1"/>
              </a:solidFill>
            </a:endParaRPr>
          </a:p>
        </p:txBody>
      </p:sp>
    </p:spTree>
    <p:extLst>
      <p:ext uri="{BB962C8B-B14F-4D97-AF65-F5344CB8AC3E}">
        <p14:creationId xmlns:p14="http://schemas.microsoft.com/office/powerpoint/2010/main" val="3637890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smtClean="0"/>
              <a:t>Text #1: “Built in a Day: The Oklahoma Land Rush” by the National Park Service</a:t>
            </a:r>
            <a:endParaRPr lang="en-US" sz="4800" dirty="0"/>
          </a:p>
        </p:txBody>
      </p:sp>
      <p:sp>
        <p:nvSpPr>
          <p:cNvPr id="3" name="Content Placeholder 2"/>
          <p:cNvSpPr>
            <a:spLocks noGrp="1"/>
          </p:cNvSpPr>
          <p:nvPr>
            <p:ph idx="1"/>
          </p:nvPr>
        </p:nvSpPr>
        <p:spPr>
          <a:xfrm>
            <a:off x="1143000" y="2396836"/>
            <a:ext cx="10287000" cy="3699163"/>
          </a:xfrm>
        </p:spPr>
        <p:txBody>
          <a:bodyPr>
            <a:normAutofit fontScale="92500" lnSpcReduction="20000"/>
          </a:bodyPr>
          <a:lstStyle/>
          <a:p>
            <a:r>
              <a:rPr lang="en-US" sz="6500" dirty="0" smtClean="0"/>
              <a:t>Comprehension Questions:</a:t>
            </a:r>
          </a:p>
          <a:p>
            <a:pPr lvl="1"/>
            <a:r>
              <a:rPr lang="en-US" sz="5200" dirty="0" smtClean="0"/>
              <a:t>What do you learn about the Homestead Act and the Oklahoma Land Rush from reading this text?</a:t>
            </a:r>
          </a:p>
          <a:p>
            <a:pPr lvl="1"/>
            <a:r>
              <a:rPr lang="en-US" sz="5200" dirty="0" smtClean="0"/>
              <a:t>What places in the text are getting in your way of understanding?</a:t>
            </a:r>
            <a:endParaRPr lang="en-US" sz="5200" dirty="0"/>
          </a:p>
        </p:txBody>
      </p:sp>
    </p:spTree>
    <p:extLst>
      <p:ext uri="{BB962C8B-B14F-4D97-AF65-F5344CB8AC3E}">
        <p14:creationId xmlns:p14="http://schemas.microsoft.com/office/powerpoint/2010/main" val="2843547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865</TotalTime>
  <Words>931</Words>
  <Application>Microsoft Macintosh PowerPoint</Application>
  <PresentationFormat>Widescreen</PresentationFormat>
  <Paragraphs>59</Paragraphs>
  <Slides>20</Slides>
  <Notes>1</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Corbel</vt:lpstr>
      <vt:lpstr>Basis</vt:lpstr>
      <vt:lpstr>The Oklahoma  Land Rush</vt:lpstr>
      <vt:lpstr>Learning Standards</vt:lpstr>
      <vt:lpstr>I can statements…</vt:lpstr>
      <vt:lpstr>Driving Question</vt:lpstr>
      <vt:lpstr>Summative Writing Task</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#2: “The Rush to Oklahoma”  by William Willard Howard</vt:lpstr>
      <vt:lpstr>Text #2: “The Rush to Oklahoma”  by William Willard Howard</vt:lpstr>
      <vt:lpstr>Text #2: “The Rush to Oklahoma”  by William Willard Howard</vt:lpstr>
      <vt:lpstr>Text #2: “The Rush to Oklahoma”  by William Willard Howard</vt:lpstr>
      <vt:lpstr>Text #1 “Built in a Day: The Oklahoma Land Rush” and Text #2: “The Rush to Oklahoma” </vt:lpstr>
      <vt:lpstr>Writing Task – Graphic Organizer Record this table on page 18 in your Student Reader. You will take notes in the table for your prewriting.</vt:lpstr>
      <vt:lpstr>Summative Writing Task</vt:lpstr>
    </vt:vector>
  </TitlesOfParts>
  <Company>Metro Nashville Public Schools</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Oklahoma  Land Rush</dc:title>
  <dc:creator>Martin, Christopher</dc:creator>
  <cp:lastModifiedBy>Maly, Hillary</cp:lastModifiedBy>
  <cp:revision>20</cp:revision>
  <dcterms:created xsi:type="dcterms:W3CDTF">2017-10-24T12:33:01Z</dcterms:created>
  <dcterms:modified xsi:type="dcterms:W3CDTF">2017-10-27T01:02:44Z</dcterms:modified>
</cp:coreProperties>
</file>