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0" r:id="rId3"/>
    <p:sldId id="257" r:id="rId4"/>
    <p:sldId id="259" r:id="rId5"/>
    <p:sldId id="261" r:id="rId6"/>
    <p:sldId id="258" r:id="rId7"/>
    <p:sldId id="262" r:id="rId8"/>
    <p:sldId id="265" r:id="rId9"/>
    <p:sldId id="267" r:id="rId10"/>
    <p:sldId id="268" r:id="rId11"/>
    <p:sldId id="269"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6"/>
    <p:restoredTop sz="94624"/>
  </p:normalViewPr>
  <p:slideViewPr>
    <p:cSldViewPr snapToGrid="0">
      <p:cViewPr varScale="1">
        <p:scale>
          <a:sx n="90" d="100"/>
          <a:sy n="90" d="100"/>
        </p:scale>
        <p:origin x="5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7B87B-4867-4CE7-B312-60479240D9CE}" type="datetimeFigureOut">
              <a:rPr lang="en-US" smtClean="0"/>
              <a:t>9/7/17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DFD86-7351-4DF0-833F-E0F4A1944B5F}" type="slidenum">
              <a:rPr lang="en-US" smtClean="0"/>
              <a:t>‹#›</a:t>
            </a:fld>
            <a:endParaRPr lang="en-US"/>
          </a:p>
        </p:txBody>
      </p:sp>
    </p:spTree>
    <p:extLst>
      <p:ext uri="{BB962C8B-B14F-4D97-AF65-F5344CB8AC3E}">
        <p14:creationId xmlns:p14="http://schemas.microsoft.com/office/powerpoint/2010/main" val="423618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the timer video after reading the prompt.</a:t>
            </a:r>
            <a:endParaRPr lang="en-US" dirty="0"/>
          </a:p>
        </p:txBody>
      </p:sp>
      <p:sp>
        <p:nvSpPr>
          <p:cNvPr id="4" name="Slide Number Placeholder 3"/>
          <p:cNvSpPr>
            <a:spLocks noGrp="1"/>
          </p:cNvSpPr>
          <p:nvPr>
            <p:ph type="sldNum" sz="quarter" idx="10"/>
          </p:nvPr>
        </p:nvSpPr>
        <p:spPr/>
        <p:txBody>
          <a:bodyPr/>
          <a:lstStyle/>
          <a:p>
            <a:fld id="{B1CDFD86-7351-4DF0-833F-E0F4A1944B5F}" type="slidenum">
              <a:rPr lang="en-US" smtClean="0"/>
              <a:t>3</a:t>
            </a:fld>
            <a:endParaRPr lang="en-US"/>
          </a:p>
        </p:txBody>
      </p:sp>
    </p:spTree>
    <p:extLst>
      <p:ext uri="{BB962C8B-B14F-4D97-AF65-F5344CB8AC3E}">
        <p14:creationId xmlns:p14="http://schemas.microsoft.com/office/powerpoint/2010/main" val="201172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this, reveal and discuss Anchor Chart, leaving time for student questions/observations.</a:t>
            </a:r>
            <a:endParaRPr lang="en-US" dirty="0"/>
          </a:p>
        </p:txBody>
      </p:sp>
      <p:sp>
        <p:nvSpPr>
          <p:cNvPr id="4" name="Slide Number Placeholder 3"/>
          <p:cNvSpPr>
            <a:spLocks noGrp="1"/>
          </p:cNvSpPr>
          <p:nvPr>
            <p:ph type="sldNum" sz="quarter" idx="10"/>
          </p:nvPr>
        </p:nvSpPr>
        <p:spPr/>
        <p:txBody>
          <a:bodyPr/>
          <a:lstStyle/>
          <a:p>
            <a:fld id="{B1CDFD86-7351-4DF0-833F-E0F4A1944B5F}" type="slidenum">
              <a:rPr lang="en-US" smtClean="0"/>
              <a:t>4</a:t>
            </a:fld>
            <a:endParaRPr lang="en-US"/>
          </a:p>
        </p:txBody>
      </p:sp>
    </p:spTree>
    <p:extLst>
      <p:ext uri="{BB962C8B-B14F-4D97-AF65-F5344CB8AC3E}">
        <p14:creationId xmlns:p14="http://schemas.microsoft.com/office/powerpoint/2010/main" val="133616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anchor chart to guide the discussion. Possible questions:</a:t>
            </a:r>
          </a:p>
          <a:p>
            <a:pPr marL="228600" indent="-228600">
              <a:buAutoNum type="arabicParenR"/>
            </a:pPr>
            <a:r>
              <a:rPr lang="en-US" baseline="0" dirty="0" smtClean="0"/>
              <a:t>What is the setting (time/place)? How do you know?</a:t>
            </a:r>
          </a:p>
          <a:p>
            <a:pPr marL="228600" indent="-228600">
              <a:buAutoNum type="arabicParenR"/>
            </a:pPr>
            <a:r>
              <a:rPr lang="en-US" baseline="0" dirty="0" smtClean="0"/>
              <a:t>What action takes place?</a:t>
            </a:r>
          </a:p>
          <a:p>
            <a:pPr marL="228600" indent="-228600">
              <a:buAutoNum type="arabicParenR"/>
            </a:pPr>
            <a:r>
              <a:rPr lang="en-US" baseline="0" dirty="0" smtClean="0"/>
              <a:t>What challenges or problems are there?</a:t>
            </a:r>
          </a:p>
          <a:p>
            <a:pPr marL="228600" indent="-228600">
              <a:buAutoNum type="arabicParenR"/>
            </a:pPr>
            <a:r>
              <a:rPr lang="en-US" baseline="0" dirty="0" smtClean="0"/>
              <a:t>What is the narrator thinking? How can we tell?</a:t>
            </a:r>
            <a:endParaRPr lang="en-US" dirty="0"/>
          </a:p>
        </p:txBody>
      </p:sp>
      <p:sp>
        <p:nvSpPr>
          <p:cNvPr id="4" name="Slide Number Placeholder 3"/>
          <p:cNvSpPr>
            <a:spLocks noGrp="1"/>
          </p:cNvSpPr>
          <p:nvPr>
            <p:ph type="sldNum" sz="quarter" idx="10"/>
          </p:nvPr>
        </p:nvSpPr>
        <p:spPr/>
        <p:txBody>
          <a:bodyPr/>
          <a:lstStyle/>
          <a:p>
            <a:fld id="{B1CDFD86-7351-4DF0-833F-E0F4A1944B5F}" type="slidenum">
              <a:rPr lang="en-US" smtClean="0"/>
              <a:t>6</a:t>
            </a:fld>
            <a:endParaRPr lang="en-US"/>
          </a:p>
        </p:txBody>
      </p:sp>
    </p:spTree>
    <p:extLst>
      <p:ext uri="{BB962C8B-B14F-4D97-AF65-F5344CB8AC3E}">
        <p14:creationId xmlns:p14="http://schemas.microsoft.com/office/powerpoint/2010/main" val="182924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CDFD86-7351-4DF0-833F-E0F4A1944B5F}" type="slidenum">
              <a:rPr lang="en-US" smtClean="0"/>
              <a:t>9</a:t>
            </a:fld>
            <a:endParaRPr lang="en-US"/>
          </a:p>
        </p:txBody>
      </p:sp>
    </p:spTree>
    <p:extLst>
      <p:ext uri="{BB962C8B-B14F-4D97-AF65-F5344CB8AC3E}">
        <p14:creationId xmlns:p14="http://schemas.microsoft.com/office/powerpoint/2010/main" val="25699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r>
              <a:rPr lang="en-US" baseline="0" dirty="0" smtClean="0"/>
              <a:t> QUESTION: These are good descriptions, but what are they isolated to? (physical appearance)</a:t>
            </a:r>
          </a:p>
        </p:txBody>
      </p:sp>
      <p:sp>
        <p:nvSpPr>
          <p:cNvPr id="4" name="Slide Number Placeholder 3"/>
          <p:cNvSpPr>
            <a:spLocks noGrp="1"/>
          </p:cNvSpPr>
          <p:nvPr>
            <p:ph type="sldNum" sz="quarter" idx="10"/>
          </p:nvPr>
        </p:nvSpPr>
        <p:spPr/>
        <p:txBody>
          <a:bodyPr/>
          <a:lstStyle/>
          <a:p>
            <a:fld id="{B1CDFD86-7351-4DF0-833F-E0F4A1944B5F}" type="slidenum">
              <a:rPr lang="en-US" smtClean="0"/>
              <a:t>10</a:t>
            </a:fld>
            <a:endParaRPr lang="en-US"/>
          </a:p>
        </p:txBody>
      </p:sp>
    </p:spTree>
    <p:extLst>
      <p:ext uri="{BB962C8B-B14F-4D97-AF65-F5344CB8AC3E}">
        <p14:creationId xmlns:p14="http://schemas.microsoft.com/office/powerpoint/2010/main" val="294847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this, reveal and discuss Anchor Chart, leaving time for student questions/observations.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Emphasize that students are not expected to include ALL of these, and certainly not in just a few sentences, but that they should just focus on a few to expand their writing.</a:t>
            </a:r>
            <a:endParaRPr lang="en-US" dirty="0" smtClean="0"/>
          </a:p>
        </p:txBody>
      </p:sp>
      <p:sp>
        <p:nvSpPr>
          <p:cNvPr id="4" name="Slide Number Placeholder 3"/>
          <p:cNvSpPr>
            <a:spLocks noGrp="1"/>
          </p:cNvSpPr>
          <p:nvPr>
            <p:ph type="sldNum" sz="quarter" idx="10"/>
          </p:nvPr>
        </p:nvSpPr>
        <p:spPr/>
        <p:txBody>
          <a:bodyPr/>
          <a:lstStyle/>
          <a:p>
            <a:fld id="{B1CDFD86-7351-4DF0-833F-E0F4A1944B5F}" type="slidenum">
              <a:rPr lang="en-US" smtClean="0"/>
              <a:t>11</a:t>
            </a:fld>
            <a:endParaRPr lang="en-US"/>
          </a:p>
        </p:txBody>
      </p:sp>
    </p:spTree>
    <p:extLst>
      <p:ext uri="{BB962C8B-B14F-4D97-AF65-F5344CB8AC3E}">
        <p14:creationId xmlns:p14="http://schemas.microsoft.com/office/powerpoint/2010/main" val="2606298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D9918D-33E9-483B-AAD8-2784E34425F8}" type="datetimeFigureOut">
              <a:rPr lang="en-US" smtClean="0"/>
              <a:t>9/7/17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2F234FA-5165-4C44-BE42-6A98BE66DA2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53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D9918D-33E9-483B-AAD8-2784E34425F8}" type="datetimeFigureOut">
              <a:rPr lang="en-US" smtClean="0"/>
              <a:t>9/7/17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34FA-5165-4C44-BE42-6A98BE66DA2A}" type="slidenum">
              <a:rPr lang="en-US" smtClean="0"/>
              <a:t>‹#›</a:t>
            </a:fld>
            <a:endParaRPr lang="en-US"/>
          </a:p>
        </p:txBody>
      </p:sp>
    </p:spTree>
    <p:extLst>
      <p:ext uri="{BB962C8B-B14F-4D97-AF65-F5344CB8AC3E}">
        <p14:creationId xmlns:p14="http://schemas.microsoft.com/office/powerpoint/2010/main" val="22548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9918D-33E9-483B-AAD8-2784E34425F8}"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69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9918D-33E9-483B-AAD8-2784E34425F8}"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393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9918D-33E9-483B-AAD8-2784E34425F8}"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spTree>
    <p:extLst>
      <p:ext uri="{BB962C8B-B14F-4D97-AF65-F5344CB8AC3E}">
        <p14:creationId xmlns:p14="http://schemas.microsoft.com/office/powerpoint/2010/main" val="947675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9918D-33E9-483B-AAD8-2784E34425F8}"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80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9918D-33E9-483B-AAD8-2784E34425F8}"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627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9918D-33E9-483B-AAD8-2784E34425F8}"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05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9918D-33E9-483B-AAD8-2784E34425F8}"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49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9918D-33E9-483B-AAD8-2784E34425F8}"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spTree>
    <p:extLst>
      <p:ext uri="{BB962C8B-B14F-4D97-AF65-F5344CB8AC3E}">
        <p14:creationId xmlns:p14="http://schemas.microsoft.com/office/powerpoint/2010/main" val="30125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9918D-33E9-483B-AAD8-2784E34425F8}"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34FA-5165-4C44-BE42-6A98BE66DA2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40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D9918D-33E9-483B-AAD8-2784E34425F8}" type="datetimeFigureOut">
              <a:rPr lang="en-US" smtClean="0"/>
              <a:t>9/7/17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34FA-5165-4C44-BE42-6A98BE66DA2A}" type="slidenum">
              <a:rPr lang="en-US" smtClean="0"/>
              <a:t>‹#›</a:t>
            </a:fld>
            <a:endParaRPr lang="en-US"/>
          </a:p>
        </p:txBody>
      </p:sp>
    </p:spTree>
    <p:extLst>
      <p:ext uri="{BB962C8B-B14F-4D97-AF65-F5344CB8AC3E}">
        <p14:creationId xmlns:p14="http://schemas.microsoft.com/office/powerpoint/2010/main" val="320286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D9918D-33E9-483B-AAD8-2784E34425F8}" type="datetimeFigureOut">
              <a:rPr lang="en-US" smtClean="0"/>
              <a:t>9/7/17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34FA-5165-4C44-BE42-6A98BE66DA2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40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D9918D-33E9-483B-AAD8-2784E34425F8}" type="datetimeFigureOut">
              <a:rPr lang="en-US" smtClean="0"/>
              <a:t>9/7/17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34FA-5165-4C44-BE42-6A98BE66DA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596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9918D-33E9-483B-AAD8-2784E34425F8}" type="datetimeFigureOut">
              <a:rPr lang="en-US" smtClean="0"/>
              <a:t>9/7/17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34FA-5165-4C44-BE42-6A98BE66DA2A}" type="slidenum">
              <a:rPr lang="en-US" smtClean="0"/>
              <a:t>‹#›</a:t>
            </a:fld>
            <a:endParaRPr lang="en-US"/>
          </a:p>
        </p:txBody>
      </p:sp>
    </p:spTree>
    <p:extLst>
      <p:ext uri="{BB962C8B-B14F-4D97-AF65-F5344CB8AC3E}">
        <p14:creationId xmlns:p14="http://schemas.microsoft.com/office/powerpoint/2010/main" val="340411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D9918D-33E9-483B-AAD8-2784E34425F8}" type="datetimeFigureOut">
              <a:rPr lang="en-US" smtClean="0"/>
              <a:t>9/7/17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34FA-5165-4C44-BE42-6A98BE66DA2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68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D9918D-33E9-483B-AAD8-2784E34425F8}" type="datetimeFigureOut">
              <a:rPr lang="en-US" smtClean="0"/>
              <a:t>9/7/17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34FA-5165-4C44-BE42-6A98BE66DA2A}" type="slidenum">
              <a:rPr lang="en-US" smtClean="0"/>
              <a:t>‹#›</a:t>
            </a:fld>
            <a:endParaRPr lang="en-US"/>
          </a:p>
        </p:txBody>
      </p:sp>
    </p:spTree>
    <p:extLst>
      <p:ext uri="{BB962C8B-B14F-4D97-AF65-F5344CB8AC3E}">
        <p14:creationId xmlns:p14="http://schemas.microsoft.com/office/powerpoint/2010/main" val="239866070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D9918D-33E9-483B-AAD8-2784E34425F8}" type="datetimeFigureOut">
              <a:rPr lang="en-US" smtClean="0"/>
              <a:t>9/7/17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F234FA-5165-4C44-BE42-6A98BE66DA2A}" type="slidenum">
              <a:rPr lang="en-US" smtClean="0"/>
              <a:t>‹#›</a:t>
            </a:fld>
            <a:endParaRPr lang="en-US"/>
          </a:p>
        </p:txBody>
      </p:sp>
    </p:spTree>
    <p:extLst>
      <p:ext uri="{BB962C8B-B14F-4D97-AF65-F5344CB8AC3E}">
        <p14:creationId xmlns:p14="http://schemas.microsoft.com/office/powerpoint/2010/main" val="3138824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7.jpeg"/><Relationship Id="rId1" Type="http://schemas.openxmlformats.org/officeDocument/2006/relationships/video" Target="https://www.youtube.com/embed/x6ggW8ei0yU" TargetMode="Externa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6945" y="1871131"/>
            <a:ext cx="7038109" cy="1515533"/>
          </a:xfrm>
        </p:spPr>
        <p:txBody>
          <a:bodyPr/>
          <a:lstStyle/>
          <a:p>
            <a:r>
              <a:rPr lang="en-US" sz="7200" b="1" dirty="0" smtClean="0"/>
              <a:t>Narrative Writing</a:t>
            </a:r>
            <a:endParaRPr lang="en-US" sz="7200" b="1" dirty="0"/>
          </a:p>
        </p:txBody>
      </p:sp>
      <p:sp>
        <p:nvSpPr>
          <p:cNvPr id="3" name="Subtitle 2"/>
          <p:cNvSpPr>
            <a:spLocks noGrp="1"/>
          </p:cNvSpPr>
          <p:nvPr>
            <p:ph type="subTitle" idx="1"/>
          </p:nvPr>
        </p:nvSpPr>
        <p:spPr/>
        <p:txBody>
          <a:bodyPr>
            <a:noAutofit/>
          </a:bodyPr>
          <a:lstStyle/>
          <a:p>
            <a:r>
              <a:rPr lang="en-US" sz="3600" b="1" dirty="0" smtClean="0"/>
              <a:t>Tips for Developing Interesting </a:t>
            </a:r>
            <a:br>
              <a:rPr lang="en-US" sz="3600" b="1" dirty="0" smtClean="0"/>
            </a:br>
            <a:r>
              <a:rPr lang="en-US" sz="3600" b="1" dirty="0" smtClean="0"/>
              <a:t>Settings and Characters</a:t>
            </a:r>
            <a:endParaRPr lang="en-US" sz="3600" b="1" dirty="0"/>
          </a:p>
        </p:txBody>
      </p:sp>
    </p:spTree>
    <p:extLst>
      <p:ext uri="{BB962C8B-B14F-4D97-AF65-F5344CB8AC3E}">
        <p14:creationId xmlns:p14="http://schemas.microsoft.com/office/powerpoint/2010/main" val="245136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8"/>
            <a:ext cx="9601196" cy="1620982"/>
          </a:xfrm>
        </p:spPr>
        <p:txBody>
          <a:bodyPr>
            <a:normAutofit fontScale="90000"/>
          </a:bodyPr>
          <a:lstStyle/>
          <a:p>
            <a:r>
              <a:rPr lang="en-US" sz="6600" b="1" dirty="0" smtClean="0"/>
              <a:t>Developing </a:t>
            </a:r>
            <a:br>
              <a:rPr lang="en-US" sz="6600" b="1" dirty="0" smtClean="0"/>
            </a:br>
            <a:r>
              <a:rPr lang="en-US" sz="6600" b="1" dirty="0" smtClean="0"/>
              <a:t>Settings and Characters</a:t>
            </a:r>
            <a:endParaRPr lang="en-US" sz="6600" b="1" dirty="0"/>
          </a:p>
        </p:txBody>
      </p:sp>
      <p:sp>
        <p:nvSpPr>
          <p:cNvPr id="3" name="Content Placeholder 2"/>
          <p:cNvSpPr>
            <a:spLocks noGrp="1"/>
          </p:cNvSpPr>
          <p:nvPr>
            <p:ph idx="1"/>
          </p:nvPr>
        </p:nvSpPr>
        <p:spPr>
          <a:xfrm>
            <a:off x="775854" y="2382982"/>
            <a:ext cx="10931237" cy="4017817"/>
          </a:xfrm>
        </p:spPr>
        <p:txBody>
          <a:bodyPr>
            <a:normAutofit lnSpcReduction="10000"/>
          </a:bodyPr>
          <a:lstStyle/>
          <a:p>
            <a:pPr marL="0" indent="0">
              <a:buNone/>
            </a:pPr>
            <a:r>
              <a:rPr lang="en-US" sz="4000" dirty="0" smtClean="0"/>
              <a:t>Tracy was taller than the other girls in her class. She had curly black hair and red glasses.</a:t>
            </a:r>
          </a:p>
          <a:p>
            <a:pPr marL="0" indent="0" algn="ctr">
              <a:buNone/>
            </a:pPr>
            <a:r>
              <a:rPr lang="en-US" sz="2000" dirty="0" smtClean="0"/>
              <a:t>What description do you see in this sentence?</a:t>
            </a:r>
          </a:p>
          <a:p>
            <a:pPr marL="0" indent="0">
              <a:buNone/>
            </a:pPr>
            <a:r>
              <a:rPr lang="en-US" sz="4000" dirty="0" smtClean="0"/>
              <a:t>When Chuck smiled, his mouth seemed to have too many teeth and his chubby cheeks squished his eyes shut.</a:t>
            </a:r>
          </a:p>
          <a:p>
            <a:pPr marL="0" indent="0" algn="ctr">
              <a:buNone/>
            </a:pPr>
            <a:r>
              <a:rPr lang="en-US" sz="2000" dirty="0"/>
              <a:t>What description do you see in this </a:t>
            </a:r>
            <a:r>
              <a:rPr lang="en-US" sz="2000" dirty="0" smtClean="0"/>
              <a:t>sentence? Which is the stronger sentence? Why?</a:t>
            </a:r>
            <a:endParaRPr lang="en-US" sz="2000" dirty="0"/>
          </a:p>
        </p:txBody>
      </p:sp>
    </p:spTree>
    <p:extLst>
      <p:ext uri="{BB962C8B-B14F-4D97-AF65-F5344CB8AC3E}">
        <p14:creationId xmlns:p14="http://schemas.microsoft.com/office/powerpoint/2010/main" val="269585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92727"/>
            <a:ext cx="9601196" cy="1662545"/>
          </a:xfrm>
        </p:spPr>
        <p:txBody>
          <a:bodyPr>
            <a:noAutofit/>
          </a:bodyPr>
          <a:lstStyle/>
          <a:p>
            <a:r>
              <a:rPr lang="en-US" sz="5900" b="1" dirty="0"/>
              <a:t>Developing </a:t>
            </a:r>
            <a:br>
              <a:rPr lang="en-US" sz="5900" b="1" dirty="0"/>
            </a:br>
            <a:r>
              <a:rPr lang="en-US" sz="5900" b="1" dirty="0"/>
              <a:t>Settings and Characters</a:t>
            </a:r>
            <a:endParaRPr lang="en-US" sz="5900" dirty="0"/>
          </a:p>
        </p:txBody>
      </p:sp>
      <p:sp>
        <p:nvSpPr>
          <p:cNvPr id="3" name="Content Placeholder 2"/>
          <p:cNvSpPr>
            <a:spLocks noGrp="1"/>
          </p:cNvSpPr>
          <p:nvPr>
            <p:ph idx="1"/>
          </p:nvPr>
        </p:nvSpPr>
        <p:spPr/>
        <p:txBody>
          <a:bodyPr>
            <a:normAutofit/>
          </a:bodyPr>
          <a:lstStyle/>
          <a:p>
            <a:r>
              <a:rPr lang="en-US" sz="3200" dirty="0" smtClean="0"/>
              <a:t>GOAL: Move beyond the surface! Tell the reader more than just what they can see on the outside. </a:t>
            </a:r>
          </a:p>
          <a:p>
            <a:pPr lvl="1"/>
            <a:r>
              <a:rPr lang="en-US" sz="2800" dirty="0" smtClean="0"/>
              <a:t>How does the character feel?</a:t>
            </a:r>
          </a:p>
          <a:p>
            <a:pPr lvl="1"/>
            <a:r>
              <a:rPr lang="en-US" sz="2800" dirty="0" smtClean="0"/>
              <a:t>What are they known for?</a:t>
            </a:r>
          </a:p>
          <a:p>
            <a:pPr lvl="1"/>
            <a:r>
              <a:rPr lang="en-US" sz="2800" dirty="0" smtClean="0"/>
              <a:t>Provide descriptive hints or details that give the reader a peek inside the character!</a:t>
            </a:r>
            <a:endParaRPr lang="en-US" sz="2800" dirty="0"/>
          </a:p>
        </p:txBody>
      </p:sp>
    </p:spTree>
    <p:extLst>
      <p:ext uri="{BB962C8B-B14F-4D97-AF65-F5344CB8AC3E}">
        <p14:creationId xmlns:p14="http://schemas.microsoft.com/office/powerpoint/2010/main" val="1123960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Final Draft</a:t>
            </a:r>
            <a:endParaRPr lang="en-US" sz="7200" b="1" dirty="0"/>
          </a:p>
        </p:txBody>
      </p:sp>
      <p:sp>
        <p:nvSpPr>
          <p:cNvPr id="3" name="Content Placeholder 2"/>
          <p:cNvSpPr>
            <a:spLocks noGrp="1"/>
          </p:cNvSpPr>
          <p:nvPr>
            <p:ph idx="1"/>
          </p:nvPr>
        </p:nvSpPr>
        <p:spPr>
          <a:xfrm>
            <a:off x="1295401" y="2452255"/>
            <a:ext cx="9601196" cy="3782290"/>
          </a:xfrm>
        </p:spPr>
        <p:txBody>
          <a:bodyPr>
            <a:normAutofit/>
          </a:bodyPr>
          <a:lstStyle/>
          <a:p>
            <a:r>
              <a:rPr lang="en-US" sz="2800" dirty="0" smtClean="0"/>
              <a:t>Now return to your rough draft for the writing prompt.</a:t>
            </a:r>
          </a:p>
          <a:p>
            <a:r>
              <a:rPr lang="en-US" sz="2800" dirty="0" smtClean="0"/>
              <a:t>Use </a:t>
            </a:r>
            <a:r>
              <a:rPr lang="en-US" sz="2800" dirty="0"/>
              <a:t>s</a:t>
            </a:r>
            <a:r>
              <a:rPr lang="en-US" sz="2800" dirty="0" smtClean="0"/>
              <a:t>trategies from the “Ways to Develop Settings &amp; Characters” anchor chart to revise and improve </a:t>
            </a:r>
            <a:r>
              <a:rPr lang="en-US" sz="2800" smtClean="0"/>
              <a:t>your </a:t>
            </a:r>
            <a:r>
              <a:rPr lang="en-US" sz="2800"/>
              <a:t>n</a:t>
            </a:r>
            <a:r>
              <a:rPr lang="en-US" sz="2800" smtClean="0"/>
              <a:t>arrative</a:t>
            </a:r>
            <a:r>
              <a:rPr lang="en-US" sz="2800" dirty="0" smtClean="0"/>
              <a:t>!</a:t>
            </a:r>
          </a:p>
          <a:p>
            <a:r>
              <a:rPr lang="en-US" sz="3200" dirty="0"/>
              <a:t>People often say the idiom, “Don’t judge a book by its cover.” Describe a time when you misjudged someone based on his or her appearance or when someone misjudged you</a:t>
            </a:r>
            <a:r>
              <a:rPr lang="en-US" sz="3200" dirty="0" smtClean="0"/>
              <a:t>.</a:t>
            </a:r>
            <a:endParaRPr lang="en-US" sz="3200" dirty="0"/>
          </a:p>
        </p:txBody>
      </p:sp>
    </p:spTree>
    <p:extLst>
      <p:ext uri="{BB962C8B-B14F-4D97-AF65-F5344CB8AC3E}">
        <p14:creationId xmlns:p14="http://schemas.microsoft.com/office/powerpoint/2010/main" val="3639631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982132"/>
            <a:ext cx="10695709" cy="1303867"/>
          </a:xfrm>
        </p:spPr>
        <p:txBody>
          <a:bodyPr>
            <a:noAutofit/>
          </a:bodyPr>
          <a:lstStyle/>
          <a:p>
            <a:r>
              <a:rPr lang="en-US" sz="6000" dirty="0" smtClean="0"/>
              <a:t>TN Standards/Learning Objectives</a:t>
            </a:r>
            <a:endParaRPr lang="en-US" sz="6000" dirty="0"/>
          </a:p>
        </p:txBody>
      </p:sp>
      <p:sp>
        <p:nvSpPr>
          <p:cNvPr id="3" name="Content Placeholder 2"/>
          <p:cNvSpPr>
            <a:spLocks noGrp="1"/>
          </p:cNvSpPr>
          <p:nvPr>
            <p:ph idx="1"/>
          </p:nvPr>
        </p:nvSpPr>
        <p:spPr>
          <a:xfrm>
            <a:off x="942109" y="2556931"/>
            <a:ext cx="10363200" cy="3677613"/>
          </a:xfrm>
        </p:spPr>
        <p:txBody>
          <a:bodyPr>
            <a:normAutofit fontScale="92500"/>
          </a:bodyPr>
          <a:lstStyle/>
          <a:p>
            <a:pPr marL="0" indent="0">
              <a:buNone/>
            </a:pPr>
            <a:r>
              <a:rPr lang="en-US" dirty="0" smtClean="0"/>
              <a:t>(5W.TTP.3</a:t>
            </a:r>
            <a:r>
              <a:rPr lang="en-US" dirty="0"/>
              <a:t>) Write narratives to develop </a:t>
            </a:r>
            <a:r>
              <a:rPr lang="en-US" dirty="0" smtClean="0"/>
              <a:t>real </a:t>
            </a:r>
            <a:r>
              <a:rPr lang="en-US" dirty="0"/>
              <a:t>or imagined experiences or events using </a:t>
            </a:r>
            <a:r>
              <a:rPr lang="en-US" dirty="0" smtClean="0"/>
              <a:t>effective techniques</a:t>
            </a:r>
            <a:r>
              <a:rPr lang="en-US" dirty="0"/>
              <a:t>, relevant descriptive details, and </a:t>
            </a:r>
            <a:r>
              <a:rPr lang="en-US" dirty="0" smtClean="0"/>
              <a:t>well-structured event sequences</a:t>
            </a:r>
            <a:r>
              <a:rPr lang="en-US" dirty="0"/>
              <a:t>. </a:t>
            </a:r>
          </a:p>
          <a:p>
            <a:pPr marL="457200" indent="-457200">
              <a:buFont typeface="+mj-lt"/>
              <a:buAutoNum type="alphaLcParenR"/>
            </a:pPr>
            <a:r>
              <a:rPr lang="en-US" dirty="0" smtClean="0"/>
              <a:t>Orient </a:t>
            </a:r>
            <a:r>
              <a:rPr lang="en-US" dirty="0"/>
              <a:t>the reader by establishing a situation, using a narrator and/or introducing </a:t>
            </a:r>
            <a:r>
              <a:rPr lang="en-US" dirty="0" smtClean="0"/>
              <a:t>characters.</a:t>
            </a:r>
          </a:p>
          <a:p>
            <a:pPr marL="457200" indent="-457200">
              <a:buFont typeface="+mj-lt"/>
              <a:buAutoNum type="alphaLcParenR"/>
            </a:pPr>
            <a:r>
              <a:rPr lang="en-US" dirty="0" smtClean="0"/>
              <a:t>Organize </a:t>
            </a:r>
            <a:r>
              <a:rPr lang="en-US" dirty="0"/>
              <a:t>an event sequence that unfolds naturally and </a:t>
            </a:r>
            <a:r>
              <a:rPr lang="en-US" dirty="0" smtClean="0"/>
              <a:t>logically.</a:t>
            </a:r>
          </a:p>
          <a:p>
            <a:pPr marL="457200" indent="-457200">
              <a:buFont typeface="+mj-lt"/>
              <a:buAutoNum type="alphaLcParenR"/>
            </a:pPr>
            <a:r>
              <a:rPr lang="en-US" dirty="0" smtClean="0"/>
              <a:t>Use </a:t>
            </a:r>
            <a:r>
              <a:rPr lang="en-US" dirty="0"/>
              <a:t>narrative techniques, such as dialogue, pacing, and description to develop experiences and events or show the responses of characters to </a:t>
            </a:r>
            <a:r>
              <a:rPr lang="en-US" dirty="0" smtClean="0"/>
              <a:t>situations.</a:t>
            </a:r>
          </a:p>
          <a:p>
            <a:pPr marL="0" indent="0">
              <a:buNone/>
            </a:pPr>
            <a:r>
              <a:rPr lang="en-US" sz="2800" dirty="0" smtClean="0">
                <a:solidFill>
                  <a:schemeClr val="accent1"/>
                </a:solidFill>
              </a:rPr>
              <a:t>f)	</a:t>
            </a:r>
            <a:r>
              <a:rPr lang="en-US" dirty="0" smtClean="0"/>
              <a:t>Use </a:t>
            </a:r>
            <a:r>
              <a:rPr lang="en-US" dirty="0"/>
              <a:t>precise words and phrases and use sensory details to convey experiences and </a:t>
            </a:r>
            <a:r>
              <a:rPr lang="en-US" dirty="0" smtClean="0"/>
              <a:t>events.</a:t>
            </a:r>
            <a:endParaRPr lang="en-US" dirty="0"/>
          </a:p>
        </p:txBody>
      </p:sp>
    </p:spTree>
    <p:extLst>
      <p:ext uri="{BB962C8B-B14F-4D97-AF65-F5344CB8AC3E}">
        <p14:creationId xmlns:p14="http://schemas.microsoft.com/office/powerpoint/2010/main" val="344193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945" y="734292"/>
            <a:ext cx="10113819" cy="1551708"/>
          </a:xfrm>
        </p:spPr>
        <p:txBody>
          <a:bodyPr>
            <a:noAutofit/>
          </a:bodyPr>
          <a:lstStyle/>
          <a:p>
            <a:r>
              <a:rPr lang="en-US" sz="6000" b="1" dirty="0" smtClean="0"/>
              <a:t>Prewriting</a:t>
            </a:r>
            <a:r>
              <a:rPr lang="en-US" sz="4800" dirty="0" smtClean="0"/>
              <a:t/>
            </a:r>
            <a:br>
              <a:rPr lang="en-US" sz="4800" dirty="0" smtClean="0"/>
            </a:br>
            <a:r>
              <a:rPr lang="en-US" sz="4800" dirty="0" smtClean="0"/>
              <a:t>Lightning Round Brainstorm</a:t>
            </a:r>
            <a:endParaRPr lang="en-US" sz="4800" dirty="0"/>
          </a:p>
        </p:txBody>
      </p:sp>
      <p:sp>
        <p:nvSpPr>
          <p:cNvPr id="3" name="Content Placeholder 2"/>
          <p:cNvSpPr>
            <a:spLocks noGrp="1"/>
          </p:cNvSpPr>
          <p:nvPr>
            <p:ph idx="1"/>
          </p:nvPr>
        </p:nvSpPr>
        <p:spPr>
          <a:xfrm>
            <a:off x="914400" y="2543078"/>
            <a:ext cx="10557164" cy="3318936"/>
          </a:xfrm>
        </p:spPr>
        <p:txBody>
          <a:bodyPr/>
          <a:lstStyle/>
          <a:p>
            <a:pPr marL="0" indent="0">
              <a:buNone/>
            </a:pPr>
            <a:r>
              <a:rPr lang="en-US" sz="3200" dirty="0"/>
              <a:t>People often say the idiom, “Don’t judge a book by its cover.” </a:t>
            </a:r>
            <a:r>
              <a:rPr lang="en-US" sz="3200" dirty="0" smtClean="0"/>
              <a:t>Describe </a:t>
            </a:r>
            <a:r>
              <a:rPr lang="en-US" sz="3200" dirty="0"/>
              <a:t>a time when you misjudged someone based on his or her appearance or when someone misjudged you.</a:t>
            </a:r>
          </a:p>
          <a:p>
            <a:r>
              <a:rPr lang="en-US" dirty="0" smtClean="0"/>
              <a:t>In one minute, make a list of possible writing ideas or begin describing a time NOW!</a:t>
            </a:r>
          </a:p>
          <a:p>
            <a:endParaRPr lang="en-US" dirty="0"/>
          </a:p>
        </p:txBody>
      </p:sp>
      <p:pic>
        <p:nvPicPr>
          <p:cNvPr id="5" name="x6ggW8ei0yU"/>
          <p:cNvPicPr>
            <a:picLocks noRot="1" noChangeAspect="1"/>
          </p:cNvPicPr>
          <p:nvPr>
            <a:videoFile r:link="rId1"/>
          </p:nvPr>
        </p:nvPicPr>
        <p:blipFill>
          <a:blip r:embed="rId4"/>
          <a:stretch>
            <a:fillRect/>
          </a:stretch>
        </p:blipFill>
        <p:spPr>
          <a:xfrm>
            <a:off x="4828310" y="4685435"/>
            <a:ext cx="2729344" cy="1535256"/>
          </a:xfrm>
          <a:prstGeom prst="rect">
            <a:avLst/>
          </a:prstGeom>
        </p:spPr>
      </p:pic>
    </p:spTree>
    <p:extLst>
      <p:ext uri="{BB962C8B-B14F-4D97-AF65-F5344CB8AC3E}">
        <p14:creationId xmlns:p14="http://schemas.microsoft.com/office/powerpoint/2010/main" val="3421194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Create a Narrative Scene</a:t>
            </a:r>
            <a:endParaRPr lang="en-US" sz="6600" b="1" dirty="0"/>
          </a:p>
        </p:txBody>
      </p:sp>
      <p:sp>
        <p:nvSpPr>
          <p:cNvPr id="3" name="Content Placeholder 2"/>
          <p:cNvSpPr>
            <a:spLocks noGrp="1"/>
          </p:cNvSpPr>
          <p:nvPr>
            <p:ph idx="1"/>
          </p:nvPr>
        </p:nvSpPr>
        <p:spPr>
          <a:xfrm>
            <a:off x="872836" y="2382983"/>
            <a:ext cx="10474037" cy="3851562"/>
          </a:xfrm>
        </p:spPr>
        <p:txBody>
          <a:bodyPr>
            <a:normAutofit/>
          </a:bodyPr>
          <a:lstStyle/>
          <a:p>
            <a:pPr marL="0" indent="0">
              <a:buNone/>
            </a:pPr>
            <a:r>
              <a:rPr lang="en-US" sz="2800" dirty="0" smtClean="0"/>
              <a:t>Good writers do several things when organizing narrative events in a logical order that is easy to follow.</a:t>
            </a:r>
          </a:p>
          <a:p>
            <a:pPr marL="514350" indent="-514350">
              <a:buAutoNum type="arabicParenR"/>
            </a:pPr>
            <a:r>
              <a:rPr lang="en-US" sz="2800" dirty="0" smtClean="0"/>
              <a:t>Let readers know: </a:t>
            </a:r>
            <a:r>
              <a:rPr lang="en-US" sz="2800" i="1" u="sng" dirty="0" smtClean="0"/>
              <a:t>Where are you?</a:t>
            </a:r>
            <a:r>
              <a:rPr lang="en-US" sz="2800" dirty="0"/>
              <a:t> </a:t>
            </a:r>
            <a:r>
              <a:rPr lang="en-US" sz="2800" dirty="0" smtClean="0"/>
              <a:t>You can tell the reader or give a hint.</a:t>
            </a:r>
          </a:p>
          <a:p>
            <a:pPr marL="514350" indent="-514350">
              <a:buAutoNum type="arabicParenR"/>
            </a:pPr>
            <a:r>
              <a:rPr lang="en-US" sz="2800" dirty="0" smtClean="0"/>
              <a:t>DESCRIBE the setting with vivid details!</a:t>
            </a:r>
          </a:p>
          <a:p>
            <a:pPr marL="514350" indent="-514350">
              <a:buAutoNum type="arabicParenR"/>
            </a:pPr>
            <a:r>
              <a:rPr lang="en-US" sz="2800" dirty="0" smtClean="0"/>
              <a:t>Let the moment unfold… ( </a:t>
            </a:r>
            <a:r>
              <a:rPr lang="en-US" sz="2800" i="1" dirty="0" smtClean="0"/>
              <a:t>Lights, camera… ACTION! </a:t>
            </a:r>
            <a:r>
              <a:rPr lang="en-US" sz="2800" dirty="0" smtClean="0"/>
              <a:t>)</a:t>
            </a:r>
          </a:p>
          <a:p>
            <a:pPr marL="514350" indent="-514350">
              <a:buAutoNum type="arabicParenR"/>
            </a:pPr>
            <a:r>
              <a:rPr lang="en-US" sz="2800" dirty="0" smtClean="0"/>
              <a:t>Let the </a:t>
            </a:r>
            <a:r>
              <a:rPr lang="en-US" sz="2800" i="1" dirty="0" smtClean="0"/>
              <a:t>narrator</a:t>
            </a:r>
            <a:r>
              <a:rPr lang="en-US" sz="2800" dirty="0" smtClean="0"/>
              <a:t> think out loud.</a:t>
            </a:r>
          </a:p>
          <a:p>
            <a:pPr marL="457200" lvl="1" indent="0">
              <a:buNone/>
            </a:pPr>
            <a:r>
              <a:rPr lang="en-US" sz="2400" i="1" dirty="0" smtClean="0"/>
              <a:t>What do you wonder? What do you hope or wish? Reflect on this moment!</a:t>
            </a:r>
            <a:endParaRPr lang="en-US" sz="2400" i="1" dirty="0"/>
          </a:p>
        </p:txBody>
      </p:sp>
    </p:spTree>
    <p:extLst>
      <p:ext uri="{BB962C8B-B14F-4D97-AF65-F5344CB8AC3E}">
        <p14:creationId xmlns:p14="http://schemas.microsoft.com/office/powerpoint/2010/main" val="343586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Narrative Scene Exemplar</a:t>
            </a:r>
            <a:endParaRPr lang="en-US" sz="6000" b="1" dirty="0"/>
          </a:p>
        </p:txBody>
      </p:sp>
      <p:sp>
        <p:nvSpPr>
          <p:cNvPr id="3" name="Content Placeholder 2"/>
          <p:cNvSpPr>
            <a:spLocks noGrp="1"/>
          </p:cNvSpPr>
          <p:nvPr>
            <p:ph idx="1"/>
          </p:nvPr>
        </p:nvSpPr>
        <p:spPr/>
        <p:txBody>
          <a:bodyPr>
            <a:normAutofit lnSpcReduction="10000"/>
          </a:bodyPr>
          <a:lstStyle/>
          <a:p>
            <a:r>
              <a:rPr lang="en-US" sz="2800" dirty="0" smtClean="0"/>
              <a:t>As we read the exemplar text on the next slide, consider how the author used the strategies from the “Create a Narrative Scene” anchor chart.</a:t>
            </a:r>
          </a:p>
          <a:p>
            <a:r>
              <a:rPr lang="en-US" sz="2800" dirty="0" smtClean="0"/>
              <a:t>Be ready to discuss your observations and ideas with your table group after reading.</a:t>
            </a:r>
          </a:p>
          <a:p>
            <a:r>
              <a:rPr lang="en-US" sz="2800" dirty="0" smtClean="0"/>
              <a:t>During your discussion, remember to point to specific text evidence that proves your points!</a:t>
            </a:r>
            <a:endParaRPr lang="en-US" sz="2800" dirty="0"/>
          </a:p>
        </p:txBody>
      </p:sp>
    </p:spTree>
    <p:extLst>
      <p:ext uri="{BB962C8B-B14F-4D97-AF65-F5344CB8AC3E}">
        <p14:creationId xmlns:p14="http://schemas.microsoft.com/office/powerpoint/2010/main" val="2533778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75853" y="1482438"/>
            <a:ext cx="10640289" cy="4835235"/>
          </a:xfrm>
        </p:spPr>
        <p:txBody>
          <a:bodyPr>
            <a:normAutofit fontScale="85000" lnSpcReduction="20000"/>
          </a:bodyPr>
          <a:lstStyle/>
          <a:p>
            <a:pPr marL="0" indent="0">
              <a:lnSpc>
                <a:spcPct val="120000"/>
              </a:lnSpc>
              <a:spcAft>
                <a:spcPts val="0"/>
              </a:spcAft>
              <a:buNone/>
            </a:pPr>
            <a:r>
              <a:rPr lang="en-US" dirty="0" smtClean="0"/>
              <a:t>	“</a:t>
            </a:r>
            <a:r>
              <a:rPr lang="en-US" dirty="0"/>
              <a:t>Little Man, would you come on? You keep it up and you’re gonna make us late.” </a:t>
            </a:r>
            <a:endParaRPr lang="en-US" dirty="0" smtClean="0"/>
          </a:p>
          <a:p>
            <a:pPr marL="0" indent="0">
              <a:lnSpc>
                <a:spcPct val="120000"/>
              </a:lnSpc>
              <a:spcAft>
                <a:spcPts val="0"/>
              </a:spcAft>
              <a:buNone/>
            </a:pPr>
            <a:r>
              <a:rPr lang="en-US" dirty="0"/>
              <a:t>	</a:t>
            </a:r>
            <a:r>
              <a:rPr lang="en-US" dirty="0" smtClean="0"/>
              <a:t>My </a:t>
            </a:r>
            <a:r>
              <a:rPr lang="en-US" dirty="0"/>
              <a:t>youngest brother paid no attention to me. Grasping more firmly his newspaper-wrapped notebook and his </a:t>
            </a:r>
            <a:r>
              <a:rPr lang="en-US" dirty="0" smtClean="0"/>
              <a:t>tin-can </a:t>
            </a:r>
            <a:r>
              <a:rPr lang="en-US" dirty="0"/>
              <a:t>lunch of cornbread and oil sausages, he continued to concentrate on the dusty road. He lagged several feet behind my other brothers, Stacey and Christopher-John, and me, attempting to keep the rusty Mississippi dust from swelling with each step and drifting back upon his shiny black shoes and the cuffs of his corduroy pants by lifting each foot high before setting it gently down again. Always meticulously neat, six-year-old Little Man never allowed dirt or tears or stains to mar anything he owned. Today was no exception. </a:t>
            </a:r>
            <a:endParaRPr lang="en-US" dirty="0" smtClean="0"/>
          </a:p>
          <a:p>
            <a:pPr marL="0" indent="0">
              <a:lnSpc>
                <a:spcPct val="120000"/>
              </a:lnSpc>
              <a:buNone/>
            </a:pPr>
            <a:r>
              <a:rPr lang="en-US" dirty="0"/>
              <a:t>	</a:t>
            </a:r>
            <a:r>
              <a:rPr lang="en-US" dirty="0" smtClean="0"/>
              <a:t>“</a:t>
            </a:r>
            <a:r>
              <a:rPr lang="en-US" dirty="0"/>
              <a:t>You keep it up and make us late for school, Mama’s gonna wear you out,” I threatened, pulling with exasperation at the high collar of the Sunday dress Mama had made me wear for the first day of school—as if that event were something special. It seemed to me that showing up at school at all on a bright August-like October morning made for running the cool forest trails and wading barefoot in the forest pond was concession enough; Sunday clothing was asking too much. Christopher-John and Stacey were not too pleased about the clothing or school either. Only Little Man, just beginning his school career, found the prospects of both intriguing.</a:t>
            </a:r>
          </a:p>
        </p:txBody>
      </p:sp>
      <p:sp>
        <p:nvSpPr>
          <p:cNvPr id="4" name="Title 1"/>
          <p:cNvSpPr txBox="1">
            <a:spLocks/>
          </p:cNvSpPr>
          <p:nvPr/>
        </p:nvSpPr>
        <p:spPr>
          <a:xfrm>
            <a:off x="616526" y="524934"/>
            <a:ext cx="10958945" cy="1109904"/>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dirty="0"/>
              <a:t>Exemplar Text Excerpt:</a:t>
            </a:r>
            <a:r>
              <a:rPr lang="en-US" sz="4000" dirty="0"/>
              <a:t/>
            </a:r>
            <a:br>
              <a:rPr lang="en-US" sz="4000" dirty="0"/>
            </a:br>
            <a:r>
              <a:rPr lang="en-US" sz="3200" dirty="0"/>
              <a:t>Mildred D. Taylor – </a:t>
            </a:r>
            <a:r>
              <a:rPr lang="en-US" sz="3200" u="sng" dirty="0"/>
              <a:t>Roll of Thunder, Hear My Cry</a:t>
            </a:r>
            <a:endParaRPr lang="en-US" sz="3200" dirty="0"/>
          </a:p>
        </p:txBody>
      </p:sp>
    </p:spTree>
    <p:extLst>
      <p:ext uri="{BB962C8B-B14F-4D97-AF65-F5344CB8AC3E}">
        <p14:creationId xmlns:p14="http://schemas.microsoft.com/office/powerpoint/2010/main" val="312253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Rough Draft</a:t>
            </a:r>
            <a:endParaRPr lang="en-US" sz="7200" b="1" dirty="0"/>
          </a:p>
        </p:txBody>
      </p:sp>
      <p:sp>
        <p:nvSpPr>
          <p:cNvPr id="3" name="Content Placeholder 2"/>
          <p:cNvSpPr>
            <a:spLocks noGrp="1"/>
          </p:cNvSpPr>
          <p:nvPr>
            <p:ph idx="1"/>
          </p:nvPr>
        </p:nvSpPr>
        <p:spPr>
          <a:xfrm>
            <a:off x="1295401" y="2452255"/>
            <a:ext cx="9601196" cy="3782290"/>
          </a:xfrm>
        </p:spPr>
        <p:txBody>
          <a:bodyPr>
            <a:normAutofit/>
          </a:bodyPr>
          <a:lstStyle/>
          <a:p>
            <a:r>
              <a:rPr lang="en-US" sz="2800" dirty="0" smtClean="0"/>
              <a:t>Now return to your prewriting ideas for the writing prompt.</a:t>
            </a:r>
          </a:p>
          <a:p>
            <a:r>
              <a:rPr lang="en-US" sz="2800" dirty="0" smtClean="0"/>
              <a:t>Use the strategies from the “Create a Narrative Scene” anchor chart to write your own narrative!</a:t>
            </a:r>
          </a:p>
          <a:p>
            <a:r>
              <a:rPr lang="en-US" sz="3200" dirty="0"/>
              <a:t>People often say the idiom, “Don’t judge a book by its cover.” Describe a time when you misjudged someone based on his or her appearance or when someone misjudged you</a:t>
            </a:r>
            <a:r>
              <a:rPr lang="en-US" sz="3200" dirty="0" smtClean="0"/>
              <a:t>.</a:t>
            </a:r>
            <a:endParaRPr lang="en-US" sz="3200" dirty="0"/>
          </a:p>
        </p:txBody>
      </p:sp>
    </p:spTree>
    <p:extLst>
      <p:ext uri="{BB962C8B-B14F-4D97-AF65-F5344CB8AC3E}">
        <p14:creationId xmlns:p14="http://schemas.microsoft.com/office/powerpoint/2010/main" val="1874156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Narrative Writing Tips</a:t>
            </a:r>
            <a:endParaRPr lang="en-US" sz="7200" b="1" dirty="0"/>
          </a:p>
        </p:txBody>
      </p:sp>
      <p:sp>
        <p:nvSpPr>
          <p:cNvPr id="3" name="Content Placeholder 2"/>
          <p:cNvSpPr>
            <a:spLocks noGrp="1"/>
          </p:cNvSpPr>
          <p:nvPr>
            <p:ph idx="1"/>
          </p:nvPr>
        </p:nvSpPr>
        <p:spPr/>
        <p:txBody>
          <a:bodyPr>
            <a:noAutofit/>
          </a:bodyPr>
          <a:lstStyle/>
          <a:p>
            <a:pPr marL="0" indent="0" algn="ctr">
              <a:buNone/>
            </a:pPr>
            <a:r>
              <a:rPr lang="en-US" sz="11500" b="1" dirty="0" smtClean="0"/>
              <a:t>PART </a:t>
            </a:r>
            <a:r>
              <a:rPr lang="en-US" sz="11500" b="1" dirty="0"/>
              <a:t>TWO!</a:t>
            </a:r>
            <a:endParaRPr lang="en-US" sz="11500" dirty="0"/>
          </a:p>
        </p:txBody>
      </p:sp>
    </p:spTree>
    <p:extLst>
      <p:ext uri="{BB962C8B-B14F-4D97-AF65-F5344CB8AC3E}">
        <p14:creationId xmlns:p14="http://schemas.microsoft.com/office/powerpoint/2010/main" val="4048498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8"/>
            <a:ext cx="9601196" cy="1620982"/>
          </a:xfrm>
        </p:spPr>
        <p:txBody>
          <a:bodyPr>
            <a:normAutofit fontScale="90000"/>
          </a:bodyPr>
          <a:lstStyle/>
          <a:p>
            <a:r>
              <a:rPr lang="en-US" sz="6600" b="1" dirty="0" smtClean="0"/>
              <a:t>Developing </a:t>
            </a:r>
            <a:br>
              <a:rPr lang="en-US" sz="6600" b="1" dirty="0" smtClean="0"/>
            </a:br>
            <a:r>
              <a:rPr lang="en-US" sz="6600" b="1" dirty="0" smtClean="0"/>
              <a:t>Settings and Characters</a:t>
            </a:r>
            <a:endParaRPr lang="en-US" sz="6600" b="1" dirty="0"/>
          </a:p>
        </p:txBody>
      </p:sp>
      <p:sp>
        <p:nvSpPr>
          <p:cNvPr id="3" name="Content Placeholder 2"/>
          <p:cNvSpPr>
            <a:spLocks noGrp="1"/>
          </p:cNvSpPr>
          <p:nvPr>
            <p:ph idx="1"/>
          </p:nvPr>
        </p:nvSpPr>
        <p:spPr>
          <a:xfrm>
            <a:off x="872836" y="2382983"/>
            <a:ext cx="10474037" cy="3851562"/>
          </a:xfrm>
        </p:spPr>
        <p:txBody>
          <a:bodyPr>
            <a:normAutofit/>
          </a:bodyPr>
          <a:lstStyle/>
          <a:p>
            <a:pPr marL="0" indent="0">
              <a:buNone/>
            </a:pPr>
            <a:r>
              <a:rPr lang="en-US" sz="2800" dirty="0" smtClean="0"/>
              <a:t>Now that you know how good writers organize narrative events, let’s examine the myriad ways we can develop settings and characters!</a:t>
            </a:r>
          </a:p>
          <a:p>
            <a:r>
              <a:rPr lang="en-US" sz="2800" dirty="0" smtClean="0"/>
              <a:t>It’s very easy to focus on describing physical appearances and what we can see on the outside!</a:t>
            </a:r>
            <a:endParaRPr lang="en-US" sz="2800" dirty="0"/>
          </a:p>
          <a:p>
            <a:pPr marL="0" indent="0">
              <a:buNone/>
            </a:pPr>
            <a:r>
              <a:rPr lang="en-US" sz="2800" b="1" dirty="0" smtClean="0"/>
              <a:t>			</a:t>
            </a:r>
            <a:r>
              <a:rPr lang="en-US" sz="5400" b="1" dirty="0" smtClean="0"/>
              <a:t>BUT…</a:t>
            </a:r>
            <a:endParaRPr lang="en-US" sz="4800"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144" y="3965863"/>
            <a:ext cx="3856186" cy="2892137"/>
          </a:xfrm>
          <a:prstGeom prst="rect">
            <a:avLst/>
          </a:prstGeom>
        </p:spPr>
      </p:pic>
      <p:sp>
        <p:nvSpPr>
          <p:cNvPr id="5" name="TextBox 4"/>
          <p:cNvSpPr txBox="1"/>
          <p:nvPr/>
        </p:nvSpPr>
        <p:spPr>
          <a:xfrm>
            <a:off x="8534400" y="3997035"/>
            <a:ext cx="2951018" cy="2308324"/>
          </a:xfrm>
          <a:prstGeom prst="rect">
            <a:avLst/>
          </a:prstGeom>
          <a:noFill/>
        </p:spPr>
        <p:txBody>
          <a:bodyPr wrap="square" rtlCol="0">
            <a:spAutoFit/>
          </a:bodyPr>
          <a:lstStyle/>
          <a:p>
            <a:pPr algn="ctr"/>
            <a:r>
              <a:rPr lang="en-US" sz="2400" dirty="0"/>
              <a:t>If you’re only looking on the outside, you’re just scratching the surface of all the ways you might describe a setting or character.</a:t>
            </a:r>
          </a:p>
        </p:txBody>
      </p:sp>
    </p:spTree>
    <p:extLst>
      <p:ext uri="{BB962C8B-B14F-4D97-AF65-F5344CB8AC3E}">
        <p14:creationId xmlns:p14="http://schemas.microsoft.com/office/powerpoint/2010/main" val="173780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230</TotalTime>
  <Words>763</Words>
  <Application>Microsoft Macintosh PowerPoint</Application>
  <PresentationFormat>Widescreen</PresentationFormat>
  <Paragraphs>67</Paragraphs>
  <Slides>12</Slides>
  <Notes>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Garamond</vt:lpstr>
      <vt:lpstr>Arial</vt:lpstr>
      <vt:lpstr>Organic</vt:lpstr>
      <vt:lpstr>Narrative Writing</vt:lpstr>
      <vt:lpstr>TN Standards/Learning Objectives</vt:lpstr>
      <vt:lpstr>Prewriting Lightning Round Brainstorm</vt:lpstr>
      <vt:lpstr>Create a Narrative Scene</vt:lpstr>
      <vt:lpstr>Narrative Scene Exemplar</vt:lpstr>
      <vt:lpstr>PowerPoint Presentation</vt:lpstr>
      <vt:lpstr>Rough Draft</vt:lpstr>
      <vt:lpstr>Narrative Writing Tips</vt:lpstr>
      <vt:lpstr>Developing  Settings and Characters</vt:lpstr>
      <vt:lpstr>Developing  Settings and Characters</vt:lpstr>
      <vt:lpstr>Developing  Settings and Characters</vt:lpstr>
      <vt:lpstr>Final Draft</vt:lpstr>
    </vt:vector>
  </TitlesOfParts>
  <Company>Metro Nashville Public Schools</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Writing</dc:title>
  <dc:creator>Martin, Christopher</dc:creator>
  <cp:lastModifiedBy>Maly, Hillary</cp:lastModifiedBy>
  <cp:revision>12</cp:revision>
  <dcterms:created xsi:type="dcterms:W3CDTF">2017-09-06T18:24:53Z</dcterms:created>
  <dcterms:modified xsi:type="dcterms:W3CDTF">2017-09-08T01:39:39Z</dcterms:modified>
</cp:coreProperties>
</file>