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61" r:id="rId3"/>
    <p:sldId id="262" r:id="rId4"/>
    <p:sldId id="263" r:id="rId5"/>
    <p:sldId id="265" r:id="rId6"/>
    <p:sldId id="264" r:id="rId7"/>
    <p:sldId id="266" r:id="rId8"/>
    <p:sldId id="267" r:id="rId9"/>
    <p:sldId id="268" r:id="rId10"/>
    <p:sldId id="269" r:id="rId11"/>
    <p:sldId id="270" r:id="rId12"/>
    <p:sldId id="271" r:id="rId13"/>
    <p:sldId id="273" r:id="rId14"/>
    <p:sldId id="274" r:id="rId15"/>
    <p:sldId id="276" r:id="rId16"/>
    <p:sldId id="275" r:id="rId17"/>
    <p:sldId id="277" r:id="rId18"/>
    <p:sldId id="278" r:id="rId19"/>
    <p:sldId id="279" r:id="rId20"/>
    <p:sldId id="280" r:id="rId21"/>
    <p:sldId id="28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677"/>
  </p:normalViewPr>
  <p:slideViewPr>
    <p:cSldViewPr snapToGrid="0">
      <p:cViewPr varScale="1">
        <p:scale>
          <a:sx n="101" d="100"/>
          <a:sy n="101" d="100"/>
        </p:scale>
        <p:origin x="68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63B7C37-B076-472D-9AAF-9D9EAFC71B3B}" type="datetimeFigureOut">
              <a:rPr lang="en-US" smtClean="0"/>
              <a:t>3/24/18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3CE45B-DC2A-4321-AE9E-CFCEEBC821EB}" type="slidenum">
              <a:rPr lang="en-US" smtClean="0"/>
              <a:t>‹#›</a:t>
            </a:fld>
            <a:endParaRPr lang="en-US"/>
          </a:p>
        </p:txBody>
      </p:sp>
    </p:spTree>
    <p:extLst>
      <p:ext uri="{BB962C8B-B14F-4D97-AF65-F5344CB8AC3E}">
        <p14:creationId xmlns:p14="http://schemas.microsoft.com/office/powerpoint/2010/main" val="2031839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63B7C37-B076-472D-9AAF-9D9EAFC71B3B}" type="datetimeFigureOut">
              <a:rPr lang="en-US" smtClean="0"/>
              <a:t>3/24/18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3CE45B-DC2A-4321-AE9E-CFCEEBC821EB}" type="slidenum">
              <a:rPr lang="en-US" smtClean="0"/>
              <a:t>‹#›</a:t>
            </a:fld>
            <a:endParaRPr lang="en-US"/>
          </a:p>
        </p:txBody>
      </p:sp>
    </p:spTree>
    <p:extLst>
      <p:ext uri="{BB962C8B-B14F-4D97-AF65-F5344CB8AC3E}">
        <p14:creationId xmlns:p14="http://schemas.microsoft.com/office/powerpoint/2010/main" val="2242156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463B7C37-B076-472D-9AAF-9D9EAFC71B3B}" type="datetimeFigureOut">
              <a:rPr lang="en-US" smtClean="0"/>
              <a:t>3/24/18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3CE45B-DC2A-4321-AE9E-CFCEEBC821EB}" type="slidenum">
              <a:rPr lang="en-US" smtClean="0"/>
              <a:t>‹#›</a:t>
            </a:fld>
            <a:endParaRPr lang="en-US"/>
          </a:p>
        </p:txBody>
      </p:sp>
    </p:spTree>
    <p:extLst>
      <p:ext uri="{BB962C8B-B14F-4D97-AF65-F5344CB8AC3E}">
        <p14:creationId xmlns:p14="http://schemas.microsoft.com/office/powerpoint/2010/main" val="1125861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463B7C37-B076-472D-9AAF-9D9EAFC71B3B}" type="datetimeFigureOut">
              <a:rPr lang="en-US" smtClean="0"/>
              <a:t>3/24/18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3CE45B-DC2A-4321-AE9E-CFCEEBC821EB}" type="slidenum">
              <a:rPr lang="en-US" smtClean="0"/>
              <a:t>‹#›</a:t>
            </a:fld>
            <a:endParaRPr lang="en-US"/>
          </a:p>
        </p:txBody>
      </p:sp>
    </p:spTree>
    <p:extLst>
      <p:ext uri="{BB962C8B-B14F-4D97-AF65-F5344CB8AC3E}">
        <p14:creationId xmlns:p14="http://schemas.microsoft.com/office/powerpoint/2010/main" val="3932570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3B7C37-B076-472D-9AAF-9D9EAFC71B3B}" type="datetimeFigureOut">
              <a:rPr lang="en-US" smtClean="0"/>
              <a:t>3/24/18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3CE45B-DC2A-4321-AE9E-CFCEEBC821EB}" type="slidenum">
              <a:rPr lang="en-US" smtClean="0"/>
              <a:t>‹#›</a:t>
            </a:fld>
            <a:endParaRPr lang="en-US"/>
          </a:p>
        </p:txBody>
      </p:sp>
    </p:spTree>
    <p:extLst>
      <p:ext uri="{BB962C8B-B14F-4D97-AF65-F5344CB8AC3E}">
        <p14:creationId xmlns:p14="http://schemas.microsoft.com/office/powerpoint/2010/main" val="215958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3B7C37-B076-472D-9AAF-9D9EAFC71B3B}" type="datetimeFigureOut">
              <a:rPr lang="en-US" smtClean="0"/>
              <a:t>3/24/18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3CE45B-DC2A-4321-AE9E-CFCEEBC821EB}" type="slidenum">
              <a:rPr lang="en-US" smtClean="0"/>
              <a:t>‹#›</a:t>
            </a:fld>
            <a:endParaRPr lang="en-US"/>
          </a:p>
        </p:txBody>
      </p:sp>
    </p:spTree>
    <p:extLst>
      <p:ext uri="{BB962C8B-B14F-4D97-AF65-F5344CB8AC3E}">
        <p14:creationId xmlns:p14="http://schemas.microsoft.com/office/powerpoint/2010/main" val="1374212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3B7C37-B076-472D-9AAF-9D9EAFC71B3B}" type="datetimeFigureOut">
              <a:rPr lang="en-US" smtClean="0"/>
              <a:t>3/24/18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3CE45B-DC2A-4321-AE9E-CFCEEBC821EB}" type="slidenum">
              <a:rPr lang="en-US" smtClean="0"/>
              <a:t>‹#›</a:t>
            </a:fld>
            <a:endParaRPr lang="en-US"/>
          </a:p>
        </p:txBody>
      </p:sp>
    </p:spTree>
    <p:extLst>
      <p:ext uri="{BB962C8B-B14F-4D97-AF65-F5344CB8AC3E}">
        <p14:creationId xmlns:p14="http://schemas.microsoft.com/office/powerpoint/2010/main" val="98708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3B7C37-B076-472D-9AAF-9D9EAFC71B3B}" type="datetimeFigureOut">
              <a:rPr lang="en-US" smtClean="0"/>
              <a:t>3/24/18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3CE45B-DC2A-4321-AE9E-CFCEEBC821EB}" type="slidenum">
              <a:rPr lang="en-US" smtClean="0"/>
              <a:t>‹#›</a:t>
            </a:fld>
            <a:endParaRPr lang="en-US"/>
          </a:p>
        </p:txBody>
      </p:sp>
    </p:spTree>
    <p:extLst>
      <p:ext uri="{BB962C8B-B14F-4D97-AF65-F5344CB8AC3E}">
        <p14:creationId xmlns:p14="http://schemas.microsoft.com/office/powerpoint/2010/main" val="341920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63B7C37-B076-472D-9AAF-9D9EAFC71B3B}" type="datetimeFigureOut">
              <a:rPr lang="en-US" smtClean="0"/>
              <a:t>3/24/18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3CE45B-DC2A-4321-AE9E-CFCEEBC821EB}" type="slidenum">
              <a:rPr lang="en-US" smtClean="0"/>
              <a:t>‹#›</a:t>
            </a:fld>
            <a:endParaRPr lang="en-US"/>
          </a:p>
        </p:txBody>
      </p:sp>
    </p:spTree>
    <p:extLst>
      <p:ext uri="{BB962C8B-B14F-4D97-AF65-F5344CB8AC3E}">
        <p14:creationId xmlns:p14="http://schemas.microsoft.com/office/powerpoint/2010/main" val="1995933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63B7C37-B076-472D-9AAF-9D9EAFC71B3B}" type="datetimeFigureOut">
              <a:rPr lang="en-US" smtClean="0"/>
              <a:t>3/24/18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3CE45B-DC2A-4321-AE9E-CFCEEBC821EB}" type="slidenum">
              <a:rPr lang="en-US" smtClean="0"/>
              <a:t>‹#›</a:t>
            </a:fld>
            <a:endParaRPr lang="en-US"/>
          </a:p>
        </p:txBody>
      </p:sp>
    </p:spTree>
    <p:extLst>
      <p:ext uri="{BB962C8B-B14F-4D97-AF65-F5344CB8AC3E}">
        <p14:creationId xmlns:p14="http://schemas.microsoft.com/office/powerpoint/2010/main" val="3454144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3B7C37-B076-472D-9AAF-9D9EAFC71B3B}" type="datetimeFigureOut">
              <a:rPr lang="en-US" smtClean="0"/>
              <a:t>3/24/18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3CE45B-DC2A-4321-AE9E-CFCEEBC821EB}" type="slidenum">
              <a:rPr lang="en-US" smtClean="0"/>
              <a:t>‹#›</a:t>
            </a:fld>
            <a:endParaRPr lang="en-US"/>
          </a:p>
        </p:txBody>
      </p:sp>
    </p:spTree>
    <p:extLst>
      <p:ext uri="{BB962C8B-B14F-4D97-AF65-F5344CB8AC3E}">
        <p14:creationId xmlns:p14="http://schemas.microsoft.com/office/powerpoint/2010/main" val="1199917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B7C37-B076-472D-9AAF-9D9EAFC71B3B}" type="datetimeFigureOut">
              <a:rPr lang="en-US" smtClean="0"/>
              <a:t>3/24/18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3CE45B-DC2A-4321-AE9E-CFCEEBC821EB}" type="slidenum">
              <a:rPr lang="en-US" smtClean="0"/>
              <a:t>‹#›</a:t>
            </a:fld>
            <a:endParaRPr lang="en-US"/>
          </a:p>
        </p:txBody>
      </p:sp>
    </p:spTree>
    <p:extLst>
      <p:ext uri="{BB962C8B-B14F-4D97-AF65-F5344CB8AC3E}">
        <p14:creationId xmlns:p14="http://schemas.microsoft.com/office/powerpoint/2010/main" val="1266329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63B7C37-B076-472D-9AAF-9D9EAFC71B3B}" type="datetimeFigureOut">
              <a:rPr lang="en-US" smtClean="0"/>
              <a:t>3/24/18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3CE45B-DC2A-4321-AE9E-CFCEEBC821EB}" type="slidenum">
              <a:rPr lang="en-US" smtClean="0"/>
              <a:t>‹#›</a:t>
            </a:fld>
            <a:endParaRPr lang="en-US"/>
          </a:p>
        </p:txBody>
      </p:sp>
    </p:spTree>
    <p:extLst>
      <p:ext uri="{BB962C8B-B14F-4D97-AF65-F5344CB8AC3E}">
        <p14:creationId xmlns:p14="http://schemas.microsoft.com/office/powerpoint/2010/main" val="26778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885810" y="6041362"/>
            <a:ext cx="976879" cy="365125"/>
          </a:xfrm>
        </p:spPr>
        <p:txBody>
          <a:bodyPr/>
          <a:lstStyle/>
          <a:p>
            <a:fld id="{463B7C37-B076-472D-9AAF-9D9EAFC71B3B}" type="datetimeFigureOut">
              <a:rPr lang="en-US" smtClean="0"/>
              <a:t>3/24/18</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7F3CE45B-DC2A-4321-AE9E-CFCEEBC821EB}" type="slidenum">
              <a:rPr lang="en-US" smtClean="0"/>
              <a:t>‹#›</a:t>
            </a:fld>
            <a:endParaRPr lang="en-US"/>
          </a:p>
        </p:txBody>
      </p:sp>
    </p:spTree>
    <p:extLst>
      <p:ext uri="{BB962C8B-B14F-4D97-AF65-F5344CB8AC3E}">
        <p14:creationId xmlns:p14="http://schemas.microsoft.com/office/powerpoint/2010/main" val="11566085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463B7C37-B076-472D-9AAF-9D9EAFC71B3B}" type="datetimeFigureOut">
              <a:rPr lang="en-US" smtClean="0"/>
              <a:t>3/24/18</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7F3CE45B-DC2A-4321-AE9E-CFCEEBC821EB}" type="slidenum">
              <a:rPr lang="en-US" smtClean="0"/>
              <a:t>‹#›</a:t>
            </a:fld>
            <a:endParaRPr lang="en-US"/>
          </a:p>
        </p:txBody>
      </p:sp>
    </p:spTree>
    <p:extLst>
      <p:ext uri="{BB962C8B-B14F-4D97-AF65-F5344CB8AC3E}">
        <p14:creationId xmlns:p14="http://schemas.microsoft.com/office/powerpoint/2010/main" val="1643937133"/>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8800" b="1" dirty="0" smtClean="0"/>
              <a:t>Main Idea</a:t>
            </a:r>
            <a:r>
              <a:rPr lang="en-US" sz="7200" b="1" dirty="0" smtClean="0"/>
              <a:t/>
            </a:r>
            <a:br>
              <a:rPr lang="en-US" sz="7200" b="1" dirty="0" smtClean="0"/>
            </a:br>
            <a:r>
              <a:rPr lang="en-US" b="1" dirty="0" smtClean="0"/>
              <a:t>and</a:t>
            </a:r>
            <a:r>
              <a:rPr lang="en-US" sz="7200" b="1" dirty="0" smtClean="0"/>
              <a:t/>
            </a:r>
            <a:br>
              <a:rPr lang="en-US" sz="7200" b="1" dirty="0" smtClean="0"/>
            </a:br>
            <a:r>
              <a:rPr lang="en-US" sz="7200" b="1" dirty="0" smtClean="0"/>
              <a:t>Supporting Details</a:t>
            </a:r>
            <a:endParaRPr lang="en-US" sz="7200" b="1" dirty="0"/>
          </a:p>
        </p:txBody>
      </p:sp>
      <p:sp>
        <p:nvSpPr>
          <p:cNvPr id="3" name="Subtitle 2"/>
          <p:cNvSpPr>
            <a:spLocks noGrp="1"/>
          </p:cNvSpPr>
          <p:nvPr>
            <p:ph type="subTitle" idx="1"/>
          </p:nvPr>
        </p:nvSpPr>
        <p:spPr>
          <a:xfrm>
            <a:off x="540327" y="5280847"/>
            <a:ext cx="10958946" cy="434974"/>
          </a:xfrm>
        </p:spPr>
        <p:txBody>
          <a:bodyPr>
            <a:noAutofit/>
          </a:bodyPr>
          <a:lstStyle/>
          <a:p>
            <a:r>
              <a:rPr lang="en-US" sz="2200" dirty="0" smtClean="0"/>
              <a:t>How to determine what a </a:t>
            </a:r>
            <a:r>
              <a:rPr lang="en-US" sz="2200" i="1" dirty="0" smtClean="0"/>
              <a:t>text </a:t>
            </a:r>
            <a:r>
              <a:rPr lang="en-US" sz="2200" dirty="0" smtClean="0"/>
              <a:t>is all about and </a:t>
            </a:r>
            <a:r>
              <a:rPr lang="en-US" sz="2200" i="1" dirty="0" smtClean="0"/>
              <a:t>summarize </a:t>
            </a:r>
            <a:r>
              <a:rPr lang="en-US" sz="2200" dirty="0" smtClean="0"/>
              <a:t>it in your own words…</a:t>
            </a:r>
            <a:endParaRPr lang="en-US" sz="2200" dirty="0"/>
          </a:p>
        </p:txBody>
      </p:sp>
    </p:spTree>
    <p:extLst>
      <p:ext uri="{BB962C8B-B14F-4D97-AF65-F5344CB8AC3E}">
        <p14:creationId xmlns:p14="http://schemas.microsoft.com/office/powerpoint/2010/main" val="695572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88" y="641152"/>
            <a:ext cx="10571998" cy="970450"/>
          </a:xfrm>
        </p:spPr>
        <p:txBody>
          <a:bodyPr/>
          <a:lstStyle/>
          <a:p>
            <a:r>
              <a:rPr lang="en-US" sz="5400" dirty="0" smtClean="0"/>
              <a:t>Main Idea/Supporting Details</a:t>
            </a:r>
            <a:br>
              <a:rPr lang="en-US" sz="5400" dirty="0" smtClean="0"/>
            </a:br>
            <a:r>
              <a:rPr lang="en-US" sz="3200" dirty="0" smtClean="0"/>
              <a:t>Interactive Notebook Entry</a:t>
            </a:r>
            <a:endParaRPr lang="en-US" sz="5400" dirty="0"/>
          </a:p>
        </p:txBody>
      </p:sp>
      <p:sp>
        <p:nvSpPr>
          <p:cNvPr id="3" name="Content Placeholder 2"/>
          <p:cNvSpPr>
            <a:spLocks noGrp="1"/>
          </p:cNvSpPr>
          <p:nvPr>
            <p:ph idx="1"/>
          </p:nvPr>
        </p:nvSpPr>
        <p:spPr>
          <a:xfrm>
            <a:off x="0" y="2266585"/>
            <a:ext cx="6289964" cy="4591415"/>
          </a:xfrm>
        </p:spPr>
        <p:txBody>
          <a:bodyPr>
            <a:normAutofit/>
          </a:bodyPr>
          <a:lstStyle/>
          <a:p>
            <a:pPr marL="0" indent="0" algn="ctr">
              <a:buNone/>
            </a:pPr>
            <a:r>
              <a:rPr lang="en-US" sz="2800" dirty="0" smtClean="0"/>
              <a:t>Now, on the page to the left, fold the “Transitional Sentence” tab on the line. Glue the back side of the SMALL rectangle only. Secure it at the top of the left page.</a:t>
            </a:r>
          </a:p>
          <a:p>
            <a:pPr marL="0" indent="0" algn="ctr">
              <a:buNone/>
            </a:pPr>
            <a:r>
              <a:rPr lang="en-US" sz="2800" dirty="0" smtClean="0"/>
              <a:t>On the back of the door, write</a:t>
            </a:r>
            <a:r>
              <a:rPr lang="en-US" sz="2800" dirty="0"/>
              <a:t>: </a:t>
            </a:r>
            <a:r>
              <a:rPr lang="en-US" sz="2800" dirty="0" smtClean="0"/>
              <a:t/>
            </a:r>
            <a:br>
              <a:rPr lang="en-US" sz="2800" dirty="0" smtClean="0"/>
            </a:br>
            <a:r>
              <a:rPr lang="en-US" sz="2800" b="1" i="1" dirty="0" smtClean="0"/>
              <a:t>a sentence that </a:t>
            </a:r>
            <a:r>
              <a:rPr lang="en-US" sz="2800" b="1" i="1" dirty="0"/>
              <a:t>leads </a:t>
            </a:r>
            <a:r>
              <a:rPr lang="en-US" sz="2800" b="1" i="1" dirty="0" smtClean="0"/>
              <a:t>the </a:t>
            </a:r>
            <a:r>
              <a:rPr lang="en-US" sz="2800" b="1" i="1" dirty="0"/>
              <a:t>reader from one </a:t>
            </a:r>
            <a:r>
              <a:rPr lang="en-US" sz="2800" b="1" i="1" dirty="0" smtClean="0"/>
              <a:t>paragraph or idea </a:t>
            </a:r>
            <a:r>
              <a:rPr lang="en-US" sz="2800" b="1" i="1" dirty="0"/>
              <a:t>to the next by connecting </a:t>
            </a:r>
            <a:r>
              <a:rPr lang="en-US" sz="2800" b="1" i="1" dirty="0" smtClean="0"/>
              <a:t>to a new idea</a:t>
            </a:r>
          </a:p>
        </p:txBody>
      </p:sp>
      <p:pic>
        <p:nvPicPr>
          <p:cNvPr id="5" name="Content Placeholder 4"/>
          <p:cNvPicPr>
            <a:picLocks noChangeAspect="1"/>
          </p:cNvPicPr>
          <p:nvPr/>
        </p:nvPicPr>
        <p:blipFill>
          <a:blip r:embed="rId2"/>
          <a:stretch>
            <a:fillRect/>
          </a:stretch>
        </p:blipFill>
        <p:spPr>
          <a:xfrm>
            <a:off x="6428509" y="1911927"/>
            <a:ext cx="6279616" cy="4946073"/>
          </a:xfrm>
          <a:prstGeom prst="rect">
            <a:avLst/>
          </a:prstGeom>
          <a:effectLst>
            <a:outerShdw blurRad="50800" dir="14400000">
              <a:srgbClr val="000000">
                <a:alpha val="40000"/>
              </a:srgbClr>
            </a:outerShdw>
          </a:effectLst>
        </p:spPr>
      </p:pic>
      <p:sp>
        <p:nvSpPr>
          <p:cNvPr id="4" name="Rectangle 3"/>
          <p:cNvSpPr/>
          <p:nvPr/>
        </p:nvSpPr>
        <p:spPr>
          <a:xfrm>
            <a:off x="6428509" y="3228109"/>
            <a:ext cx="5915890" cy="3629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464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88" y="641152"/>
            <a:ext cx="10571998" cy="970450"/>
          </a:xfrm>
        </p:spPr>
        <p:txBody>
          <a:bodyPr/>
          <a:lstStyle/>
          <a:p>
            <a:r>
              <a:rPr lang="en-US" sz="5400" dirty="0" smtClean="0"/>
              <a:t>Main Idea/Supporting Details</a:t>
            </a:r>
            <a:br>
              <a:rPr lang="en-US" sz="5400" dirty="0" smtClean="0"/>
            </a:br>
            <a:r>
              <a:rPr lang="en-US" sz="3200" dirty="0" smtClean="0"/>
              <a:t>Interactive Notebook Entry</a:t>
            </a:r>
            <a:endParaRPr lang="en-US" sz="5400" dirty="0"/>
          </a:p>
        </p:txBody>
      </p:sp>
      <p:sp>
        <p:nvSpPr>
          <p:cNvPr id="3" name="Content Placeholder 2"/>
          <p:cNvSpPr>
            <a:spLocks noGrp="1"/>
          </p:cNvSpPr>
          <p:nvPr>
            <p:ph idx="1"/>
          </p:nvPr>
        </p:nvSpPr>
        <p:spPr>
          <a:xfrm>
            <a:off x="-1" y="2266585"/>
            <a:ext cx="6428509" cy="4591415"/>
          </a:xfrm>
        </p:spPr>
        <p:txBody>
          <a:bodyPr>
            <a:normAutofit fontScale="92500" lnSpcReduction="20000"/>
          </a:bodyPr>
          <a:lstStyle/>
          <a:p>
            <a:pPr marL="0" indent="0" algn="ctr">
              <a:buNone/>
            </a:pPr>
            <a:r>
              <a:rPr lang="en-US" sz="2800" dirty="0" smtClean="0"/>
              <a:t>Cut around the outside perimeter of the “Organizing and Outlining” box.</a:t>
            </a:r>
          </a:p>
          <a:p>
            <a:pPr marL="0" indent="0" algn="ctr">
              <a:buNone/>
            </a:pPr>
            <a:r>
              <a:rPr lang="en-US" sz="2800" dirty="0" smtClean="0"/>
              <a:t>This </a:t>
            </a:r>
            <a:r>
              <a:rPr lang="en-US" sz="2800" dirty="0"/>
              <a:t>time, you will glue down the long tab to the left AND </a:t>
            </a:r>
            <a:r>
              <a:rPr lang="en-US" sz="2800" dirty="0" smtClean="0"/>
              <a:t>the first </a:t>
            </a:r>
            <a:r>
              <a:rPr lang="en-US" sz="2800" dirty="0"/>
              <a:t>section </a:t>
            </a:r>
            <a:r>
              <a:rPr lang="en-US" sz="2800" b="1" dirty="0"/>
              <a:t>to the left</a:t>
            </a:r>
            <a:r>
              <a:rPr lang="en-US" sz="2800" dirty="0"/>
              <a:t> of the dotted midline. </a:t>
            </a:r>
            <a:endParaRPr lang="en-US" sz="2800" dirty="0" smtClean="0"/>
          </a:p>
          <a:p>
            <a:pPr marL="0" indent="0" algn="ctr">
              <a:buNone/>
            </a:pPr>
            <a:r>
              <a:rPr lang="en-US" sz="2800" dirty="0" smtClean="0"/>
              <a:t>Fold the section </a:t>
            </a:r>
            <a:r>
              <a:rPr lang="en-US" sz="2800" dirty="0"/>
              <a:t>to the right of the dotted </a:t>
            </a:r>
            <a:r>
              <a:rPr lang="en-US" sz="2800" dirty="0" smtClean="0"/>
              <a:t>midline over the top (this will create a door that can open/close).</a:t>
            </a:r>
          </a:p>
          <a:p>
            <a:pPr marL="0" indent="0" algn="ctr">
              <a:buNone/>
            </a:pPr>
            <a:r>
              <a:rPr lang="en-US" sz="2800" b="1" dirty="0" smtClean="0"/>
              <a:t>Once you’ve glued</a:t>
            </a:r>
            <a:r>
              <a:rPr lang="en-US" sz="2800" dirty="0" smtClean="0"/>
              <a:t>, snip </a:t>
            </a:r>
            <a:r>
              <a:rPr lang="en-US" sz="2800" dirty="0"/>
              <a:t>each </a:t>
            </a:r>
            <a:r>
              <a:rPr lang="en-US" sz="2800" dirty="0" smtClean="0"/>
              <a:t>section so </a:t>
            </a:r>
            <a:r>
              <a:rPr lang="en-US" sz="2800" dirty="0"/>
              <a:t>that each of the 3 horizontal tabs folds open at the </a:t>
            </a:r>
            <a:r>
              <a:rPr lang="en-US" sz="2800" dirty="0" smtClean="0"/>
              <a:t>midline but </a:t>
            </a:r>
            <a:r>
              <a:rPr lang="en-US" sz="2800" dirty="0"/>
              <a:t>is glued down from the midline left.</a:t>
            </a:r>
            <a:endParaRPr lang="en-US" sz="4000" dirty="0" smtClean="0"/>
          </a:p>
        </p:txBody>
      </p:sp>
      <p:pic>
        <p:nvPicPr>
          <p:cNvPr id="5" name="Content Placeholder 4"/>
          <p:cNvPicPr>
            <a:picLocks noChangeAspect="1"/>
          </p:cNvPicPr>
          <p:nvPr/>
        </p:nvPicPr>
        <p:blipFill>
          <a:blip r:embed="rId2"/>
          <a:stretch>
            <a:fillRect/>
          </a:stretch>
        </p:blipFill>
        <p:spPr>
          <a:xfrm>
            <a:off x="6428509" y="1911927"/>
            <a:ext cx="6279616" cy="4946073"/>
          </a:xfrm>
          <a:prstGeom prst="rect">
            <a:avLst/>
          </a:prstGeom>
          <a:effectLst>
            <a:outerShdw blurRad="50800" dir="14400000">
              <a:srgbClr val="000000">
                <a:alpha val="40000"/>
              </a:srgbClr>
            </a:outerShdw>
          </a:effectLst>
        </p:spPr>
      </p:pic>
    </p:spTree>
    <p:extLst>
      <p:ext uri="{BB962C8B-B14F-4D97-AF65-F5344CB8AC3E}">
        <p14:creationId xmlns:p14="http://schemas.microsoft.com/office/powerpoint/2010/main" val="32354940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88" y="641152"/>
            <a:ext cx="10571998" cy="970450"/>
          </a:xfrm>
        </p:spPr>
        <p:txBody>
          <a:bodyPr/>
          <a:lstStyle/>
          <a:p>
            <a:r>
              <a:rPr lang="en-US" sz="5400" dirty="0" smtClean="0"/>
              <a:t>Main Idea/Supporting Details</a:t>
            </a:r>
            <a:br>
              <a:rPr lang="en-US" sz="5400" dirty="0" smtClean="0"/>
            </a:br>
            <a:r>
              <a:rPr lang="en-US" sz="3200" dirty="0" smtClean="0"/>
              <a:t>Interactive Notebook Entry</a:t>
            </a:r>
            <a:endParaRPr lang="en-US" sz="5400" dirty="0"/>
          </a:p>
        </p:txBody>
      </p:sp>
      <p:sp>
        <p:nvSpPr>
          <p:cNvPr id="3" name="Content Placeholder 2"/>
          <p:cNvSpPr>
            <a:spLocks noGrp="1"/>
          </p:cNvSpPr>
          <p:nvPr>
            <p:ph idx="1"/>
          </p:nvPr>
        </p:nvSpPr>
        <p:spPr>
          <a:xfrm>
            <a:off x="-1" y="2266585"/>
            <a:ext cx="6428509" cy="4591415"/>
          </a:xfrm>
        </p:spPr>
        <p:txBody>
          <a:bodyPr>
            <a:normAutofit fontScale="92500" lnSpcReduction="20000"/>
          </a:bodyPr>
          <a:lstStyle/>
          <a:p>
            <a:pPr marL="0" indent="0" algn="ctr">
              <a:buNone/>
            </a:pPr>
            <a:r>
              <a:rPr lang="en-US" sz="2800" dirty="0" smtClean="0"/>
              <a:t>Cut around the outside perimeter of the “Organizing and Outlining” box.</a:t>
            </a:r>
          </a:p>
          <a:p>
            <a:pPr marL="0" indent="0" algn="ctr">
              <a:buNone/>
            </a:pPr>
            <a:r>
              <a:rPr lang="en-US" sz="2800" dirty="0" smtClean="0"/>
              <a:t>This </a:t>
            </a:r>
            <a:r>
              <a:rPr lang="en-US" sz="2800" dirty="0"/>
              <a:t>time, you will glue down the long tab to the left AND </a:t>
            </a:r>
            <a:r>
              <a:rPr lang="en-US" sz="2800" dirty="0" smtClean="0"/>
              <a:t>the first </a:t>
            </a:r>
            <a:r>
              <a:rPr lang="en-US" sz="2800" dirty="0"/>
              <a:t>section </a:t>
            </a:r>
            <a:r>
              <a:rPr lang="en-US" sz="2800" b="1" dirty="0"/>
              <a:t>to the left</a:t>
            </a:r>
            <a:r>
              <a:rPr lang="en-US" sz="2800" dirty="0"/>
              <a:t> of the dotted midline. </a:t>
            </a:r>
            <a:endParaRPr lang="en-US" sz="2800" dirty="0" smtClean="0"/>
          </a:p>
          <a:p>
            <a:pPr marL="0" indent="0" algn="ctr">
              <a:buNone/>
            </a:pPr>
            <a:r>
              <a:rPr lang="en-US" sz="2800" dirty="0" smtClean="0"/>
              <a:t>Fold the section </a:t>
            </a:r>
            <a:r>
              <a:rPr lang="en-US" sz="2800" dirty="0"/>
              <a:t>to the right of the dotted </a:t>
            </a:r>
            <a:r>
              <a:rPr lang="en-US" sz="2800" dirty="0" smtClean="0"/>
              <a:t>midline over the top (this will create a door that can open/close).</a:t>
            </a:r>
          </a:p>
          <a:p>
            <a:pPr marL="0" indent="0" algn="ctr">
              <a:buNone/>
            </a:pPr>
            <a:r>
              <a:rPr lang="en-US" sz="2800" dirty="0" smtClean="0"/>
              <a:t>Once you’ve glued, snip </a:t>
            </a:r>
            <a:r>
              <a:rPr lang="en-US" sz="2800" dirty="0"/>
              <a:t>each </a:t>
            </a:r>
            <a:r>
              <a:rPr lang="en-US" sz="2800" dirty="0" smtClean="0"/>
              <a:t>section so </a:t>
            </a:r>
            <a:r>
              <a:rPr lang="en-US" sz="2800" dirty="0"/>
              <a:t>that each of the 3 horizontal tabs folds open at the </a:t>
            </a:r>
            <a:r>
              <a:rPr lang="en-US" sz="2800" dirty="0" smtClean="0"/>
              <a:t>midline but </a:t>
            </a:r>
            <a:r>
              <a:rPr lang="en-US" sz="2800" dirty="0"/>
              <a:t>is glued down from the midline left.</a:t>
            </a:r>
            <a:endParaRPr lang="en-US" sz="4000" dirty="0" smtClean="0"/>
          </a:p>
        </p:txBody>
      </p:sp>
      <p:pic>
        <p:nvPicPr>
          <p:cNvPr id="6" name="Picture 5"/>
          <p:cNvPicPr>
            <a:picLocks noChangeAspect="1"/>
          </p:cNvPicPr>
          <p:nvPr/>
        </p:nvPicPr>
        <p:blipFill>
          <a:blip r:embed="rId2"/>
          <a:stretch>
            <a:fillRect/>
          </a:stretch>
        </p:blipFill>
        <p:spPr>
          <a:xfrm>
            <a:off x="6428508" y="1240292"/>
            <a:ext cx="2909454" cy="5617708"/>
          </a:xfrm>
          <a:prstGeom prst="rect">
            <a:avLst/>
          </a:prstGeom>
        </p:spPr>
      </p:pic>
    </p:spTree>
    <p:extLst>
      <p:ext uri="{BB962C8B-B14F-4D97-AF65-F5344CB8AC3E}">
        <p14:creationId xmlns:p14="http://schemas.microsoft.com/office/powerpoint/2010/main" val="214422704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88" y="641152"/>
            <a:ext cx="10571998" cy="970450"/>
          </a:xfrm>
        </p:spPr>
        <p:txBody>
          <a:bodyPr/>
          <a:lstStyle/>
          <a:p>
            <a:r>
              <a:rPr lang="en-US" sz="5400" dirty="0" smtClean="0"/>
              <a:t>Main Idea/Supporting Details</a:t>
            </a:r>
            <a:br>
              <a:rPr lang="en-US" sz="5400" dirty="0" smtClean="0"/>
            </a:br>
            <a:r>
              <a:rPr lang="en-US" sz="3200" dirty="0" smtClean="0"/>
              <a:t>Interactive Notebook Entry</a:t>
            </a:r>
            <a:endParaRPr lang="en-US" sz="5400" dirty="0"/>
          </a:p>
        </p:txBody>
      </p:sp>
      <p:sp>
        <p:nvSpPr>
          <p:cNvPr id="3" name="Content Placeholder 2"/>
          <p:cNvSpPr>
            <a:spLocks noGrp="1"/>
          </p:cNvSpPr>
          <p:nvPr>
            <p:ph idx="1"/>
          </p:nvPr>
        </p:nvSpPr>
        <p:spPr>
          <a:xfrm>
            <a:off x="-1" y="2266585"/>
            <a:ext cx="7232074" cy="4591415"/>
          </a:xfrm>
        </p:spPr>
        <p:txBody>
          <a:bodyPr>
            <a:normAutofit/>
          </a:bodyPr>
          <a:lstStyle/>
          <a:p>
            <a:pPr marL="0" indent="0" algn="ctr">
              <a:buNone/>
            </a:pPr>
            <a:r>
              <a:rPr lang="en-US" sz="2700" dirty="0" smtClean="0"/>
              <a:t>Label the top of </a:t>
            </a:r>
            <a:r>
              <a:rPr lang="en-US" sz="2700" b="1" u="sng" dirty="0" smtClean="0"/>
              <a:t>each</a:t>
            </a:r>
            <a:r>
              <a:rPr lang="en-US" sz="2700" dirty="0" smtClean="0"/>
              <a:t> of the 3 doors: </a:t>
            </a:r>
            <a:br>
              <a:rPr lang="en-US" sz="2700" dirty="0" smtClean="0"/>
            </a:br>
            <a:r>
              <a:rPr lang="en-US" sz="2700" dirty="0" smtClean="0"/>
              <a:t>“Idea Category OR Transitional Sentence”</a:t>
            </a:r>
          </a:p>
          <a:p>
            <a:pPr marL="0" indent="0" algn="ctr">
              <a:buNone/>
            </a:pPr>
            <a:r>
              <a:rPr lang="en-US" sz="2700" dirty="0" smtClean="0"/>
              <a:t>Below that, label the first door:</a:t>
            </a:r>
            <a:br>
              <a:rPr lang="en-US" sz="2700" dirty="0" smtClean="0"/>
            </a:br>
            <a:r>
              <a:rPr lang="en-US" sz="3200" b="1" dirty="0" smtClean="0"/>
              <a:t>“Facts about Hurricane Katrina”</a:t>
            </a:r>
            <a:r>
              <a:rPr lang="en-US" sz="2700" dirty="0" smtClean="0"/>
              <a:t/>
            </a:r>
            <a:br>
              <a:rPr lang="en-US" sz="2700" dirty="0" smtClean="0"/>
            </a:br>
            <a:r>
              <a:rPr lang="en-US" sz="2700" dirty="0" smtClean="0"/>
              <a:t>and circle </a:t>
            </a:r>
            <a:r>
              <a:rPr lang="en-US" sz="2700" i="1" dirty="0" smtClean="0"/>
              <a:t>Idea Category</a:t>
            </a:r>
          </a:p>
        </p:txBody>
      </p:sp>
      <p:pic>
        <p:nvPicPr>
          <p:cNvPr id="6" name="Picture 5"/>
          <p:cNvPicPr>
            <a:picLocks noChangeAspect="1"/>
          </p:cNvPicPr>
          <p:nvPr/>
        </p:nvPicPr>
        <p:blipFill>
          <a:blip r:embed="rId2"/>
          <a:stretch>
            <a:fillRect/>
          </a:stretch>
        </p:blipFill>
        <p:spPr>
          <a:xfrm>
            <a:off x="7232073" y="1894407"/>
            <a:ext cx="5763492" cy="11128416"/>
          </a:xfrm>
          <a:prstGeom prst="rect">
            <a:avLst/>
          </a:prstGeom>
        </p:spPr>
      </p:pic>
      <p:cxnSp>
        <p:nvCxnSpPr>
          <p:cNvPr id="5" name="Straight Arrow Connector 4"/>
          <p:cNvCxnSpPr/>
          <p:nvPr/>
        </p:nvCxnSpPr>
        <p:spPr>
          <a:xfrm flipV="1">
            <a:off x="7129463" y="3899975"/>
            <a:ext cx="1023937" cy="21482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893320"/>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88" y="641152"/>
            <a:ext cx="10571998" cy="970450"/>
          </a:xfrm>
        </p:spPr>
        <p:txBody>
          <a:bodyPr/>
          <a:lstStyle/>
          <a:p>
            <a:r>
              <a:rPr lang="en-US" sz="5400" dirty="0" smtClean="0"/>
              <a:t>Main Idea/Supporting Details</a:t>
            </a:r>
            <a:br>
              <a:rPr lang="en-US" sz="5400" dirty="0" smtClean="0"/>
            </a:br>
            <a:r>
              <a:rPr lang="en-US" sz="3200" dirty="0" smtClean="0"/>
              <a:t>Interactive Notebook Entry</a:t>
            </a:r>
            <a:endParaRPr lang="en-US" sz="5400" dirty="0"/>
          </a:p>
        </p:txBody>
      </p:sp>
      <p:sp>
        <p:nvSpPr>
          <p:cNvPr id="3" name="Content Placeholder 2"/>
          <p:cNvSpPr>
            <a:spLocks noGrp="1"/>
          </p:cNvSpPr>
          <p:nvPr>
            <p:ph idx="1"/>
          </p:nvPr>
        </p:nvSpPr>
        <p:spPr>
          <a:xfrm>
            <a:off x="-1" y="2266585"/>
            <a:ext cx="7232074" cy="4591415"/>
          </a:xfrm>
        </p:spPr>
        <p:txBody>
          <a:bodyPr>
            <a:normAutofit/>
          </a:bodyPr>
          <a:lstStyle/>
          <a:p>
            <a:pPr marL="0" indent="0" algn="ctr">
              <a:buNone/>
            </a:pPr>
            <a:r>
              <a:rPr lang="en-US" sz="2700" dirty="0"/>
              <a:t>L</a:t>
            </a:r>
            <a:r>
              <a:rPr lang="en-US" sz="2700" dirty="0" smtClean="0"/>
              <a:t>abel the second door with the first transitional sentence from the text:</a:t>
            </a:r>
            <a:br>
              <a:rPr lang="en-US" sz="2700" dirty="0" smtClean="0"/>
            </a:br>
            <a:r>
              <a:rPr lang="en-US" sz="2700" b="1" dirty="0" smtClean="0"/>
              <a:t>“As Katrina made landfall, it caused billions of dollars in property damages </a:t>
            </a:r>
            <a:br>
              <a:rPr lang="en-US" sz="2700" b="1" dirty="0" smtClean="0"/>
            </a:br>
            <a:r>
              <a:rPr lang="en-US" sz="2700" b="1" dirty="0" smtClean="0"/>
              <a:t>all along the gulf coast from </a:t>
            </a:r>
            <a:br>
              <a:rPr lang="en-US" sz="2700" b="1" dirty="0" smtClean="0"/>
            </a:br>
            <a:r>
              <a:rPr lang="en-US" sz="2700" b="1" dirty="0" smtClean="0"/>
              <a:t>Texas to Florida.”</a:t>
            </a:r>
            <a:r>
              <a:rPr lang="en-US" sz="2700" dirty="0" smtClean="0"/>
              <a:t/>
            </a:r>
            <a:br>
              <a:rPr lang="en-US" sz="2700" dirty="0" smtClean="0"/>
            </a:br>
            <a:r>
              <a:rPr lang="en-US" sz="2700" dirty="0" smtClean="0"/>
              <a:t>and circle </a:t>
            </a:r>
            <a:r>
              <a:rPr lang="en-US" sz="2700" i="1" dirty="0" smtClean="0"/>
              <a:t>Transitional Sentence</a:t>
            </a:r>
          </a:p>
        </p:txBody>
      </p:sp>
      <p:pic>
        <p:nvPicPr>
          <p:cNvPr id="6" name="Picture 5"/>
          <p:cNvPicPr>
            <a:picLocks noChangeAspect="1"/>
          </p:cNvPicPr>
          <p:nvPr/>
        </p:nvPicPr>
        <p:blipFill rotWithShape="1">
          <a:blip r:embed="rId2"/>
          <a:srcRect l="-240" t="40586" r="240" b="-40586"/>
          <a:stretch/>
        </p:blipFill>
        <p:spPr>
          <a:xfrm>
            <a:off x="7232073" y="1894407"/>
            <a:ext cx="5763492" cy="11128416"/>
          </a:xfrm>
          <a:prstGeom prst="rect">
            <a:avLst/>
          </a:prstGeom>
        </p:spPr>
      </p:pic>
      <p:cxnSp>
        <p:nvCxnSpPr>
          <p:cNvPr id="5" name="Straight Arrow Connector 4"/>
          <p:cNvCxnSpPr/>
          <p:nvPr/>
        </p:nvCxnSpPr>
        <p:spPr>
          <a:xfrm flipV="1">
            <a:off x="6871855" y="3574473"/>
            <a:ext cx="1149927" cy="88669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846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88" y="641152"/>
            <a:ext cx="10571998" cy="970450"/>
          </a:xfrm>
        </p:spPr>
        <p:txBody>
          <a:bodyPr/>
          <a:lstStyle/>
          <a:p>
            <a:r>
              <a:rPr lang="en-US" sz="5400" dirty="0" smtClean="0"/>
              <a:t>Main Idea/Supporting Details</a:t>
            </a:r>
            <a:br>
              <a:rPr lang="en-US" sz="5400" dirty="0" smtClean="0"/>
            </a:br>
            <a:r>
              <a:rPr lang="en-US" sz="3200" dirty="0" smtClean="0"/>
              <a:t>Interactive Notebook Entry</a:t>
            </a:r>
            <a:endParaRPr lang="en-US" sz="5400" dirty="0"/>
          </a:p>
        </p:txBody>
      </p:sp>
      <p:sp>
        <p:nvSpPr>
          <p:cNvPr id="3" name="Content Placeholder 2"/>
          <p:cNvSpPr>
            <a:spLocks noGrp="1"/>
          </p:cNvSpPr>
          <p:nvPr>
            <p:ph idx="1"/>
          </p:nvPr>
        </p:nvSpPr>
        <p:spPr>
          <a:xfrm>
            <a:off x="-1" y="2266585"/>
            <a:ext cx="7232074" cy="4591415"/>
          </a:xfrm>
        </p:spPr>
        <p:txBody>
          <a:bodyPr>
            <a:normAutofit/>
          </a:bodyPr>
          <a:lstStyle/>
          <a:p>
            <a:pPr marL="0" indent="0" algn="ctr">
              <a:buNone/>
            </a:pPr>
            <a:r>
              <a:rPr lang="en-US" sz="2700" dirty="0"/>
              <a:t>L</a:t>
            </a:r>
            <a:r>
              <a:rPr lang="en-US" sz="2700" dirty="0" smtClean="0"/>
              <a:t>abel the third door with the second transitional sentence from the text:</a:t>
            </a:r>
            <a:br>
              <a:rPr lang="en-US" sz="2700" dirty="0" smtClean="0"/>
            </a:br>
            <a:r>
              <a:rPr lang="en-US" sz="2700" b="1" dirty="0" smtClean="0"/>
              <a:t>“But the real cost of this hurricane </a:t>
            </a:r>
            <a:br>
              <a:rPr lang="en-US" sz="2700" b="1" dirty="0" smtClean="0"/>
            </a:br>
            <a:r>
              <a:rPr lang="en-US" sz="2700" b="1" dirty="0" smtClean="0"/>
              <a:t>came in the form of lives lost.”</a:t>
            </a:r>
            <a:r>
              <a:rPr lang="en-US" sz="2700" dirty="0" smtClean="0"/>
              <a:t/>
            </a:r>
            <a:br>
              <a:rPr lang="en-US" sz="2700" dirty="0" smtClean="0"/>
            </a:br>
            <a:r>
              <a:rPr lang="en-US" sz="2700" dirty="0" smtClean="0"/>
              <a:t>and circle </a:t>
            </a:r>
            <a:r>
              <a:rPr lang="en-US" sz="2700" i="1" dirty="0" smtClean="0"/>
              <a:t>Transitional Sentence</a:t>
            </a:r>
          </a:p>
          <a:p>
            <a:pPr marL="0" indent="0" algn="ctr">
              <a:buNone/>
            </a:pPr>
            <a:r>
              <a:rPr lang="en-US" sz="2700" dirty="0" smtClean="0"/>
              <a:t>Lightly shade in all three doors orange. Underline the category and </a:t>
            </a:r>
            <a:br>
              <a:rPr lang="en-US" sz="2700" dirty="0" smtClean="0"/>
            </a:br>
            <a:r>
              <a:rPr lang="en-US" sz="2700" dirty="0" smtClean="0"/>
              <a:t>transitional sentences in orange.</a:t>
            </a:r>
          </a:p>
        </p:txBody>
      </p:sp>
      <p:pic>
        <p:nvPicPr>
          <p:cNvPr id="6" name="Picture 5"/>
          <p:cNvPicPr>
            <a:picLocks noChangeAspect="1"/>
          </p:cNvPicPr>
          <p:nvPr/>
        </p:nvPicPr>
        <p:blipFill rotWithShape="1">
          <a:blip r:embed="rId2"/>
          <a:srcRect l="-240" t="40586" r="240" b="-40586"/>
          <a:stretch/>
        </p:blipFill>
        <p:spPr>
          <a:xfrm>
            <a:off x="7232073" y="1894407"/>
            <a:ext cx="5763492" cy="11128416"/>
          </a:xfrm>
          <a:prstGeom prst="rect">
            <a:avLst/>
          </a:prstGeom>
        </p:spPr>
      </p:pic>
      <p:cxnSp>
        <p:nvCxnSpPr>
          <p:cNvPr id="5" name="Straight Arrow Connector 4"/>
          <p:cNvCxnSpPr/>
          <p:nvPr/>
        </p:nvCxnSpPr>
        <p:spPr>
          <a:xfrm>
            <a:off x="6262255" y="4170218"/>
            <a:ext cx="1704109" cy="130232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643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88" y="641152"/>
            <a:ext cx="10571998" cy="970450"/>
          </a:xfrm>
        </p:spPr>
        <p:txBody>
          <a:bodyPr/>
          <a:lstStyle/>
          <a:p>
            <a:r>
              <a:rPr lang="en-US" sz="5400" dirty="0" smtClean="0"/>
              <a:t>Main Idea/Supporting Details</a:t>
            </a:r>
            <a:br>
              <a:rPr lang="en-US" sz="5400" dirty="0" smtClean="0"/>
            </a:br>
            <a:r>
              <a:rPr lang="en-US" sz="3200" dirty="0" smtClean="0"/>
              <a:t>Interactive Notebook Entry</a:t>
            </a:r>
            <a:endParaRPr lang="en-US" sz="5400" dirty="0"/>
          </a:p>
        </p:txBody>
      </p:sp>
      <p:sp>
        <p:nvSpPr>
          <p:cNvPr id="3" name="Content Placeholder 2"/>
          <p:cNvSpPr>
            <a:spLocks noGrp="1"/>
          </p:cNvSpPr>
          <p:nvPr>
            <p:ph idx="1"/>
          </p:nvPr>
        </p:nvSpPr>
        <p:spPr>
          <a:xfrm>
            <a:off x="-1" y="2266585"/>
            <a:ext cx="7232074" cy="4591415"/>
          </a:xfrm>
        </p:spPr>
        <p:txBody>
          <a:bodyPr>
            <a:normAutofit/>
          </a:bodyPr>
          <a:lstStyle/>
          <a:p>
            <a:pPr marL="0" indent="0" algn="ctr">
              <a:buNone/>
            </a:pPr>
            <a:r>
              <a:rPr lang="en-US" sz="2700" dirty="0" smtClean="0"/>
              <a:t>Write the Topic Sentence </a:t>
            </a:r>
            <a:br>
              <a:rPr lang="en-US" sz="2700" dirty="0" smtClean="0"/>
            </a:br>
            <a:r>
              <a:rPr lang="en-US" sz="2700" dirty="0" smtClean="0"/>
              <a:t>in the tab </a:t>
            </a:r>
            <a:r>
              <a:rPr lang="en-US" sz="2700" dirty="0"/>
              <a:t>on </a:t>
            </a:r>
            <a:r>
              <a:rPr lang="en-US" sz="2700" dirty="0" smtClean="0"/>
              <a:t>left </a:t>
            </a:r>
            <a:br>
              <a:rPr lang="en-US" sz="2700" dirty="0" smtClean="0"/>
            </a:br>
            <a:r>
              <a:rPr lang="en-US" sz="2700" dirty="0" smtClean="0"/>
              <a:t>(Main Idea or Topic Sentence):</a:t>
            </a:r>
            <a:br>
              <a:rPr lang="en-US" sz="2700" dirty="0" smtClean="0"/>
            </a:br>
            <a:r>
              <a:rPr lang="en-US" sz="2700" b="1" dirty="0" smtClean="0"/>
              <a:t>“Hurricane Katrina was the costliest </a:t>
            </a:r>
            <a:br>
              <a:rPr lang="en-US" sz="2700" b="1" dirty="0" smtClean="0"/>
            </a:br>
            <a:r>
              <a:rPr lang="en-US" sz="2700" b="1" dirty="0" smtClean="0"/>
              <a:t>and deadliest natural disaster in </a:t>
            </a:r>
            <a:br>
              <a:rPr lang="en-US" sz="2700" b="1" dirty="0" smtClean="0"/>
            </a:br>
            <a:r>
              <a:rPr lang="en-US" sz="2700" b="1" dirty="0" smtClean="0"/>
              <a:t>recent United States history.”</a:t>
            </a:r>
            <a:endParaRPr lang="en-US" sz="2700" dirty="0"/>
          </a:p>
          <a:p>
            <a:pPr marL="0" indent="0" algn="ctr">
              <a:buNone/>
            </a:pPr>
            <a:r>
              <a:rPr lang="en-US" sz="2700" dirty="0" smtClean="0"/>
              <a:t>Lightly shade this section in green.</a:t>
            </a:r>
          </a:p>
        </p:txBody>
      </p:sp>
      <p:pic>
        <p:nvPicPr>
          <p:cNvPr id="6" name="Picture 5"/>
          <p:cNvPicPr>
            <a:picLocks noChangeAspect="1"/>
          </p:cNvPicPr>
          <p:nvPr/>
        </p:nvPicPr>
        <p:blipFill rotWithShape="1">
          <a:blip r:embed="rId2"/>
          <a:srcRect l="-240" t="40586" r="240" b="-40586"/>
          <a:stretch/>
        </p:blipFill>
        <p:spPr>
          <a:xfrm>
            <a:off x="7232073" y="1894407"/>
            <a:ext cx="5763492" cy="11128416"/>
          </a:xfrm>
          <a:prstGeom prst="rect">
            <a:avLst/>
          </a:prstGeom>
        </p:spPr>
      </p:pic>
      <p:cxnSp>
        <p:nvCxnSpPr>
          <p:cNvPr id="5" name="Straight Arrow Connector 4"/>
          <p:cNvCxnSpPr/>
          <p:nvPr/>
        </p:nvCxnSpPr>
        <p:spPr>
          <a:xfrm>
            <a:off x="6414655" y="4987636"/>
            <a:ext cx="1191490" cy="44334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0506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88" y="641152"/>
            <a:ext cx="10571998" cy="970450"/>
          </a:xfrm>
        </p:spPr>
        <p:txBody>
          <a:bodyPr/>
          <a:lstStyle/>
          <a:p>
            <a:r>
              <a:rPr lang="en-US" sz="5400" dirty="0" smtClean="0"/>
              <a:t>Main Idea/Supporting Details</a:t>
            </a:r>
            <a:br>
              <a:rPr lang="en-US" sz="5400" dirty="0" smtClean="0"/>
            </a:br>
            <a:r>
              <a:rPr lang="en-US" sz="3200" dirty="0" smtClean="0"/>
              <a:t>Interactive Notebook Entry</a:t>
            </a:r>
            <a:endParaRPr lang="en-US" sz="5400" dirty="0"/>
          </a:p>
        </p:txBody>
      </p:sp>
      <p:sp>
        <p:nvSpPr>
          <p:cNvPr id="3" name="Content Placeholder 2"/>
          <p:cNvSpPr>
            <a:spLocks noGrp="1"/>
          </p:cNvSpPr>
          <p:nvPr>
            <p:ph idx="1"/>
          </p:nvPr>
        </p:nvSpPr>
        <p:spPr>
          <a:xfrm>
            <a:off x="-1" y="2266585"/>
            <a:ext cx="3879274" cy="4591415"/>
          </a:xfrm>
        </p:spPr>
        <p:txBody>
          <a:bodyPr>
            <a:normAutofit/>
          </a:bodyPr>
          <a:lstStyle/>
          <a:p>
            <a:pPr marL="0" indent="0" algn="ctr">
              <a:buNone/>
            </a:pPr>
            <a:r>
              <a:rPr lang="en-US" sz="2700" dirty="0" smtClean="0"/>
              <a:t>Open the first door. </a:t>
            </a:r>
          </a:p>
          <a:p>
            <a:pPr marL="0" indent="0" algn="ctr">
              <a:buNone/>
            </a:pPr>
            <a:r>
              <a:rPr lang="en-US" sz="2700" dirty="0" smtClean="0"/>
              <a:t>Write the 3 Supporting Details sentences from the text</a:t>
            </a:r>
            <a:br>
              <a:rPr lang="en-US" sz="2700" dirty="0" smtClean="0"/>
            </a:br>
            <a:r>
              <a:rPr lang="en-US" sz="2700" dirty="0" smtClean="0"/>
              <a:t>that provide facts about Hurricane Katrina.</a:t>
            </a:r>
          </a:p>
        </p:txBody>
      </p:sp>
      <p:pic>
        <p:nvPicPr>
          <p:cNvPr id="5" name="Content Placeholder 4"/>
          <p:cNvPicPr>
            <a:picLocks noChangeAspect="1"/>
          </p:cNvPicPr>
          <p:nvPr/>
        </p:nvPicPr>
        <p:blipFill rotWithShape="1">
          <a:blip r:embed="rId2"/>
          <a:srcRect l="6255" t="28098"/>
          <a:stretch/>
        </p:blipFill>
        <p:spPr>
          <a:xfrm>
            <a:off x="4184073" y="1910896"/>
            <a:ext cx="9254822" cy="5302792"/>
          </a:xfrm>
          <a:prstGeom prst="rect">
            <a:avLst/>
          </a:prstGeom>
          <a:effectLst>
            <a:outerShdw blurRad="50800" dir="14400000">
              <a:srgbClr val="000000">
                <a:alpha val="40000"/>
              </a:srgbClr>
            </a:outerShdw>
          </a:effectLst>
        </p:spPr>
      </p:pic>
      <p:cxnSp>
        <p:nvCxnSpPr>
          <p:cNvPr id="7" name="Straight Arrow Connector 6"/>
          <p:cNvCxnSpPr/>
          <p:nvPr/>
        </p:nvCxnSpPr>
        <p:spPr>
          <a:xfrm flipV="1">
            <a:off x="3879273" y="3498195"/>
            <a:ext cx="1023937" cy="35336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879273" y="3851564"/>
            <a:ext cx="1094509" cy="32421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879273" y="2729345"/>
            <a:ext cx="1094509" cy="112221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14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88" y="641152"/>
            <a:ext cx="10571998" cy="970450"/>
          </a:xfrm>
        </p:spPr>
        <p:txBody>
          <a:bodyPr/>
          <a:lstStyle/>
          <a:p>
            <a:r>
              <a:rPr lang="en-US" sz="5400" dirty="0" smtClean="0"/>
              <a:t>Main Idea/Supporting Details</a:t>
            </a:r>
            <a:br>
              <a:rPr lang="en-US" sz="5400" dirty="0" smtClean="0"/>
            </a:br>
            <a:r>
              <a:rPr lang="en-US" sz="3200" dirty="0" smtClean="0"/>
              <a:t>Interactive Notebook Entry</a:t>
            </a:r>
            <a:endParaRPr lang="en-US" sz="5400" dirty="0"/>
          </a:p>
        </p:txBody>
      </p:sp>
      <p:sp>
        <p:nvSpPr>
          <p:cNvPr id="3" name="Content Placeholder 2"/>
          <p:cNvSpPr>
            <a:spLocks noGrp="1"/>
          </p:cNvSpPr>
          <p:nvPr>
            <p:ph idx="1"/>
          </p:nvPr>
        </p:nvSpPr>
        <p:spPr>
          <a:xfrm>
            <a:off x="0" y="2044912"/>
            <a:ext cx="3879274" cy="4813088"/>
          </a:xfrm>
        </p:spPr>
        <p:txBody>
          <a:bodyPr>
            <a:normAutofit/>
          </a:bodyPr>
          <a:lstStyle/>
          <a:p>
            <a:pPr marL="0" indent="0" algn="ctr">
              <a:buNone/>
            </a:pPr>
            <a:r>
              <a:rPr lang="en-US" sz="2700" dirty="0" smtClean="0"/>
              <a:t>Follow the same procedure for the next two doors.</a:t>
            </a:r>
          </a:p>
          <a:p>
            <a:pPr marL="0" indent="0" algn="ctr">
              <a:buNone/>
            </a:pPr>
            <a:r>
              <a:rPr lang="en-US" sz="2700" dirty="0" smtClean="0"/>
              <a:t>Write the 2-3 Supporting Details sentences from the text that follow the transitional sentence and precede </a:t>
            </a:r>
            <a:br>
              <a:rPr lang="en-US" sz="2700" dirty="0" smtClean="0"/>
            </a:br>
            <a:r>
              <a:rPr lang="en-US" dirty="0" smtClean="0"/>
              <a:t>(come before) </a:t>
            </a:r>
            <a:br>
              <a:rPr lang="en-US" dirty="0" smtClean="0"/>
            </a:br>
            <a:r>
              <a:rPr lang="en-US" sz="2700" dirty="0" smtClean="0"/>
              <a:t>the next section.</a:t>
            </a:r>
          </a:p>
        </p:txBody>
      </p:sp>
      <p:pic>
        <p:nvPicPr>
          <p:cNvPr id="5" name="Content Placeholder 4"/>
          <p:cNvPicPr>
            <a:picLocks noChangeAspect="1"/>
          </p:cNvPicPr>
          <p:nvPr/>
        </p:nvPicPr>
        <p:blipFill rotWithShape="1">
          <a:blip r:embed="rId2"/>
          <a:srcRect l="6255" t="28098"/>
          <a:stretch/>
        </p:blipFill>
        <p:spPr>
          <a:xfrm>
            <a:off x="4184073" y="1910896"/>
            <a:ext cx="9254822" cy="5302792"/>
          </a:xfrm>
          <a:prstGeom prst="rect">
            <a:avLst/>
          </a:prstGeom>
          <a:effectLst>
            <a:outerShdw blurRad="50800" dir="14400000">
              <a:srgbClr val="000000">
                <a:alpha val="40000"/>
              </a:srgbClr>
            </a:outerShdw>
          </a:effectLst>
        </p:spPr>
      </p:pic>
    </p:spTree>
    <p:extLst>
      <p:ext uri="{BB962C8B-B14F-4D97-AF65-F5344CB8AC3E}">
        <p14:creationId xmlns:p14="http://schemas.microsoft.com/office/powerpoint/2010/main" val="108129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88" y="641152"/>
            <a:ext cx="10571998" cy="970450"/>
          </a:xfrm>
        </p:spPr>
        <p:txBody>
          <a:bodyPr/>
          <a:lstStyle/>
          <a:p>
            <a:r>
              <a:rPr lang="en-US" sz="5400" dirty="0" smtClean="0"/>
              <a:t>Summarizing the Main Idea</a:t>
            </a:r>
            <a:br>
              <a:rPr lang="en-US" sz="5400" dirty="0" smtClean="0"/>
            </a:br>
            <a:r>
              <a:rPr lang="en-US" sz="3200" dirty="0" smtClean="0"/>
              <a:t>Interactive Notebook Entry</a:t>
            </a:r>
            <a:endParaRPr lang="en-US" sz="5400" dirty="0"/>
          </a:p>
        </p:txBody>
      </p:sp>
      <p:sp>
        <p:nvSpPr>
          <p:cNvPr id="3" name="Content Placeholder 2"/>
          <p:cNvSpPr>
            <a:spLocks noGrp="1"/>
          </p:cNvSpPr>
          <p:nvPr>
            <p:ph idx="1"/>
          </p:nvPr>
        </p:nvSpPr>
        <p:spPr>
          <a:xfrm>
            <a:off x="0" y="2044912"/>
            <a:ext cx="3879274" cy="4813088"/>
          </a:xfrm>
        </p:spPr>
        <p:txBody>
          <a:bodyPr>
            <a:normAutofit lnSpcReduction="10000"/>
          </a:bodyPr>
          <a:lstStyle/>
          <a:p>
            <a:pPr marL="0" indent="0" algn="ctr">
              <a:buNone/>
            </a:pPr>
            <a:r>
              <a:rPr lang="en-US" sz="2700" dirty="0" smtClean="0"/>
              <a:t>Finally, turn to the very next clean page in your interactive notebook and paste in the directions for “How to Write a Summary…” at the top of the page.</a:t>
            </a:r>
            <a:br>
              <a:rPr lang="en-US" sz="2700" dirty="0" smtClean="0"/>
            </a:br>
            <a:r>
              <a:rPr lang="en-US" sz="2700" dirty="0" smtClean="0"/>
              <a:t>Underline step 1 in purple (main idea). Squiggle line under step 2 in orange. </a:t>
            </a:r>
          </a:p>
        </p:txBody>
      </p:sp>
      <p:pic>
        <p:nvPicPr>
          <p:cNvPr id="6" name="Picture 5"/>
          <p:cNvPicPr>
            <a:picLocks noChangeAspect="1"/>
          </p:cNvPicPr>
          <p:nvPr/>
        </p:nvPicPr>
        <p:blipFill rotWithShape="1">
          <a:blip r:embed="rId2"/>
          <a:srcRect b="54950"/>
          <a:stretch/>
        </p:blipFill>
        <p:spPr>
          <a:xfrm>
            <a:off x="4004989" y="1911928"/>
            <a:ext cx="8187012" cy="4946071"/>
          </a:xfrm>
          <a:prstGeom prst="rect">
            <a:avLst/>
          </a:prstGeom>
        </p:spPr>
      </p:pic>
    </p:spTree>
    <p:extLst>
      <p:ext uri="{BB962C8B-B14F-4D97-AF65-F5344CB8AC3E}">
        <p14:creationId xmlns:p14="http://schemas.microsoft.com/office/powerpoint/2010/main" val="82654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88" y="641152"/>
            <a:ext cx="10571998" cy="970450"/>
          </a:xfrm>
        </p:spPr>
        <p:txBody>
          <a:bodyPr/>
          <a:lstStyle/>
          <a:p>
            <a:r>
              <a:rPr lang="en-US" sz="5400" dirty="0" smtClean="0"/>
              <a:t>Learning Standards</a:t>
            </a:r>
            <a:br>
              <a:rPr lang="en-US" sz="5400" dirty="0" smtClean="0"/>
            </a:br>
            <a:r>
              <a:rPr lang="en-US" sz="3200" dirty="0" smtClean="0"/>
              <a:t>What are you learning?</a:t>
            </a:r>
            <a:endParaRPr lang="en-US" sz="5400" dirty="0"/>
          </a:p>
        </p:txBody>
      </p:sp>
      <p:sp>
        <p:nvSpPr>
          <p:cNvPr id="3" name="Content Placeholder 2"/>
          <p:cNvSpPr>
            <a:spLocks noGrp="1"/>
          </p:cNvSpPr>
          <p:nvPr>
            <p:ph idx="1"/>
          </p:nvPr>
        </p:nvSpPr>
        <p:spPr>
          <a:xfrm>
            <a:off x="803564" y="2222287"/>
            <a:ext cx="10569722" cy="3636511"/>
          </a:xfrm>
        </p:spPr>
        <p:txBody>
          <a:bodyPr/>
          <a:lstStyle/>
          <a:p>
            <a:r>
              <a:rPr lang="en-US" sz="2800" b="1" dirty="0"/>
              <a:t>5.RI.KID.2 </a:t>
            </a:r>
            <a:r>
              <a:rPr lang="en-US" sz="2800" i="1" dirty="0"/>
              <a:t>Determine</a:t>
            </a:r>
            <a:r>
              <a:rPr lang="en-US" sz="2800" dirty="0"/>
              <a:t> the </a:t>
            </a:r>
            <a:r>
              <a:rPr lang="en-US" sz="2800" b="1" dirty="0"/>
              <a:t>main idea </a:t>
            </a:r>
            <a:r>
              <a:rPr lang="en-US" sz="2800" dirty="0"/>
              <a:t>of a text and </a:t>
            </a:r>
            <a:r>
              <a:rPr lang="en-US" sz="2800" i="1" dirty="0"/>
              <a:t>explain </a:t>
            </a:r>
            <a:r>
              <a:rPr lang="en-US" sz="2800" dirty="0"/>
              <a:t>how it is supported by key details; </a:t>
            </a:r>
            <a:r>
              <a:rPr lang="en-US" sz="2800" b="1" i="1" dirty="0"/>
              <a:t>summarize</a:t>
            </a:r>
            <a:r>
              <a:rPr lang="en-US" sz="2800" dirty="0"/>
              <a:t> the text. </a:t>
            </a:r>
            <a:endParaRPr lang="en-US" sz="2800" dirty="0" smtClean="0"/>
          </a:p>
          <a:p>
            <a:r>
              <a:rPr lang="en-US" sz="2000" b="1" dirty="0"/>
              <a:t>5.RI.KID.3 </a:t>
            </a:r>
            <a:r>
              <a:rPr lang="en-US" sz="2000" i="1" dirty="0"/>
              <a:t>Explain</a:t>
            </a:r>
            <a:r>
              <a:rPr lang="en-US" sz="2000" dirty="0"/>
              <a:t> the relationships and interactions among two or more individuals, events, and/or </a:t>
            </a:r>
            <a:r>
              <a:rPr lang="en-US" sz="2000" b="1" dirty="0"/>
              <a:t>ideas</a:t>
            </a:r>
            <a:r>
              <a:rPr lang="en-US" sz="2000" dirty="0"/>
              <a:t> in a text</a:t>
            </a:r>
            <a:r>
              <a:rPr lang="en-US" sz="2000" dirty="0" smtClean="0"/>
              <a:t>.</a:t>
            </a:r>
            <a:endParaRPr lang="en-US" sz="2800" dirty="0"/>
          </a:p>
          <a:p>
            <a:r>
              <a:rPr lang="en-US" b="1" dirty="0"/>
              <a:t>5.RI.RRTC.10 </a:t>
            </a:r>
            <a:r>
              <a:rPr lang="en-US" i="1" dirty="0"/>
              <a:t>Read</a:t>
            </a:r>
            <a:r>
              <a:rPr lang="en-US" dirty="0"/>
              <a:t> and </a:t>
            </a:r>
            <a:r>
              <a:rPr lang="en-US" i="1" dirty="0"/>
              <a:t>comprehend</a:t>
            </a:r>
            <a:r>
              <a:rPr lang="en-US" dirty="0"/>
              <a:t> stories and informational texts at the high end of the grades 4-5 text complexity band independently and proficiently</a:t>
            </a:r>
            <a:r>
              <a:rPr lang="en-US" dirty="0" smtClean="0"/>
              <a:t>.</a:t>
            </a:r>
            <a:endParaRPr lang="en-US" dirty="0"/>
          </a:p>
        </p:txBody>
      </p:sp>
    </p:spTree>
    <p:extLst>
      <p:ext uri="{BB962C8B-B14F-4D97-AF65-F5344CB8AC3E}">
        <p14:creationId xmlns:p14="http://schemas.microsoft.com/office/powerpoint/2010/main" val="16517026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88" y="641152"/>
            <a:ext cx="10571998" cy="970450"/>
          </a:xfrm>
        </p:spPr>
        <p:txBody>
          <a:bodyPr/>
          <a:lstStyle/>
          <a:p>
            <a:r>
              <a:rPr lang="en-US" sz="5400" dirty="0" smtClean="0"/>
              <a:t>Summarizing the Main Idea</a:t>
            </a:r>
            <a:br>
              <a:rPr lang="en-US" sz="5400" dirty="0" smtClean="0"/>
            </a:br>
            <a:r>
              <a:rPr lang="en-US" sz="3200" dirty="0" smtClean="0"/>
              <a:t>Interactive Notebook Entry</a:t>
            </a:r>
            <a:endParaRPr lang="en-US" sz="5400" dirty="0"/>
          </a:p>
        </p:txBody>
      </p:sp>
      <p:sp>
        <p:nvSpPr>
          <p:cNvPr id="3" name="Content Placeholder 2"/>
          <p:cNvSpPr>
            <a:spLocks noGrp="1"/>
          </p:cNvSpPr>
          <p:nvPr>
            <p:ph idx="1"/>
          </p:nvPr>
        </p:nvSpPr>
        <p:spPr>
          <a:xfrm>
            <a:off x="-1" y="2044912"/>
            <a:ext cx="8007927" cy="4813088"/>
          </a:xfrm>
        </p:spPr>
        <p:txBody>
          <a:bodyPr>
            <a:normAutofit/>
          </a:bodyPr>
          <a:lstStyle/>
          <a:p>
            <a:pPr marL="0" indent="0" algn="ctr">
              <a:buNone/>
            </a:pPr>
            <a:r>
              <a:rPr lang="en-US" sz="2700" dirty="0" smtClean="0"/>
              <a:t>Follow the “How to…” directions to write a summary of the Hurricane Katrina article</a:t>
            </a:r>
            <a:br>
              <a:rPr lang="en-US" sz="2700" dirty="0" smtClean="0"/>
            </a:br>
            <a:r>
              <a:rPr lang="en-US" sz="2700" dirty="0" smtClean="0"/>
              <a:t>below the directions.</a:t>
            </a:r>
          </a:p>
        </p:txBody>
      </p:sp>
      <p:pic>
        <p:nvPicPr>
          <p:cNvPr id="5" name="Picture 4"/>
          <p:cNvPicPr>
            <a:picLocks noChangeAspect="1"/>
          </p:cNvPicPr>
          <p:nvPr/>
        </p:nvPicPr>
        <p:blipFill>
          <a:blip r:embed="rId2"/>
          <a:stretch>
            <a:fillRect/>
          </a:stretch>
        </p:blipFill>
        <p:spPr>
          <a:xfrm>
            <a:off x="8229601" y="1890703"/>
            <a:ext cx="3962400" cy="5313661"/>
          </a:xfrm>
          <a:prstGeom prst="rect">
            <a:avLst/>
          </a:prstGeom>
        </p:spPr>
      </p:pic>
    </p:spTree>
    <p:extLst>
      <p:ext uri="{BB962C8B-B14F-4D97-AF65-F5344CB8AC3E}">
        <p14:creationId xmlns:p14="http://schemas.microsoft.com/office/powerpoint/2010/main" val="203217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88" y="641152"/>
            <a:ext cx="10571998" cy="970450"/>
          </a:xfrm>
        </p:spPr>
        <p:txBody>
          <a:bodyPr/>
          <a:lstStyle/>
          <a:p>
            <a:r>
              <a:rPr lang="en-US" sz="5400" dirty="0" smtClean="0"/>
              <a:t>Summarizing the Main Idea</a:t>
            </a:r>
            <a:br>
              <a:rPr lang="en-US" sz="5400" dirty="0" smtClean="0"/>
            </a:br>
            <a:r>
              <a:rPr lang="en-US" sz="3200" dirty="0" smtClean="0"/>
              <a:t>Interactive Notebook Entry</a:t>
            </a:r>
            <a:endParaRPr lang="en-US" sz="5400" dirty="0"/>
          </a:p>
        </p:txBody>
      </p:sp>
      <p:sp>
        <p:nvSpPr>
          <p:cNvPr id="3" name="Content Placeholder 2"/>
          <p:cNvSpPr>
            <a:spLocks noGrp="1"/>
          </p:cNvSpPr>
          <p:nvPr>
            <p:ph idx="1"/>
          </p:nvPr>
        </p:nvSpPr>
        <p:spPr>
          <a:xfrm>
            <a:off x="-1" y="2044912"/>
            <a:ext cx="3962401" cy="4813088"/>
          </a:xfrm>
        </p:spPr>
        <p:txBody>
          <a:bodyPr>
            <a:normAutofit/>
          </a:bodyPr>
          <a:lstStyle/>
          <a:p>
            <a:pPr marL="0" indent="0" algn="ctr">
              <a:buNone/>
            </a:pPr>
            <a:r>
              <a:rPr lang="en-US" sz="2700" dirty="0" smtClean="0"/>
              <a:t>Follow the “How to…” directions to write a summary of the Hurricane Katrina article</a:t>
            </a:r>
            <a:r>
              <a:rPr lang="en-US" sz="2700" dirty="0"/>
              <a:t> </a:t>
            </a:r>
            <a:r>
              <a:rPr lang="en-US" sz="2700" dirty="0" smtClean="0"/>
              <a:t>below the directions.</a:t>
            </a:r>
          </a:p>
          <a:p>
            <a:pPr marL="0" indent="0" algn="ctr">
              <a:buNone/>
            </a:pPr>
            <a:r>
              <a:rPr lang="en-US" sz="2700" dirty="0" smtClean="0"/>
              <a:t>Use the color code </a:t>
            </a:r>
            <a:br>
              <a:rPr lang="en-US" sz="2700" dirty="0" smtClean="0"/>
            </a:br>
            <a:r>
              <a:rPr lang="en-US" sz="2700" dirty="0" smtClean="0"/>
              <a:t>to annotate the summary sentences </a:t>
            </a:r>
            <a:br>
              <a:rPr lang="en-US" sz="2700" dirty="0" smtClean="0"/>
            </a:br>
            <a:r>
              <a:rPr lang="en-US" sz="2700" dirty="0" smtClean="0"/>
              <a:t>as shown.</a:t>
            </a:r>
          </a:p>
        </p:txBody>
      </p:sp>
      <p:pic>
        <p:nvPicPr>
          <p:cNvPr id="6" name="Picture 5"/>
          <p:cNvPicPr>
            <a:picLocks noChangeAspect="1"/>
          </p:cNvPicPr>
          <p:nvPr/>
        </p:nvPicPr>
        <p:blipFill rotWithShape="1">
          <a:blip r:embed="rId2"/>
          <a:srcRect t="49495" b="4646"/>
          <a:stretch/>
        </p:blipFill>
        <p:spPr>
          <a:xfrm>
            <a:off x="4126727" y="1898073"/>
            <a:ext cx="8065274" cy="4959927"/>
          </a:xfrm>
          <a:prstGeom prst="rect">
            <a:avLst/>
          </a:prstGeom>
        </p:spPr>
      </p:pic>
    </p:spTree>
    <p:extLst>
      <p:ext uri="{BB962C8B-B14F-4D97-AF65-F5344CB8AC3E}">
        <p14:creationId xmlns:p14="http://schemas.microsoft.com/office/powerpoint/2010/main" val="293167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88" y="641152"/>
            <a:ext cx="10571998" cy="970450"/>
          </a:xfrm>
        </p:spPr>
        <p:txBody>
          <a:bodyPr/>
          <a:lstStyle/>
          <a:p>
            <a:r>
              <a:rPr lang="en-US" sz="5400" dirty="0" smtClean="0"/>
              <a:t>Learning Standards</a:t>
            </a:r>
            <a:br>
              <a:rPr lang="en-US" sz="5400" dirty="0" smtClean="0"/>
            </a:br>
            <a:r>
              <a:rPr lang="en-US" sz="3200" dirty="0" smtClean="0"/>
              <a:t>Why are you learning this?</a:t>
            </a:r>
            <a:endParaRPr lang="en-US" sz="5400" dirty="0"/>
          </a:p>
        </p:txBody>
      </p:sp>
      <p:sp>
        <p:nvSpPr>
          <p:cNvPr id="3" name="Content Placeholder 2"/>
          <p:cNvSpPr>
            <a:spLocks noGrp="1"/>
          </p:cNvSpPr>
          <p:nvPr>
            <p:ph idx="1"/>
          </p:nvPr>
        </p:nvSpPr>
        <p:spPr>
          <a:xfrm>
            <a:off x="803564" y="2222287"/>
            <a:ext cx="10569722" cy="3636511"/>
          </a:xfrm>
        </p:spPr>
        <p:txBody>
          <a:bodyPr>
            <a:normAutofit/>
          </a:bodyPr>
          <a:lstStyle/>
          <a:p>
            <a:r>
              <a:rPr lang="en-US" sz="2800" dirty="0" smtClean="0"/>
              <a:t>Any time you read a text, you should seek to understand the </a:t>
            </a:r>
            <a:r>
              <a:rPr lang="en-US" sz="2800" b="1" dirty="0" smtClean="0"/>
              <a:t>main idea</a:t>
            </a:r>
            <a:r>
              <a:rPr lang="en-US" sz="2800" dirty="0" smtClean="0"/>
              <a:t>. You should also have the ability to </a:t>
            </a:r>
            <a:r>
              <a:rPr lang="en-US" sz="2800" i="1" dirty="0"/>
              <a:t>explain </a:t>
            </a:r>
            <a:r>
              <a:rPr lang="en-US" sz="2800" dirty="0" smtClean="0"/>
              <a:t>how </a:t>
            </a:r>
            <a:r>
              <a:rPr lang="en-US" sz="2800" b="1" dirty="0" smtClean="0"/>
              <a:t>supporting details </a:t>
            </a:r>
            <a:r>
              <a:rPr lang="en-US" sz="2800" dirty="0" smtClean="0"/>
              <a:t>help to clarify the main idea.</a:t>
            </a:r>
          </a:p>
          <a:p>
            <a:r>
              <a:rPr lang="en-US" sz="2800" dirty="0" smtClean="0"/>
              <a:t>By the end of fifth grade, you should be skilled enough to </a:t>
            </a:r>
            <a:r>
              <a:rPr lang="en-US" sz="2800" b="1" i="1" dirty="0"/>
              <a:t>summarize</a:t>
            </a:r>
            <a:r>
              <a:rPr lang="en-US" sz="2800" dirty="0"/>
              <a:t> </a:t>
            </a:r>
            <a:r>
              <a:rPr lang="en-US" sz="2800" dirty="0" smtClean="0"/>
              <a:t>complex, grade-appropriate texts in your own words (both verbally and in writing)!</a:t>
            </a:r>
          </a:p>
        </p:txBody>
      </p:sp>
    </p:spTree>
    <p:extLst>
      <p:ext uri="{BB962C8B-B14F-4D97-AF65-F5344CB8AC3E}">
        <p14:creationId xmlns:p14="http://schemas.microsoft.com/office/powerpoint/2010/main" val="206430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88" y="641152"/>
            <a:ext cx="10571998" cy="970450"/>
          </a:xfrm>
        </p:spPr>
        <p:txBody>
          <a:bodyPr/>
          <a:lstStyle/>
          <a:p>
            <a:r>
              <a:rPr lang="en-US" sz="5400" dirty="0" smtClean="0"/>
              <a:t>Main Idea/Supporting Details</a:t>
            </a:r>
            <a:br>
              <a:rPr lang="en-US" sz="5400" dirty="0" smtClean="0"/>
            </a:br>
            <a:r>
              <a:rPr lang="en-US" sz="3200" dirty="0" smtClean="0"/>
              <a:t>Interactive Notebook Entry</a:t>
            </a:r>
            <a:endParaRPr lang="en-US" sz="5400" dirty="0"/>
          </a:p>
        </p:txBody>
      </p:sp>
      <p:sp>
        <p:nvSpPr>
          <p:cNvPr id="3" name="Content Placeholder 2"/>
          <p:cNvSpPr>
            <a:spLocks noGrp="1"/>
          </p:cNvSpPr>
          <p:nvPr>
            <p:ph idx="1"/>
          </p:nvPr>
        </p:nvSpPr>
        <p:spPr>
          <a:xfrm>
            <a:off x="803564" y="2222287"/>
            <a:ext cx="10569722" cy="3832149"/>
          </a:xfrm>
        </p:spPr>
        <p:txBody>
          <a:bodyPr>
            <a:normAutofit lnSpcReduction="10000"/>
          </a:bodyPr>
          <a:lstStyle/>
          <a:p>
            <a:r>
              <a:rPr lang="en-US" sz="2800" dirty="0" smtClean="0"/>
              <a:t>We’ll begin with a shared close reading and annotation of a short text. As we read, you will consider the following elements of the text:</a:t>
            </a:r>
          </a:p>
          <a:p>
            <a:pPr marL="914400" lvl="1" indent="-514350">
              <a:buFont typeface="+mj-lt"/>
              <a:buAutoNum type="arabicPeriod"/>
            </a:pPr>
            <a:r>
              <a:rPr lang="en-US" sz="2600" dirty="0" smtClean="0"/>
              <a:t>Topic</a:t>
            </a:r>
          </a:p>
          <a:p>
            <a:pPr marL="914400" lvl="1" indent="-514350">
              <a:buFont typeface="+mj-lt"/>
              <a:buAutoNum type="arabicPeriod"/>
            </a:pPr>
            <a:r>
              <a:rPr lang="en-US" sz="2600" dirty="0" smtClean="0"/>
              <a:t>Topic Sentence</a:t>
            </a:r>
          </a:p>
          <a:p>
            <a:pPr marL="914400" lvl="1" indent="-514350">
              <a:buFont typeface="+mj-lt"/>
              <a:buAutoNum type="arabicPeriod"/>
            </a:pPr>
            <a:r>
              <a:rPr lang="en-US" sz="2600" dirty="0" smtClean="0"/>
              <a:t>Supporting Details</a:t>
            </a:r>
          </a:p>
          <a:p>
            <a:pPr marL="914400" lvl="1" indent="-514350">
              <a:buFont typeface="+mj-lt"/>
              <a:buAutoNum type="arabicPeriod"/>
            </a:pPr>
            <a:r>
              <a:rPr lang="en-US" sz="2600" dirty="0" smtClean="0"/>
              <a:t>Transitional Sentence(s)</a:t>
            </a:r>
          </a:p>
          <a:p>
            <a:pPr marL="914400" lvl="1" indent="-514350">
              <a:buFont typeface="+mj-lt"/>
              <a:buAutoNum type="arabicPeriod"/>
            </a:pPr>
            <a:r>
              <a:rPr lang="en-US" sz="2600" dirty="0" smtClean="0"/>
              <a:t>Main Idea</a:t>
            </a:r>
          </a:p>
        </p:txBody>
      </p:sp>
    </p:spTree>
    <p:extLst>
      <p:ext uri="{BB962C8B-B14F-4D97-AF65-F5344CB8AC3E}">
        <p14:creationId xmlns:p14="http://schemas.microsoft.com/office/powerpoint/2010/main" val="2067104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88" y="641152"/>
            <a:ext cx="10571998" cy="970450"/>
          </a:xfrm>
        </p:spPr>
        <p:txBody>
          <a:bodyPr/>
          <a:lstStyle/>
          <a:p>
            <a:r>
              <a:rPr lang="en-US" sz="5400" dirty="0" smtClean="0"/>
              <a:t>Main Idea/Supporting Details</a:t>
            </a:r>
            <a:br>
              <a:rPr lang="en-US" sz="5400" dirty="0" smtClean="0"/>
            </a:br>
            <a:r>
              <a:rPr lang="en-US" sz="3200" dirty="0" smtClean="0"/>
              <a:t>Interactive Notebook Entry</a:t>
            </a:r>
            <a:endParaRPr lang="en-US" sz="5400" dirty="0"/>
          </a:p>
        </p:txBody>
      </p:sp>
      <p:sp>
        <p:nvSpPr>
          <p:cNvPr id="3" name="Content Placeholder 2"/>
          <p:cNvSpPr>
            <a:spLocks noGrp="1"/>
          </p:cNvSpPr>
          <p:nvPr>
            <p:ph idx="1"/>
          </p:nvPr>
        </p:nvSpPr>
        <p:spPr>
          <a:xfrm>
            <a:off x="803564" y="2277704"/>
            <a:ext cx="10569722" cy="3832149"/>
          </a:xfrm>
        </p:spPr>
        <p:txBody>
          <a:bodyPr>
            <a:noAutofit/>
          </a:bodyPr>
          <a:lstStyle/>
          <a:p>
            <a:r>
              <a:rPr lang="en-US" sz="2800" dirty="0" smtClean="0"/>
              <a:t>We’ll begin with a shared close reading and annotation of a short text. As we read, you will consider the following elements of the text:</a:t>
            </a:r>
          </a:p>
          <a:p>
            <a:pPr marL="914400" lvl="1" indent="-514350">
              <a:buFont typeface="+mj-lt"/>
              <a:buAutoNum type="arabicPeriod"/>
            </a:pPr>
            <a:r>
              <a:rPr lang="en-US" sz="2600" dirty="0" smtClean="0"/>
              <a:t>Topic – (Color Code: </a:t>
            </a:r>
            <a:r>
              <a:rPr lang="en-US" sz="2600" dirty="0" smtClean="0">
                <a:solidFill>
                  <a:schemeClr val="accent1"/>
                </a:solidFill>
              </a:rPr>
              <a:t>BLUE</a:t>
            </a:r>
            <a:r>
              <a:rPr lang="en-US" sz="2600" dirty="0" smtClean="0"/>
              <a:t>)</a:t>
            </a:r>
          </a:p>
          <a:p>
            <a:pPr marL="914400" lvl="1" indent="-514350">
              <a:buFont typeface="+mj-lt"/>
              <a:buAutoNum type="arabicPeriod"/>
            </a:pPr>
            <a:r>
              <a:rPr lang="en-US" sz="2600" dirty="0" smtClean="0"/>
              <a:t>Topic Sentence – (</a:t>
            </a:r>
            <a:r>
              <a:rPr lang="en-US" sz="2600" dirty="0"/>
              <a:t>Color Code: </a:t>
            </a:r>
            <a:r>
              <a:rPr lang="en-US" sz="2600" dirty="0" smtClean="0">
                <a:solidFill>
                  <a:schemeClr val="accent3">
                    <a:lumMod val="75000"/>
                  </a:schemeClr>
                </a:solidFill>
              </a:rPr>
              <a:t>GREEN</a:t>
            </a:r>
            <a:r>
              <a:rPr lang="en-US" sz="2600" dirty="0" smtClean="0"/>
              <a:t>)</a:t>
            </a:r>
          </a:p>
          <a:p>
            <a:pPr marL="914400" lvl="1" indent="-514350">
              <a:buFont typeface="+mj-lt"/>
              <a:buAutoNum type="arabicPeriod"/>
            </a:pPr>
            <a:r>
              <a:rPr lang="en-US" sz="2600" dirty="0" smtClean="0"/>
              <a:t>Supporting Details – (</a:t>
            </a:r>
            <a:r>
              <a:rPr lang="en-US" sz="2600" dirty="0"/>
              <a:t>Color Code: </a:t>
            </a:r>
            <a:r>
              <a:rPr lang="en-US" sz="2600" dirty="0" smtClean="0">
                <a:solidFill>
                  <a:schemeClr val="accent6">
                    <a:lumMod val="75000"/>
                  </a:schemeClr>
                </a:solidFill>
              </a:rPr>
              <a:t>RED</a:t>
            </a:r>
            <a:r>
              <a:rPr lang="en-US" sz="2600" dirty="0" smtClean="0"/>
              <a:t>)</a:t>
            </a:r>
          </a:p>
          <a:p>
            <a:pPr marL="914400" lvl="1" indent="-514350">
              <a:buFont typeface="+mj-lt"/>
              <a:buAutoNum type="arabicPeriod"/>
            </a:pPr>
            <a:r>
              <a:rPr lang="en-US" sz="2600" dirty="0" smtClean="0"/>
              <a:t>Transitional Sentence(s) – (</a:t>
            </a:r>
            <a:r>
              <a:rPr lang="en-US" sz="2600" dirty="0"/>
              <a:t>Color Code: </a:t>
            </a:r>
            <a:r>
              <a:rPr lang="en-US" sz="2600" dirty="0" smtClean="0">
                <a:solidFill>
                  <a:schemeClr val="accent4">
                    <a:lumMod val="75000"/>
                  </a:schemeClr>
                </a:solidFill>
              </a:rPr>
              <a:t>ORANGE</a:t>
            </a:r>
            <a:r>
              <a:rPr lang="en-US" sz="2600" dirty="0" smtClean="0"/>
              <a:t>)</a:t>
            </a:r>
          </a:p>
          <a:p>
            <a:pPr marL="914400" lvl="1" indent="-514350">
              <a:buFont typeface="+mj-lt"/>
              <a:buAutoNum type="arabicPeriod"/>
            </a:pPr>
            <a:r>
              <a:rPr lang="en-US" sz="2600" dirty="0" smtClean="0"/>
              <a:t>Main Idea – </a:t>
            </a:r>
            <a:r>
              <a:rPr lang="en-US" sz="2600" dirty="0"/>
              <a:t>(Color Code: </a:t>
            </a:r>
            <a:r>
              <a:rPr lang="en-US" sz="2600" dirty="0" smtClean="0">
                <a:solidFill>
                  <a:srgbClr val="7030A0"/>
                </a:solidFill>
              </a:rPr>
              <a:t>PURPLE</a:t>
            </a:r>
            <a:r>
              <a:rPr lang="en-US" sz="2600" dirty="0" smtClean="0"/>
              <a:t>)</a:t>
            </a:r>
            <a:endParaRPr lang="en-US" sz="2600" dirty="0"/>
          </a:p>
        </p:txBody>
      </p:sp>
    </p:spTree>
    <p:extLst>
      <p:ext uri="{BB962C8B-B14F-4D97-AF65-F5344CB8AC3E}">
        <p14:creationId xmlns:p14="http://schemas.microsoft.com/office/powerpoint/2010/main" val="493271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88" y="641152"/>
            <a:ext cx="10571998" cy="970450"/>
          </a:xfrm>
        </p:spPr>
        <p:txBody>
          <a:bodyPr/>
          <a:lstStyle/>
          <a:p>
            <a:r>
              <a:rPr lang="en-US" sz="5400" dirty="0" smtClean="0"/>
              <a:t>Main Idea/Supporting Details</a:t>
            </a:r>
            <a:br>
              <a:rPr lang="en-US" sz="5400" dirty="0" smtClean="0"/>
            </a:br>
            <a:r>
              <a:rPr lang="en-US" sz="3200" dirty="0" smtClean="0"/>
              <a:t>Interactive Notebook Entry</a:t>
            </a:r>
            <a:endParaRPr lang="en-US" sz="5400" dirty="0"/>
          </a:p>
        </p:txBody>
      </p:sp>
      <p:sp>
        <p:nvSpPr>
          <p:cNvPr id="3" name="Content Placeholder 2"/>
          <p:cNvSpPr>
            <a:spLocks noGrp="1"/>
          </p:cNvSpPr>
          <p:nvPr>
            <p:ph idx="1"/>
          </p:nvPr>
        </p:nvSpPr>
        <p:spPr>
          <a:xfrm>
            <a:off x="801288" y="2153015"/>
            <a:ext cx="11030494" cy="4538731"/>
          </a:xfrm>
        </p:spPr>
        <p:txBody>
          <a:bodyPr>
            <a:normAutofit fontScale="92500" lnSpcReduction="10000"/>
          </a:bodyPr>
          <a:lstStyle/>
          <a:p>
            <a:pPr marL="0" indent="0">
              <a:buNone/>
            </a:pPr>
            <a:r>
              <a:rPr lang="en-US" sz="2800" dirty="0" smtClean="0"/>
              <a:t>After reading and annotating the text, we’ll prepare it for our interactive notebook: </a:t>
            </a:r>
          </a:p>
          <a:p>
            <a:pPr marL="514350" indent="-514350">
              <a:buFont typeface="+mj-lt"/>
              <a:buAutoNum type="arabicPeriod"/>
            </a:pPr>
            <a:r>
              <a:rPr lang="en-US" sz="2700" dirty="0" smtClean="0"/>
              <a:t>First, cut around the outer perimeter of the text (keep it intact, including the tabs that read </a:t>
            </a:r>
            <a:r>
              <a:rPr lang="en-US" sz="2700" i="1" dirty="0" smtClean="0"/>
              <a:t>glue this section only</a:t>
            </a:r>
            <a:r>
              <a:rPr lang="en-US" sz="2700" dirty="0" smtClean="0"/>
              <a:t>).</a:t>
            </a:r>
          </a:p>
          <a:p>
            <a:pPr marL="514350" indent="-514350">
              <a:buFont typeface="+mj-lt"/>
              <a:buAutoNum type="arabicPeriod"/>
            </a:pPr>
            <a:r>
              <a:rPr lang="en-US" sz="2700" dirty="0" smtClean="0"/>
              <a:t>Next, cut around the outer perimeter of the “Transitional Sentence” box (again, keep the glue tab attached).</a:t>
            </a:r>
          </a:p>
          <a:p>
            <a:pPr marL="514350" indent="-514350">
              <a:buFont typeface="+mj-lt"/>
              <a:buAutoNum type="arabicPeriod"/>
            </a:pPr>
            <a:r>
              <a:rPr lang="en-US" sz="2700" dirty="0" smtClean="0"/>
              <a:t>Then, cut around the </a:t>
            </a:r>
            <a:r>
              <a:rPr lang="en-US" sz="2700" dirty="0"/>
              <a:t>outer perimeter </a:t>
            </a:r>
            <a:r>
              <a:rPr lang="en-US" sz="2700" dirty="0" smtClean="0"/>
              <a:t>of the “Main Idea and Supporting Details” terms sheet (keep the tabs attached!).</a:t>
            </a:r>
          </a:p>
          <a:p>
            <a:pPr marL="514350" indent="-514350">
              <a:buFont typeface="+mj-lt"/>
              <a:buAutoNum type="arabicPeriod"/>
            </a:pPr>
            <a:r>
              <a:rPr lang="en-US" sz="2700" dirty="0" smtClean="0"/>
              <a:t>Finally, lightly shade in the words (circle, box, word cloud, etc.) to match the color coding we used on the </a:t>
            </a:r>
            <a:r>
              <a:rPr lang="en-US" sz="2700" i="1" dirty="0" smtClean="0"/>
              <a:t>Hurricane Katrina </a:t>
            </a:r>
            <a:r>
              <a:rPr lang="en-US" sz="2700" dirty="0" smtClean="0"/>
              <a:t>text.</a:t>
            </a:r>
          </a:p>
        </p:txBody>
      </p:sp>
    </p:spTree>
    <p:extLst>
      <p:ext uri="{BB962C8B-B14F-4D97-AF65-F5344CB8AC3E}">
        <p14:creationId xmlns:p14="http://schemas.microsoft.com/office/powerpoint/2010/main" val="239636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88" y="641152"/>
            <a:ext cx="10571998" cy="970450"/>
          </a:xfrm>
        </p:spPr>
        <p:txBody>
          <a:bodyPr/>
          <a:lstStyle/>
          <a:p>
            <a:r>
              <a:rPr lang="en-US" sz="5400" dirty="0" smtClean="0"/>
              <a:t>Main Idea/Supporting Details</a:t>
            </a:r>
            <a:br>
              <a:rPr lang="en-US" sz="5400" dirty="0" smtClean="0"/>
            </a:br>
            <a:r>
              <a:rPr lang="en-US" sz="3200" dirty="0" smtClean="0"/>
              <a:t>Interactive Notebook Entry</a:t>
            </a:r>
            <a:endParaRPr lang="en-US" sz="5400" dirty="0"/>
          </a:p>
        </p:txBody>
      </p:sp>
      <p:sp>
        <p:nvSpPr>
          <p:cNvPr id="3" name="Content Placeholder 2"/>
          <p:cNvSpPr>
            <a:spLocks noGrp="1"/>
          </p:cNvSpPr>
          <p:nvPr>
            <p:ph idx="1"/>
          </p:nvPr>
        </p:nvSpPr>
        <p:spPr>
          <a:xfrm>
            <a:off x="152400" y="2153015"/>
            <a:ext cx="5776473" cy="4591415"/>
          </a:xfrm>
        </p:spPr>
        <p:txBody>
          <a:bodyPr>
            <a:normAutofit/>
          </a:bodyPr>
          <a:lstStyle/>
          <a:p>
            <a:pPr marL="0" indent="0" algn="ctr">
              <a:buNone/>
            </a:pPr>
            <a:r>
              <a:rPr lang="en-US" sz="2800" dirty="0" smtClean="0"/>
              <a:t>For now, only glue the tabs to the left and right of the article that read: </a:t>
            </a:r>
            <a:r>
              <a:rPr lang="en-US" sz="2800" i="1" dirty="0"/>
              <a:t>glue this section </a:t>
            </a:r>
            <a:r>
              <a:rPr lang="en-US" sz="2800" i="1" dirty="0" smtClean="0"/>
              <a:t>only. </a:t>
            </a:r>
            <a:r>
              <a:rPr lang="en-US" sz="2800" dirty="0" smtClean="0"/>
              <a:t>Carefully align the main idea/ supporting details</a:t>
            </a:r>
            <a:r>
              <a:rPr lang="en-US" sz="2800" dirty="0"/>
              <a:t> </a:t>
            </a:r>
            <a:r>
              <a:rPr lang="en-US" sz="2800" dirty="0" smtClean="0"/>
              <a:t>page to cover the text, gluing the two long tab strips to each other. (see example to the right!)</a:t>
            </a:r>
            <a:endParaRPr lang="en-US" sz="2800" i="1" dirty="0" smtClean="0"/>
          </a:p>
        </p:txBody>
      </p:sp>
      <p:pic>
        <p:nvPicPr>
          <p:cNvPr id="5" name="Picture 4"/>
          <p:cNvPicPr>
            <a:picLocks noChangeAspect="1"/>
          </p:cNvPicPr>
          <p:nvPr/>
        </p:nvPicPr>
        <p:blipFill>
          <a:blip r:embed="rId2"/>
          <a:stretch>
            <a:fillRect/>
          </a:stretch>
        </p:blipFill>
        <p:spPr>
          <a:xfrm>
            <a:off x="5928873" y="2153015"/>
            <a:ext cx="6263127" cy="4704985"/>
          </a:xfrm>
          <a:prstGeom prst="rect">
            <a:avLst/>
          </a:prstGeom>
        </p:spPr>
      </p:pic>
    </p:spTree>
    <p:extLst>
      <p:ext uri="{BB962C8B-B14F-4D97-AF65-F5344CB8AC3E}">
        <p14:creationId xmlns:p14="http://schemas.microsoft.com/office/powerpoint/2010/main" val="186104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88" y="641152"/>
            <a:ext cx="10571998" cy="970450"/>
          </a:xfrm>
        </p:spPr>
        <p:txBody>
          <a:bodyPr/>
          <a:lstStyle/>
          <a:p>
            <a:r>
              <a:rPr lang="en-US" sz="5400" dirty="0" smtClean="0"/>
              <a:t>Main Idea/Supporting Details</a:t>
            </a:r>
            <a:br>
              <a:rPr lang="en-US" sz="5400" dirty="0" smtClean="0"/>
            </a:br>
            <a:r>
              <a:rPr lang="en-US" sz="3200" dirty="0" smtClean="0"/>
              <a:t>Interactive Notebook Entry</a:t>
            </a:r>
            <a:endParaRPr lang="en-US" sz="5400" dirty="0"/>
          </a:p>
        </p:txBody>
      </p:sp>
      <p:sp>
        <p:nvSpPr>
          <p:cNvPr id="3" name="Content Placeholder 2"/>
          <p:cNvSpPr>
            <a:spLocks noGrp="1"/>
          </p:cNvSpPr>
          <p:nvPr>
            <p:ph idx="1"/>
          </p:nvPr>
        </p:nvSpPr>
        <p:spPr>
          <a:xfrm>
            <a:off x="0" y="2266585"/>
            <a:ext cx="7633855" cy="4591415"/>
          </a:xfrm>
        </p:spPr>
        <p:txBody>
          <a:bodyPr>
            <a:normAutofit fontScale="92500" lnSpcReduction="10000"/>
          </a:bodyPr>
          <a:lstStyle/>
          <a:p>
            <a:pPr marL="0" indent="0" algn="ctr">
              <a:buNone/>
            </a:pPr>
            <a:r>
              <a:rPr lang="en-US" sz="2800" dirty="0" smtClean="0"/>
              <a:t>Find the next pair of clean pages (facing each other) in your interactive notebook.</a:t>
            </a:r>
          </a:p>
          <a:p>
            <a:pPr marL="0" indent="0" algn="ctr">
              <a:buNone/>
            </a:pPr>
            <a:r>
              <a:rPr lang="en-US" sz="2800" dirty="0"/>
              <a:t>G</a:t>
            </a:r>
            <a:r>
              <a:rPr lang="en-US" sz="2800" dirty="0" smtClean="0"/>
              <a:t>lue the clean, back side of the text to the page on the right (we will place another foldable on the page to the left).</a:t>
            </a:r>
          </a:p>
          <a:p>
            <a:pPr marL="0" indent="0" algn="ctr">
              <a:buNone/>
            </a:pPr>
            <a:r>
              <a:rPr lang="en-US" sz="2800" dirty="0" smtClean="0"/>
              <a:t>Once it is glued down securely, take your scissors and </a:t>
            </a:r>
            <a:r>
              <a:rPr lang="en-US" sz="2800" i="1" dirty="0" smtClean="0"/>
              <a:t>carefully</a:t>
            </a:r>
            <a:r>
              <a:rPr lang="en-US" sz="2800" dirty="0" smtClean="0"/>
              <a:t> cut on the lines to create doors (cut out the diamond in the center – you will discard it).</a:t>
            </a:r>
          </a:p>
          <a:p>
            <a:pPr marL="0" indent="0" algn="ctr">
              <a:buNone/>
            </a:pPr>
            <a:r>
              <a:rPr lang="en-US" sz="2800" dirty="0" smtClean="0"/>
              <a:t>Draw a “Main Idea” thought bubble above the foldable. (We’ll return to this later!)</a:t>
            </a:r>
          </a:p>
        </p:txBody>
      </p:sp>
      <p:pic>
        <p:nvPicPr>
          <p:cNvPr id="6" name="Picture 5"/>
          <p:cNvPicPr>
            <a:picLocks noChangeAspect="1"/>
          </p:cNvPicPr>
          <p:nvPr/>
        </p:nvPicPr>
        <p:blipFill>
          <a:blip r:embed="rId2"/>
          <a:stretch>
            <a:fillRect/>
          </a:stretch>
        </p:blipFill>
        <p:spPr>
          <a:xfrm>
            <a:off x="7758545" y="1889274"/>
            <a:ext cx="4433455" cy="4968726"/>
          </a:xfrm>
          <a:prstGeom prst="rect">
            <a:avLst/>
          </a:prstGeom>
        </p:spPr>
      </p:pic>
    </p:spTree>
    <p:extLst>
      <p:ext uri="{BB962C8B-B14F-4D97-AF65-F5344CB8AC3E}">
        <p14:creationId xmlns:p14="http://schemas.microsoft.com/office/powerpoint/2010/main" val="3584927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88" y="641152"/>
            <a:ext cx="10571998" cy="970450"/>
          </a:xfrm>
        </p:spPr>
        <p:txBody>
          <a:bodyPr/>
          <a:lstStyle/>
          <a:p>
            <a:r>
              <a:rPr lang="en-US" sz="5400" dirty="0" smtClean="0"/>
              <a:t>Main Idea/Supporting Details</a:t>
            </a:r>
            <a:br>
              <a:rPr lang="en-US" sz="5400" dirty="0" smtClean="0"/>
            </a:br>
            <a:r>
              <a:rPr lang="en-US" sz="3200" dirty="0" smtClean="0"/>
              <a:t>Interactive Notebook Entry</a:t>
            </a:r>
            <a:endParaRPr lang="en-US" sz="5400" dirty="0"/>
          </a:p>
        </p:txBody>
      </p:sp>
      <p:sp>
        <p:nvSpPr>
          <p:cNvPr id="3" name="Content Placeholder 2"/>
          <p:cNvSpPr>
            <a:spLocks noGrp="1"/>
          </p:cNvSpPr>
          <p:nvPr>
            <p:ph idx="1"/>
          </p:nvPr>
        </p:nvSpPr>
        <p:spPr>
          <a:xfrm>
            <a:off x="109050" y="2036619"/>
            <a:ext cx="11708877" cy="4613564"/>
          </a:xfrm>
        </p:spPr>
        <p:txBody>
          <a:bodyPr>
            <a:normAutofit lnSpcReduction="10000"/>
          </a:bodyPr>
          <a:lstStyle/>
          <a:p>
            <a:r>
              <a:rPr lang="en-US" sz="2400" b="1" dirty="0" smtClean="0"/>
              <a:t>On the back side of each door, record </a:t>
            </a:r>
            <a:r>
              <a:rPr lang="en-US" sz="2400" b="1" u="sng" dirty="0" smtClean="0"/>
              <a:t>ALL</a:t>
            </a:r>
            <a:r>
              <a:rPr lang="en-US" sz="2400" b="1" dirty="0" smtClean="0"/>
              <a:t> of the following notes </a:t>
            </a:r>
            <a:r>
              <a:rPr lang="en-US" sz="2400" dirty="0" smtClean="0"/>
              <a:t>(Yes, </a:t>
            </a:r>
            <a:r>
              <a:rPr lang="en-US" sz="2400" u="sng" dirty="0" smtClean="0"/>
              <a:t>ALL!</a:t>
            </a:r>
            <a:r>
              <a:rPr lang="en-US" sz="2400" dirty="0" smtClean="0"/>
              <a:t>)</a:t>
            </a:r>
            <a:r>
              <a:rPr lang="en-US" sz="2400" b="1" dirty="0" smtClean="0"/>
              <a:t>:</a:t>
            </a:r>
          </a:p>
          <a:p>
            <a:r>
              <a:rPr lang="en-US" sz="2400" b="1" dirty="0" smtClean="0"/>
              <a:t>Topic</a:t>
            </a:r>
            <a:r>
              <a:rPr lang="en-US" sz="2400" dirty="0" smtClean="0"/>
              <a:t> </a:t>
            </a:r>
            <a:r>
              <a:rPr lang="en-US" sz="2400" dirty="0"/>
              <a:t>– the general subject that the passage is about, usually one or two </a:t>
            </a:r>
            <a:r>
              <a:rPr lang="en-US" sz="2400" dirty="0" smtClean="0"/>
              <a:t>words</a:t>
            </a:r>
            <a:r>
              <a:rPr lang="en-US" sz="2400" dirty="0"/>
              <a:t> </a:t>
            </a:r>
          </a:p>
          <a:p>
            <a:r>
              <a:rPr lang="en-US" sz="2400" b="1" dirty="0"/>
              <a:t>Topic Sentence</a:t>
            </a:r>
            <a:r>
              <a:rPr lang="en-US" sz="2400" dirty="0"/>
              <a:t> – a sentence in a passage that states the main idea of that </a:t>
            </a:r>
            <a:r>
              <a:rPr lang="en-US" sz="2400" dirty="0" smtClean="0"/>
              <a:t>passage</a:t>
            </a:r>
            <a:br>
              <a:rPr lang="en-US" sz="2400" dirty="0" smtClean="0"/>
            </a:br>
            <a:r>
              <a:rPr lang="en-US" sz="2400" dirty="0" smtClean="0"/>
              <a:t>*Some </a:t>
            </a:r>
            <a:r>
              <a:rPr lang="en-US" sz="2400" dirty="0"/>
              <a:t>passages, paragraphs, or essays may not have a </a:t>
            </a:r>
            <a:r>
              <a:rPr lang="en-US" sz="2400" dirty="0" smtClean="0"/>
              <a:t>topic sentence.*</a:t>
            </a:r>
            <a:r>
              <a:rPr lang="en-US" sz="2400" b="1" dirty="0"/>
              <a:t> </a:t>
            </a:r>
            <a:endParaRPr lang="en-US" sz="2400" dirty="0"/>
          </a:p>
          <a:p>
            <a:r>
              <a:rPr lang="en-US" sz="2400" b="1" dirty="0"/>
              <a:t>Main Idea</a:t>
            </a:r>
            <a:r>
              <a:rPr lang="en-US" sz="2400" dirty="0"/>
              <a:t> – a statement that tells what a passage is mostly about</a:t>
            </a:r>
          </a:p>
          <a:p>
            <a:pPr marL="0" indent="0">
              <a:buNone/>
            </a:pPr>
            <a:r>
              <a:rPr lang="en-US" sz="2400" dirty="0"/>
              <a:t>*The reader can determine this AFTER reading </a:t>
            </a:r>
            <a:r>
              <a:rPr lang="en-US" sz="2400" dirty="0" smtClean="0"/>
              <a:t>and comprehending</a:t>
            </a:r>
            <a:r>
              <a:rPr lang="en-US" sz="2400" dirty="0"/>
              <a:t>, because it is not always stated outright in </a:t>
            </a:r>
            <a:r>
              <a:rPr lang="en-US" sz="2400" dirty="0" smtClean="0"/>
              <a:t>the passage.*</a:t>
            </a:r>
            <a:endParaRPr lang="en-US" sz="2400" dirty="0"/>
          </a:p>
          <a:p>
            <a:r>
              <a:rPr lang="en-US" sz="2400" b="1" dirty="0"/>
              <a:t>Supporting Details</a:t>
            </a:r>
            <a:r>
              <a:rPr lang="en-US" sz="2400" dirty="0"/>
              <a:t> – more narrow ideas, evidence, examples, details, and elaboration that support the main idea in a </a:t>
            </a:r>
            <a:r>
              <a:rPr lang="en-US" sz="2400" dirty="0" smtClean="0"/>
              <a:t>passage</a:t>
            </a:r>
            <a:endParaRPr lang="en-US" sz="2400" dirty="0"/>
          </a:p>
        </p:txBody>
      </p:sp>
    </p:spTree>
    <p:extLst>
      <p:ext uri="{BB962C8B-B14F-4D97-AF65-F5344CB8AC3E}">
        <p14:creationId xmlns:p14="http://schemas.microsoft.com/office/powerpoint/2010/main" val="2063890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Quotable</Template>
  <TotalTime>2920</TotalTime>
  <Words>1006</Words>
  <Application>Microsoft Macintosh PowerPoint</Application>
  <PresentationFormat>Widescreen</PresentationFormat>
  <Paragraphs>80</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Century Gothic</vt:lpstr>
      <vt:lpstr>Wingdings 2</vt:lpstr>
      <vt:lpstr>Quotable</vt:lpstr>
      <vt:lpstr>Main Idea and Supporting Details</vt:lpstr>
      <vt:lpstr>Learning Standards What are you learning?</vt:lpstr>
      <vt:lpstr>Learning Standards Why are you learning this?</vt:lpstr>
      <vt:lpstr>Main Idea/Supporting Details Interactive Notebook Entry</vt:lpstr>
      <vt:lpstr>Main Idea/Supporting Details Interactive Notebook Entry</vt:lpstr>
      <vt:lpstr>Main Idea/Supporting Details Interactive Notebook Entry</vt:lpstr>
      <vt:lpstr>Main Idea/Supporting Details Interactive Notebook Entry</vt:lpstr>
      <vt:lpstr>Main Idea/Supporting Details Interactive Notebook Entry</vt:lpstr>
      <vt:lpstr>Main Idea/Supporting Details Interactive Notebook Entry</vt:lpstr>
      <vt:lpstr>Main Idea/Supporting Details Interactive Notebook Entry</vt:lpstr>
      <vt:lpstr>Main Idea/Supporting Details Interactive Notebook Entry</vt:lpstr>
      <vt:lpstr>Main Idea/Supporting Details Interactive Notebook Entry</vt:lpstr>
      <vt:lpstr>Main Idea/Supporting Details Interactive Notebook Entry</vt:lpstr>
      <vt:lpstr>Main Idea/Supporting Details Interactive Notebook Entry</vt:lpstr>
      <vt:lpstr>Main Idea/Supporting Details Interactive Notebook Entry</vt:lpstr>
      <vt:lpstr>Main Idea/Supporting Details Interactive Notebook Entry</vt:lpstr>
      <vt:lpstr>Main Idea/Supporting Details Interactive Notebook Entry</vt:lpstr>
      <vt:lpstr>Main Idea/Supporting Details Interactive Notebook Entry</vt:lpstr>
      <vt:lpstr>Summarizing the Main Idea Interactive Notebook Entry</vt:lpstr>
      <vt:lpstr>Summarizing the Main Idea Interactive Notebook Entry</vt:lpstr>
      <vt:lpstr>Summarizing the Main Idea Interactive Notebook Entry</vt:lpstr>
    </vt:vector>
  </TitlesOfParts>
  <Company>Metro Nashville Public Schools</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Christopher</dc:creator>
  <cp:lastModifiedBy>Maly, Hillary</cp:lastModifiedBy>
  <cp:revision>18</cp:revision>
  <dcterms:created xsi:type="dcterms:W3CDTF">2018-03-18T23:43:09Z</dcterms:created>
  <dcterms:modified xsi:type="dcterms:W3CDTF">2018-03-24T20:01:05Z</dcterms:modified>
</cp:coreProperties>
</file>