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8/22/16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8/22/16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Linking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7840" y="4498975"/>
            <a:ext cx="6461760" cy="1066800"/>
          </a:xfrm>
        </p:spPr>
        <p:txBody>
          <a:bodyPr/>
          <a:lstStyle/>
          <a:p>
            <a:pPr algn="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9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Classroom Affirmation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Morning/Afternoon Greeting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Notes: Linking Verbs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Independent Practice: Linking Verbs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Daily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9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verbs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not express action. </a:t>
            </a:r>
          </a:p>
          <a:p>
            <a:r>
              <a:rPr lang="en-US" dirty="0" smtClean="0"/>
              <a:t>Instead, they </a:t>
            </a:r>
            <a:r>
              <a:rPr lang="en-US" dirty="0" smtClean="0">
                <a:solidFill>
                  <a:srgbClr val="527E56"/>
                </a:solidFill>
              </a:rPr>
              <a:t>connect the subject of the verb to more information about the subject</a:t>
            </a:r>
            <a:r>
              <a:rPr lang="en-US" dirty="0" smtClean="0"/>
              <a:t>.  </a:t>
            </a:r>
          </a:p>
          <a:p>
            <a:r>
              <a:rPr lang="en-US" u="sng" dirty="0" smtClean="0"/>
              <a:t>Examples of linking verbs: </a:t>
            </a:r>
            <a:r>
              <a:rPr lang="en-US" dirty="0" smtClean="0"/>
              <a:t>is, am, are, was, were, be, being, been</a:t>
            </a:r>
          </a:p>
          <a:p>
            <a:pPr marL="11430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Gunny is adorable and athletic.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** If you can substitute am, is or are and the sentence still makes sense, you have a linking verb!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7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u="sng" dirty="0">
                <a:solidFill>
                  <a:srgbClr val="000090"/>
                </a:solidFill>
              </a:rPr>
              <a:t>Examples: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Ms. Culp and Ms. </a:t>
            </a:r>
            <a:r>
              <a:rPr lang="en-US" dirty="0" err="1" smtClean="0"/>
              <a:t>Lemmons</a:t>
            </a:r>
            <a:r>
              <a:rPr lang="en-US" dirty="0" smtClean="0"/>
              <a:t> are math teachers.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/>
              <a:t>House was hectic and exciting.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basketball players were enthusiastic about the championship game.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2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99" y="1417638"/>
            <a:ext cx="8144933" cy="498316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i="1" u="sng" dirty="0"/>
              <a:t>Directions:</a:t>
            </a:r>
            <a:r>
              <a:rPr lang="en-US" i="1" dirty="0"/>
              <a:t> Read the following sentences. For each sentence make the following annotations: </a:t>
            </a:r>
            <a:endParaRPr lang="en-US" dirty="0"/>
          </a:p>
          <a:p>
            <a:pPr lvl="1"/>
            <a:r>
              <a:rPr lang="en-US" i="1" dirty="0"/>
              <a:t>Put an equal sign above each </a:t>
            </a:r>
            <a:r>
              <a:rPr lang="en-US" b="1" i="1" dirty="0"/>
              <a:t>linking verb</a:t>
            </a:r>
            <a:r>
              <a:rPr lang="en-US" i="1" dirty="0"/>
              <a:t>. </a:t>
            </a:r>
            <a:endParaRPr lang="en-US" dirty="0"/>
          </a:p>
          <a:p>
            <a:pPr lvl="1"/>
            <a:r>
              <a:rPr lang="en-US" i="1" dirty="0"/>
              <a:t>Box the </a:t>
            </a:r>
            <a:r>
              <a:rPr lang="en-US" b="1" i="1" dirty="0"/>
              <a:t>simple</a:t>
            </a:r>
            <a:r>
              <a:rPr lang="en-US" i="1" dirty="0"/>
              <a:t> </a:t>
            </a:r>
            <a:r>
              <a:rPr lang="en-US" b="1" i="1" dirty="0"/>
              <a:t>subject</a:t>
            </a:r>
            <a:r>
              <a:rPr lang="en-US" i="1" dirty="0"/>
              <a:t> of each linking verb sentence. </a:t>
            </a:r>
            <a:endParaRPr lang="en-US" dirty="0"/>
          </a:p>
          <a:p>
            <a:pPr lvl="1"/>
            <a:r>
              <a:rPr lang="en-US" i="1" dirty="0"/>
              <a:t>Underline the </a:t>
            </a:r>
            <a:r>
              <a:rPr lang="en-US" b="1" i="1" u="sng" dirty="0"/>
              <a:t>nouns and adjectives</a:t>
            </a:r>
            <a:r>
              <a:rPr lang="en-US" i="1" dirty="0"/>
              <a:t> the provide additional information about the subject. </a:t>
            </a:r>
            <a:endParaRPr lang="en-US" i="1" dirty="0" smtClean="0"/>
          </a:p>
          <a:p>
            <a:pPr marL="365760" lvl="1" indent="0">
              <a:buNone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i="1" dirty="0"/>
              <a:t> </a:t>
            </a:r>
            <a:r>
              <a:rPr lang="en-US" dirty="0" smtClean="0"/>
              <a:t>Ms</a:t>
            </a:r>
            <a:r>
              <a:rPr lang="en-US" dirty="0"/>
              <a:t>. McMurray is the teacher.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day is perfect for a picnic outside.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students were pleased with their well-earned </a:t>
            </a:r>
            <a:r>
              <a:rPr lang="en-US" dirty="0" smtClean="0"/>
              <a:t>grades.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Trevor </a:t>
            </a:r>
            <a:r>
              <a:rPr lang="en-US" dirty="0"/>
              <a:t>and Michelle are siblings.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college students were late for the meeting on Monday.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1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i="1" u="sng" dirty="0">
                <a:solidFill>
                  <a:schemeClr val="accent3">
                    <a:lumMod val="50000"/>
                  </a:schemeClr>
                </a:solidFill>
              </a:rPr>
              <a:t>Directions: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Read the following passage from Chapter 1 of </a:t>
            </a:r>
            <a:r>
              <a:rPr lang="en-US" i="1" u="sng" dirty="0">
                <a:solidFill>
                  <a:schemeClr val="accent3">
                    <a:lumMod val="50000"/>
                  </a:schemeClr>
                </a:solidFill>
              </a:rPr>
              <a:t>Percy Jackson: The Lightning Thief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.  As you read, identify as many linking verbs, helping verbs, and action verbs as you can by annotating your passage.  Use the following code to annotate your passage: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i="1" dirty="0"/>
              <a:t>Action Verb = AV	Linking Verb = LV	Helping Verb = HV</a:t>
            </a:r>
            <a:endParaRPr lang="en-US" dirty="0"/>
          </a:p>
          <a:p>
            <a:pPr marL="45720" indent="0">
              <a:buNone/>
            </a:pPr>
            <a:endParaRPr lang="en-US" i="1" u="sng" dirty="0" smtClean="0"/>
          </a:p>
          <a:p>
            <a:pPr marL="45720" indent="0" algn="ctr">
              <a:buNone/>
            </a:pPr>
            <a:r>
              <a:rPr lang="en-US" i="1" u="sng" dirty="0" smtClean="0">
                <a:solidFill>
                  <a:schemeClr val="accent2">
                    <a:lumMod val="50000"/>
                  </a:schemeClr>
                </a:solidFill>
              </a:rPr>
              <a:t>Example</a:t>
            </a:r>
            <a:r>
              <a:rPr lang="en-US" i="1" u="sng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 Ellie may read her book at the park today.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333" y="274638"/>
            <a:ext cx="8297333" cy="1143000"/>
          </a:xfrm>
        </p:spPr>
        <p:txBody>
          <a:bodyPr/>
          <a:lstStyle/>
          <a:p>
            <a:r>
              <a:rPr lang="en-US" sz="4000" dirty="0" smtClean="0"/>
              <a:t>Putting it all together with Percy!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928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4B734B"/>
                </a:solidFill>
              </a:rPr>
              <a:t>Directions</a:t>
            </a:r>
            <a:r>
              <a:rPr lang="en-US" i="1" dirty="0" smtClean="0">
                <a:solidFill>
                  <a:srgbClr val="4B734B"/>
                </a:solidFill>
              </a:rPr>
              <a:t>: Silently and independently work on the independent practice.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u="sng" dirty="0" smtClean="0"/>
              <a:t>Above &amp; Beyond: </a:t>
            </a:r>
            <a:r>
              <a:rPr lang="en-US" dirty="0" smtClean="0"/>
              <a:t>If you finish early, work on your homework.</a:t>
            </a:r>
          </a:p>
          <a:p>
            <a:pPr lvl="1"/>
            <a:r>
              <a:rPr lang="en-US" dirty="0" smtClean="0"/>
              <a:t> Then, you may read quietly.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2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496" y="1198044"/>
            <a:ext cx="8456045" cy="549308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u="sng" dirty="0" smtClean="0">
                <a:latin typeface="American Typewriter"/>
                <a:cs typeface="American Typewriter"/>
              </a:rPr>
              <a:t>Table #5</a:t>
            </a:r>
            <a:r>
              <a:rPr lang="en-US" dirty="0" smtClean="0">
                <a:latin typeface="American Typewriter"/>
                <a:cs typeface="American Typewriter"/>
              </a:rPr>
              <a:t>: read to self </a:t>
            </a:r>
          </a:p>
          <a:p>
            <a:pPr marL="114300" indent="0">
              <a:buNone/>
            </a:pPr>
            <a:endParaRPr lang="en-US" dirty="0">
              <a:latin typeface="American Typewriter"/>
              <a:cs typeface="American Typewriter"/>
            </a:endParaRPr>
          </a:p>
          <a:p>
            <a:pPr marL="114300" indent="0">
              <a:buNone/>
            </a:pPr>
            <a:r>
              <a:rPr lang="en-US" b="1" u="sng" dirty="0" smtClean="0">
                <a:latin typeface="American Typewriter"/>
                <a:cs typeface="American Typewriter"/>
              </a:rPr>
              <a:t>Table #1</a:t>
            </a:r>
            <a:r>
              <a:rPr lang="en-US" dirty="0" smtClean="0">
                <a:latin typeface="American Typewriter"/>
                <a:cs typeface="American Typewriter"/>
              </a:rPr>
              <a:t>: read with someone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pPr marL="114300" indent="0">
              <a:buNone/>
            </a:pPr>
            <a:r>
              <a:rPr lang="en-US" b="1" u="sng" dirty="0" smtClean="0">
                <a:latin typeface="American Typewriter"/>
                <a:cs typeface="American Typewriter"/>
              </a:rPr>
              <a:t>Table #2</a:t>
            </a:r>
            <a:r>
              <a:rPr lang="en-US" dirty="0" smtClean="0">
                <a:latin typeface="American Typewriter"/>
                <a:cs typeface="American Typewriter"/>
              </a:rPr>
              <a:t>: word work 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(1) </a:t>
            </a:r>
            <a:r>
              <a:rPr lang="en-US" dirty="0">
                <a:latin typeface="American Typewriter"/>
                <a:cs typeface="American Typewriter"/>
              </a:rPr>
              <a:t>Journey’s notebook pages 7, 8, and 9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(2) Study spelling &amp; vocabulary words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pPr marL="114300" indent="0">
              <a:buNone/>
            </a:pPr>
            <a:r>
              <a:rPr lang="en-US" b="1" u="sng" dirty="0" smtClean="0">
                <a:latin typeface="American Typewriter"/>
                <a:cs typeface="American Typewriter"/>
              </a:rPr>
              <a:t>Table #3</a:t>
            </a:r>
            <a:r>
              <a:rPr lang="en-US" dirty="0" smtClean="0">
                <a:latin typeface="American Typewriter"/>
                <a:cs typeface="American Typewriter"/>
              </a:rPr>
              <a:t>: writing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(1) Answer the following prompt on a sheet of paper: </a:t>
            </a:r>
            <a:r>
              <a:rPr lang="en-US" b="1" i="1" dirty="0" smtClean="0">
                <a:latin typeface="American Typewriter"/>
                <a:cs typeface="American Typewriter"/>
              </a:rPr>
              <a:t>If </a:t>
            </a:r>
            <a:r>
              <a:rPr lang="en-US" b="1" i="1" dirty="0">
                <a:latin typeface="American Typewriter"/>
                <a:cs typeface="American Typewriter"/>
              </a:rPr>
              <a:t>you could go anywhere in the world, where would you go and why</a:t>
            </a:r>
            <a:r>
              <a:rPr lang="en-US" b="1" i="1" dirty="0" smtClean="0">
                <a:latin typeface="American Typewriter"/>
                <a:cs typeface="American Typewriter"/>
              </a:rPr>
              <a:t>?</a:t>
            </a:r>
          </a:p>
          <a:p>
            <a:pPr lvl="2"/>
            <a:r>
              <a:rPr lang="en-US" dirty="0" smtClean="0">
                <a:latin typeface="American Typewriter"/>
                <a:cs typeface="American Typewriter"/>
              </a:rPr>
              <a:t>Your response should be at least ¾ of a page; write neatly!! </a:t>
            </a:r>
            <a:r>
              <a:rPr lang="en-US" dirty="0" smtClean="0">
                <a:latin typeface="American Typewriter"/>
                <a:cs typeface="American Typewriter"/>
                <a:sym typeface="Wingdings"/>
              </a:rPr>
              <a:t> </a:t>
            </a:r>
            <a:endParaRPr lang="en-US" dirty="0" smtClean="0">
              <a:latin typeface="American Typewriter"/>
              <a:cs typeface="American Typewriter"/>
            </a:endParaRPr>
          </a:p>
          <a:p>
            <a:pPr lvl="1"/>
            <a:endParaRPr lang="en-US" dirty="0">
              <a:latin typeface="American Typewriter"/>
              <a:cs typeface="American Typewriter"/>
            </a:endParaRPr>
          </a:p>
          <a:p>
            <a:pPr marL="114300" indent="0">
              <a:buNone/>
            </a:pPr>
            <a:r>
              <a:rPr lang="en-US" b="1" u="sng" dirty="0" smtClean="0">
                <a:latin typeface="American Typewriter"/>
                <a:cs typeface="American Typewriter"/>
              </a:rPr>
              <a:t>Table #4</a:t>
            </a:r>
            <a:r>
              <a:rPr lang="en-US" dirty="0" smtClean="0">
                <a:latin typeface="American Typewriter"/>
                <a:cs typeface="American Typewriter"/>
              </a:rPr>
              <a:t>: tech learning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(1) Finish typing web exercises 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(2) Nitro Type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668" y="62996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{Daily 5 Activities}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421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1557</TotalTime>
  <Words>391</Words>
  <Application>Microsoft Macintosh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Linking Verbs</vt:lpstr>
      <vt:lpstr>Agenda</vt:lpstr>
      <vt:lpstr>Linking verbs</vt:lpstr>
      <vt:lpstr>Team Practice</vt:lpstr>
      <vt:lpstr>Teammate Practice</vt:lpstr>
      <vt:lpstr>Putting it all together with Percy!</vt:lpstr>
      <vt:lpstr>Independent Practice</vt:lpstr>
      <vt:lpstr>{Daily 5 Activities}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Verbs</dc:title>
  <dc:creator>Michelle Luteman</dc:creator>
  <cp:lastModifiedBy>Hillary Maly</cp:lastModifiedBy>
  <cp:revision>14</cp:revision>
  <dcterms:created xsi:type="dcterms:W3CDTF">2016-08-21T15:55:01Z</dcterms:created>
  <dcterms:modified xsi:type="dcterms:W3CDTF">2016-08-22T23:05:02Z</dcterms:modified>
</cp:coreProperties>
</file>