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71" r:id="rId3"/>
    <p:sldId id="272" r:id="rId4"/>
    <p:sldId id="274" r:id="rId5"/>
    <p:sldId id="262" r:id="rId6"/>
    <p:sldId id="259" r:id="rId7"/>
    <p:sldId id="258" r:id="rId8"/>
    <p:sldId id="264" r:id="rId9"/>
    <p:sldId id="261" r:id="rId10"/>
    <p:sldId id="260" r:id="rId11"/>
    <p:sldId id="263" r:id="rId12"/>
    <p:sldId id="265" r:id="rId13"/>
    <p:sldId id="267" r:id="rId14"/>
    <p:sldId id="273" r:id="rId15"/>
    <p:sldId id="269" r:id="rId16"/>
    <p:sldId id="275" r:id="rId17"/>
    <p:sldId id="27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4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November 7, 2016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November 7,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November 7,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November 7,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November 7,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November 7, 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November 7, 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November 7, 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November 7, 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November 7, 2016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November 7, 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November 7,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edpuzzle.com/assignments/581fd67ccaa5adee3efbfaae/watch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Bookman Old Style"/>
                <a:cs typeface="Bookman Old Style"/>
              </a:rPr>
              <a:t>Figurative Language</a:t>
            </a:r>
            <a:endParaRPr lang="en-US" dirty="0">
              <a:latin typeface="Bookman Old Style"/>
              <a:cs typeface="Bookman Old Style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Bookman Old Style"/>
                <a:cs typeface="Bookman Old Style"/>
              </a:rPr>
              <a:t>5</a:t>
            </a:r>
            <a:r>
              <a:rPr lang="en-US" baseline="30000" dirty="0" smtClean="0">
                <a:latin typeface="Bookman Old Style"/>
                <a:cs typeface="Bookman Old Style"/>
              </a:rPr>
              <a:t>th</a:t>
            </a:r>
            <a:r>
              <a:rPr lang="en-US" dirty="0" smtClean="0">
                <a:latin typeface="Bookman Old Style"/>
                <a:cs typeface="Bookman Old Style"/>
              </a:rPr>
              <a:t> grade Literacy </a:t>
            </a:r>
            <a:endParaRPr lang="en-US" dirty="0">
              <a:latin typeface="Bookman Old Style"/>
              <a:cs typeface="Bookman Old Style"/>
            </a:endParaRPr>
          </a:p>
        </p:txBody>
      </p:sp>
    </p:spTree>
    <p:extLst>
      <p:ext uri="{BB962C8B-B14F-4D97-AF65-F5344CB8AC3E}">
        <p14:creationId xmlns:p14="http://schemas.microsoft.com/office/powerpoint/2010/main" val="2163161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63184"/>
            <a:ext cx="7024744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3"/>
                </a:solidFill>
                <a:latin typeface="Bookman Old Style"/>
                <a:cs typeface="Bookman Old Style"/>
              </a:rPr>
              <a:t>{Repetition}</a:t>
            </a:r>
            <a:endParaRPr lang="en-US" dirty="0">
              <a:solidFill>
                <a:schemeClr val="accent3"/>
              </a:solidFill>
              <a:latin typeface="Bookman Old Style"/>
              <a:cs typeface="Bookman Old Styl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00292"/>
            <a:ext cx="6777317" cy="3508977"/>
          </a:xfrm>
        </p:spPr>
        <p:txBody>
          <a:bodyPr/>
          <a:lstStyle/>
          <a:p>
            <a:r>
              <a:rPr lang="en-US" b="1" u="sng" dirty="0" smtClean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Definition: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repeats the </a:t>
            </a:r>
            <a:r>
              <a:rPr lang="en-US" b="1" u="sng" dirty="0" smtClean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same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 word or phrase </a:t>
            </a:r>
            <a:r>
              <a:rPr lang="en-US" b="1" u="sng" dirty="0" smtClean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multiple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 times</a:t>
            </a:r>
            <a:endParaRPr lang="en-US" b="1" u="sng" dirty="0" smtClean="0">
              <a:solidFill>
                <a:schemeClr val="accent3">
                  <a:lumMod val="75000"/>
                </a:schemeClr>
              </a:solidFill>
              <a:latin typeface="Bookman Old Style"/>
              <a:cs typeface="Bookman Old Style"/>
            </a:endParaRPr>
          </a:p>
          <a:p>
            <a:endParaRPr lang="en-US" b="1" u="sng" dirty="0">
              <a:solidFill>
                <a:schemeClr val="accent3">
                  <a:lumMod val="75000"/>
                </a:schemeClr>
              </a:solidFill>
              <a:latin typeface="Bookman Old Style"/>
              <a:cs typeface="Bookman Old Style"/>
            </a:endParaRPr>
          </a:p>
          <a:p>
            <a:r>
              <a:rPr lang="en-US" b="1" u="sng" dirty="0" smtClean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Example: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Mary had a little lamb, a little lamb...</a:t>
            </a:r>
            <a:endParaRPr lang="en-US" b="1" u="sng" dirty="0">
              <a:solidFill>
                <a:schemeClr val="accent3">
                  <a:lumMod val="75000"/>
                </a:schemeClr>
              </a:solidFill>
              <a:latin typeface="Bookman Old Style"/>
              <a:cs typeface="Bookman Old Style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3633" y="4161967"/>
            <a:ext cx="2987164" cy="2237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773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43296"/>
            <a:ext cx="7024744" cy="884911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3"/>
                </a:solidFill>
                <a:latin typeface="Bookman Old Style"/>
                <a:cs typeface="Bookman Old Style"/>
              </a:rPr>
              <a:t>{Onomatopoeia}</a:t>
            </a:r>
            <a:endParaRPr lang="en-US" dirty="0">
              <a:solidFill>
                <a:schemeClr val="accent3"/>
              </a:solidFill>
              <a:latin typeface="Bookman Old Style"/>
              <a:cs typeface="Bookman Old Styl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75668"/>
            <a:ext cx="6777317" cy="3856961"/>
          </a:xfrm>
        </p:spPr>
        <p:txBody>
          <a:bodyPr/>
          <a:lstStyle/>
          <a:p>
            <a:r>
              <a:rPr lang="en-US" b="1" u="sng" dirty="0" smtClean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Definition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: word that imitates the </a:t>
            </a:r>
            <a:r>
              <a:rPr lang="en-US" b="1" u="sng" dirty="0" smtClean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sound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 it represents</a:t>
            </a:r>
          </a:p>
          <a:p>
            <a:endParaRPr lang="en-US" dirty="0">
              <a:solidFill>
                <a:schemeClr val="accent3">
                  <a:lumMod val="75000"/>
                </a:schemeClr>
              </a:solidFill>
              <a:latin typeface="Bookman Old Style"/>
              <a:cs typeface="Bookman Old Style"/>
            </a:endParaRPr>
          </a:p>
          <a:p>
            <a:r>
              <a:rPr lang="en-US" b="1" u="sng" dirty="0" smtClean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Example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: SPLAT!! </a:t>
            </a:r>
            <a:endParaRPr lang="en-US" dirty="0">
              <a:solidFill>
                <a:schemeClr val="accent3">
                  <a:lumMod val="75000"/>
                </a:schemeClr>
              </a:solidFill>
              <a:latin typeface="Bookman Old Style"/>
              <a:cs typeface="Bookman Old Style"/>
            </a:endParaRPr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9163" y="3879750"/>
            <a:ext cx="3289300" cy="246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691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83080"/>
            <a:ext cx="7024744" cy="74379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3"/>
                </a:solidFill>
                <a:latin typeface="Bookman Old Style"/>
                <a:cs typeface="Bookman Old Style"/>
              </a:rPr>
              <a:t>{Imagery}</a:t>
            </a:r>
            <a:endParaRPr lang="en-US" dirty="0">
              <a:solidFill>
                <a:schemeClr val="accent3"/>
              </a:solidFill>
              <a:latin typeface="Bookman Old Style"/>
              <a:cs typeface="Bookman Old Styl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0" y="1727815"/>
            <a:ext cx="6777317" cy="3508977"/>
          </a:xfrm>
        </p:spPr>
        <p:txBody>
          <a:bodyPr/>
          <a:lstStyle/>
          <a:p>
            <a:r>
              <a:rPr lang="en-US" b="1" u="sng" dirty="0" smtClean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Definition: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using </a:t>
            </a:r>
            <a:r>
              <a:rPr lang="en-US" b="1" u="sng" dirty="0" smtClean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vivid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 or </a:t>
            </a:r>
            <a:r>
              <a:rPr lang="en-US" b="1" u="sng" dirty="0" smtClean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descriptive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 words</a:t>
            </a:r>
          </a:p>
          <a:p>
            <a:pPr marL="68580" indent="0">
              <a:buNone/>
            </a:pPr>
            <a:endParaRPr lang="en-US" b="1" u="sng" dirty="0">
              <a:solidFill>
                <a:schemeClr val="accent3">
                  <a:lumMod val="75000"/>
                </a:schemeClr>
              </a:solidFill>
              <a:latin typeface="Bookman Old Style"/>
              <a:cs typeface="Bookman Old Style"/>
            </a:endParaRPr>
          </a:p>
          <a:p>
            <a:r>
              <a:rPr lang="en-US" b="1" u="sng" dirty="0" smtClean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Example: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I heard the delightful melodies of the many birds.</a:t>
            </a:r>
            <a:endParaRPr lang="en-US" b="1" u="sng" dirty="0" smtClean="0">
              <a:solidFill>
                <a:schemeClr val="accent3">
                  <a:lumMod val="75000"/>
                </a:schemeClr>
              </a:solidFill>
              <a:latin typeface="Bookman Old Style"/>
              <a:cs typeface="Bookman Old Style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3038" y="4028000"/>
            <a:ext cx="34925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555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92416"/>
            <a:ext cx="7024744" cy="85355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3"/>
                </a:solidFill>
                <a:latin typeface="Bookman Old Style"/>
                <a:cs typeface="Bookman Old Style"/>
              </a:rPr>
              <a:t>{Idiom}</a:t>
            </a:r>
            <a:endParaRPr lang="en-US" dirty="0">
              <a:solidFill>
                <a:schemeClr val="accent3"/>
              </a:solidFill>
              <a:latin typeface="Bookman Old Style"/>
              <a:cs typeface="Bookman Old Styl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496033"/>
            <a:ext cx="6777317" cy="3508977"/>
          </a:xfrm>
        </p:spPr>
        <p:txBody>
          <a:bodyPr/>
          <a:lstStyle/>
          <a:p>
            <a:r>
              <a:rPr lang="en-US" b="1" u="sng" dirty="0" smtClean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Definition: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a phrase whose </a:t>
            </a:r>
            <a:r>
              <a:rPr lang="en-US" b="1" u="sng" dirty="0" smtClean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literal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 meaning is different from its </a:t>
            </a:r>
            <a:r>
              <a:rPr lang="en-US" b="1" u="sng" dirty="0" smtClean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implied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 meaning</a:t>
            </a:r>
            <a:endParaRPr lang="en-US" b="1" u="sng" dirty="0" smtClean="0">
              <a:solidFill>
                <a:schemeClr val="accent3">
                  <a:lumMod val="75000"/>
                </a:schemeClr>
              </a:solidFill>
              <a:latin typeface="Bookman Old Style"/>
              <a:cs typeface="Bookman Old Style"/>
            </a:endParaRPr>
          </a:p>
          <a:p>
            <a:endParaRPr lang="en-US" b="1" u="sng" dirty="0">
              <a:solidFill>
                <a:schemeClr val="accent3">
                  <a:lumMod val="75000"/>
                </a:schemeClr>
              </a:solidFill>
              <a:latin typeface="Bookman Old Style"/>
              <a:cs typeface="Bookman Old Style"/>
            </a:endParaRPr>
          </a:p>
          <a:p>
            <a:r>
              <a:rPr lang="en-US" b="1" u="sng" dirty="0" smtClean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Example: </a:t>
            </a:r>
            <a:endParaRPr lang="en-US" dirty="0" smtClean="0">
              <a:solidFill>
                <a:schemeClr val="accent3">
                  <a:lumMod val="75000"/>
                </a:schemeClr>
              </a:solidFill>
              <a:latin typeface="Bookman Old Style"/>
              <a:cs typeface="Bookman Old Style"/>
            </a:endParaRPr>
          </a:p>
          <a:p>
            <a:pPr lvl="1"/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Out of the loop</a:t>
            </a:r>
          </a:p>
          <a:p>
            <a:pPr lvl="1"/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A good egg </a:t>
            </a:r>
            <a:endParaRPr lang="en-US" dirty="0">
              <a:solidFill>
                <a:schemeClr val="accent3">
                  <a:lumMod val="75000"/>
                </a:schemeClr>
              </a:solidFill>
              <a:latin typeface="Bookman Old Style"/>
              <a:cs typeface="Bookman Old Style"/>
            </a:endParaRPr>
          </a:p>
        </p:txBody>
      </p:sp>
    </p:spTree>
    <p:extLst>
      <p:ext uri="{BB962C8B-B14F-4D97-AF65-F5344CB8AC3E}">
        <p14:creationId xmlns:p14="http://schemas.microsoft.com/office/powerpoint/2010/main" val="4019270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89" y="367265"/>
            <a:ext cx="7677178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3"/>
                </a:solidFill>
                <a:latin typeface="Bookman Old Style"/>
                <a:cs typeface="Bookman Old Style"/>
              </a:rPr>
              <a:t>{Stop &amp; Jot Reflection Questions}</a:t>
            </a:r>
            <a:endParaRPr lang="en-US" dirty="0">
              <a:solidFill>
                <a:schemeClr val="accent3"/>
              </a:solidFill>
              <a:latin typeface="Bookman Old Style"/>
              <a:cs typeface="Bookman Old Styl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5" y="1730985"/>
            <a:ext cx="7413884" cy="3508977"/>
          </a:xfrm>
        </p:spPr>
        <p:txBody>
          <a:bodyPr>
            <a:normAutofit lnSpcReduction="10000"/>
          </a:bodyPr>
          <a:lstStyle/>
          <a:p>
            <a:pPr marL="525780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What is the purpose of using figurative language in your writing? How can it enhance your writing?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How will your understanding of figurative language be helpful while you’re reading?</a:t>
            </a:r>
          </a:p>
          <a:p>
            <a:pPr marL="68580" indent="0">
              <a:buNone/>
            </a:pPr>
            <a:endParaRPr lang="en-US" dirty="0">
              <a:solidFill>
                <a:schemeClr val="accent3">
                  <a:lumMod val="75000"/>
                </a:schemeClr>
              </a:solidFill>
              <a:latin typeface="Bookman Old Style"/>
              <a:cs typeface="Bookman Old Style"/>
            </a:endParaRPr>
          </a:p>
          <a:p>
            <a:pPr marL="68580" indent="0">
              <a:buNone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**Make sure your responses are written in complete sentences &amp; that you re-state the question.**</a:t>
            </a:r>
            <a:endParaRPr lang="en-US" dirty="0">
              <a:solidFill>
                <a:schemeClr val="accent3">
                  <a:lumMod val="75000"/>
                </a:schemeClr>
              </a:solidFill>
              <a:latin typeface="Bookman Old Style"/>
              <a:cs typeface="Bookman Old Style"/>
            </a:endParaRPr>
          </a:p>
        </p:txBody>
      </p:sp>
      <p:pic>
        <p:nvPicPr>
          <p:cNvPr id="4" name="Picture 3" descr="Unknow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7100" y="4893732"/>
            <a:ext cx="1793979" cy="1481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154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84590"/>
            <a:ext cx="7024744" cy="74379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3"/>
                </a:solidFill>
                <a:latin typeface="Bookman Old Style"/>
                <a:cs typeface="Bookman Old Style"/>
              </a:rPr>
              <a:t>{Teammate Practice}</a:t>
            </a:r>
            <a:endParaRPr lang="en-US" dirty="0">
              <a:solidFill>
                <a:schemeClr val="accent3"/>
              </a:solidFill>
              <a:latin typeface="Bookman Old Style"/>
              <a:cs typeface="Bookman Old Styl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3232" y="1706048"/>
            <a:ext cx="7321141" cy="4389952"/>
          </a:xfrm>
        </p:spPr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en-US" u="sng" dirty="0" smtClean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Activity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: Walk Around the Room</a:t>
            </a:r>
          </a:p>
          <a:p>
            <a:pPr marL="68580" indent="0">
              <a:buNone/>
            </a:pPr>
            <a:endParaRPr lang="en-US" dirty="0" smtClean="0">
              <a:solidFill>
                <a:schemeClr val="accent3">
                  <a:lumMod val="75000"/>
                </a:schemeClr>
              </a:solidFill>
              <a:latin typeface="Bookman Old Style"/>
              <a:cs typeface="Bookman Old Style"/>
            </a:endParaRPr>
          </a:p>
          <a:p>
            <a:pPr marL="68580" indent="0">
              <a:buNone/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[Directions]: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There are 9 different posters around the room. 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Read the task card on each poster &amp; complete the activity. </a:t>
            </a:r>
            <a:endParaRPr lang="en-US" dirty="0">
              <a:solidFill>
                <a:schemeClr val="accent3">
                  <a:lumMod val="75000"/>
                </a:schemeClr>
              </a:solidFill>
              <a:latin typeface="Bookman Old Style"/>
              <a:cs typeface="Bookman Old Style"/>
            </a:endParaRPr>
          </a:p>
          <a:p>
            <a:pPr marL="68580" indent="0">
              <a:buNone/>
            </a:pPr>
            <a:endParaRPr lang="en-US" dirty="0">
              <a:solidFill>
                <a:schemeClr val="accent3">
                  <a:lumMod val="75000"/>
                </a:schemeClr>
              </a:solidFill>
              <a:latin typeface="Bookman Old Style"/>
              <a:cs typeface="Bookman Old Style"/>
            </a:endParaRPr>
          </a:p>
          <a:p>
            <a:pPr marL="640080" lvl="2" indent="0">
              <a:buNone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**Record your answer on a post-it note and place that on the poster. Make sure that you put your name(s) on the post-it note, too.**</a:t>
            </a:r>
          </a:p>
          <a:p>
            <a:pPr marL="68580" indent="0">
              <a:buNone/>
            </a:pPr>
            <a:endParaRPr lang="en-US" dirty="0">
              <a:solidFill>
                <a:schemeClr val="accent3">
                  <a:lumMod val="75000"/>
                </a:schemeClr>
              </a:solidFill>
              <a:latin typeface="Bookman Old Style"/>
              <a:cs typeface="Bookman Old Style"/>
            </a:endParaRPr>
          </a:p>
          <a:p>
            <a:pPr marL="68580" indent="0">
              <a:buNone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[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Above &amp; Beyond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]: Extend each task card by creating an additional example or explaining what it means, etc. </a:t>
            </a:r>
          </a:p>
          <a:p>
            <a:pPr marL="68580" indent="0">
              <a:buNone/>
            </a:pPr>
            <a:endParaRPr lang="en-US" dirty="0">
              <a:solidFill>
                <a:schemeClr val="accent3">
                  <a:lumMod val="75000"/>
                </a:schemeClr>
              </a:solidFill>
              <a:latin typeface="Bookman Old Style"/>
              <a:cs typeface="Bookman Old Style"/>
            </a:endParaRPr>
          </a:p>
          <a:p>
            <a:pPr marL="68580" indent="0">
              <a:buNone/>
            </a:pPr>
            <a:endParaRPr lang="en-US" dirty="0" smtClean="0">
              <a:solidFill>
                <a:schemeClr val="accent3">
                  <a:lumMod val="75000"/>
                </a:schemeClr>
              </a:solidFill>
              <a:latin typeface="Bookman Old Style"/>
              <a:cs typeface="Bookman Old Style"/>
            </a:endParaRPr>
          </a:p>
        </p:txBody>
      </p:sp>
    </p:spTree>
    <p:extLst>
      <p:ext uri="{BB962C8B-B14F-4D97-AF65-F5344CB8AC3E}">
        <p14:creationId xmlns:p14="http://schemas.microsoft.com/office/powerpoint/2010/main" val="3577465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07531"/>
            <a:ext cx="7024744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  <a:latin typeface="Bookman Old Style"/>
                <a:cs typeface="Bookman Old Style"/>
              </a:rPr>
              <a:t>{Independent Practice}</a:t>
            </a:r>
            <a:endParaRPr lang="en-US" dirty="0">
              <a:solidFill>
                <a:schemeClr val="accent3"/>
              </a:solidFill>
              <a:latin typeface="Bookman Old Style"/>
              <a:cs typeface="Bookman Old Styl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>
                <a:latin typeface="Bookman Old Style"/>
                <a:cs typeface="Bookman Old Style"/>
              </a:rPr>
              <a:t>[</a:t>
            </a:r>
            <a:r>
              <a:rPr lang="en-US" b="1" dirty="0" smtClean="0">
                <a:latin typeface="Bookman Old Style"/>
                <a:cs typeface="Bookman Old Style"/>
              </a:rPr>
              <a:t>Directions</a:t>
            </a:r>
            <a:r>
              <a:rPr lang="en-US" dirty="0" smtClean="0">
                <a:latin typeface="Bookman Old Style"/>
                <a:cs typeface="Bookman Old Style"/>
              </a:rPr>
              <a:t>]: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>
                <a:latin typeface="Bookman Old Style"/>
                <a:cs typeface="Bookman Old Style"/>
              </a:rPr>
              <a:t>Watch the </a:t>
            </a:r>
            <a:r>
              <a:rPr lang="en-US" dirty="0" smtClean="0">
                <a:latin typeface="Bookman Old Style"/>
                <a:cs typeface="Bookman Old Style"/>
                <a:hlinkClick r:id="rId2"/>
              </a:rPr>
              <a:t>video</a:t>
            </a:r>
            <a:endParaRPr lang="en-US" dirty="0" smtClean="0">
              <a:latin typeface="Bookman Old Style"/>
              <a:cs typeface="Bookman Old Style"/>
            </a:endParaRPr>
          </a:p>
          <a:p>
            <a:pPr marL="525780" indent="-457200">
              <a:buFont typeface="+mj-lt"/>
              <a:buAutoNum type="arabicPeriod"/>
            </a:pPr>
            <a:r>
              <a:rPr lang="en-US" dirty="0" smtClean="0">
                <a:latin typeface="Bookman Old Style"/>
                <a:cs typeface="Bookman Old Style"/>
              </a:rPr>
              <a:t>Record your responses to the “stop &amp; jot” questions on the recording sheet </a:t>
            </a:r>
          </a:p>
          <a:p>
            <a:pPr marL="68580" indent="0">
              <a:buNone/>
            </a:pPr>
            <a:endParaRPr lang="en-US" dirty="0">
              <a:latin typeface="Bookman Old Style"/>
              <a:cs typeface="Bookman Old Style"/>
            </a:endParaRPr>
          </a:p>
          <a:p>
            <a:pPr marL="68580" indent="0">
              <a:buNone/>
            </a:pPr>
            <a:r>
              <a:rPr lang="en-US" dirty="0" smtClean="0">
                <a:latin typeface="Bookman Old Style"/>
                <a:cs typeface="Bookman Old Style"/>
              </a:rPr>
              <a:t>[</a:t>
            </a:r>
            <a:r>
              <a:rPr lang="en-US" b="1" dirty="0" smtClean="0">
                <a:latin typeface="Bookman Old Style"/>
                <a:cs typeface="Bookman Old Style"/>
              </a:rPr>
              <a:t>Above &amp; Beyond</a:t>
            </a:r>
            <a:r>
              <a:rPr lang="en-US" dirty="0" smtClean="0">
                <a:latin typeface="Bookman Old Style"/>
                <a:cs typeface="Bookman Old Style"/>
              </a:rPr>
              <a:t>]: try to record all of the examples for each type of figurative language </a:t>
            </a:r>
            <a:r>
              <a:rPr lang="en-US" dirty="0" smtClean="0">
                <a:latin typeface="Bookman Old Style"/>
                <a:cs typeface="Bookman Old Style"/>
                <a:sym typeface="Wingdings"/>
              </a:rPr>
              <a:t> </a:t>
            </a:r>
            <a:endParaRPr lang="en-US" dirty="0">
              <a:latin typeface="Bookman Old Style"/>
              <a:cs typeface="Bookman Old Style"/>
            </a:endParaRPr>
          </a:p>
        </p:txBody>
      </p:sp>
    </p:spTree>
    <p:extLst>
      <p:ext uri="{BB962C8B-B14F-4D97-AF65-F5344CB8AC3E}">
        <p14:creationId xmlns:p14="http://schemas.microsoft.com/office/powerpoint/2010/main" val="2091478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065" y="-170373"/>
            <a:ext cx="7024744" cy="1143000"/>
          </a:xfrm>
        </p:spPr>
        <p:txBody>
          <a:bodyPr>
            <a:normAutofit/>
          </a:bodyPr>
          <a:lstStyle/>
          <a:p>
            <a:r>
              <a:rPr lang="en-US" sz="3500" dirty="0" smtClean="0">
                <a:latin typeface="Bookman Old Style"/>
                <a:cs typeface="Bookman Old Style"/>
              </a:rPr>
              <a:t>{Exit Ticket}</a:t>
            </a:r>
            <a:endParaRPr lang="en-US" sz="3500" dirty="0">
              <a:latin typeface="Bookman Old Style"/>
              <a:cs typeface="Bookman Old Styl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801" y="992760"/>
            <a:ext cx="8043332" cy="4950844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n-US" sz="1700" b="1" dirty="0" smtClean="0">
                <a:latin typeface="Bookman Old Style"/>
                <a:cs typeface="Bookman Old Style"/>
              </a:rPr>
              <a:t>[Directions]: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1700" dirty="0" smtClean="0">
                <a:latin typeface="Bookman Old Style"/>
                <a:cs typeface="Bookman Old Style"/>
              </a:rPr>
              <a:t>Grab a post-it note. Write your name on the top of it. </a:t>
            </a:r>
          </a:p>
          <a:p>
            <a:pPr marL="68580" indent="0">
              <a:buNone/>
            </a:pPr>
            <a:endParaRPr lang="en-US" sz="1700" dirty="0" smtClean="0">
              <a:latin typeface="Bookman Old Style"/>
              <a:cs typeface="Bookman Old Style"/>
            </a:endParaRPr>
          </a:p>
          <a:p>
            <a:pPr marL="525780" indent="-457200">
              <a:buFont typeface="+mj-lt"/>
              <a:buAutoNum type="arabicPeriod"/>
            </a:pPr>
            <a:r>
              <a:rPr lang="en-US" sz="1700" dirty="0" smtClean="0">
                <a:latin typeface="Bookman Old Style"/>
                <a:cs typeface="Bookman Old Style"/>
              </a:rPr>
              <a:t>Answer the following questions</a:t>
            </a:r>
          </a:p>
          <a:p>
            <a:pPr lvl="1"/>
            <a:r>
              <a:rPr lang="en-US" sz="1700" u="sng" dirty="0" smtClean="0">
                <a:latin typeface="Bookman Old Style"/>
                <a:cs typeface="Bookman Old Style"/>
              </a:rPr>
              <a:t>Question #1: </a:t>
            </a:r>
            <a:r>
              <a:rPr lang="en-US" sz="1700" dirty="0" smtClean="0">
                <a:latin typeface="Bookman Old Style"/>
                <a:cs typeface="Bookman Old Style"/>
              </a:rPr>
              <a:t>On a scale of 1-10 (10 being the most confident), how do you feel about your ability to define each type of figurative language? </a:t>
            </a:r>
          </a:p>
          <a:p>
            <a:pPr lvl="1"/>
            <a:r>
              <a:rPr lang="en-US" sz="1700" u="sng" dirty="0" smtClean="0">
                <a:latin typeface="Bookman Old Style"/>
                <a:cs typeface="Bookman Old Style"/>
              </a:rPr>
              <a:t>Question #2</a:t>
            </a:r>
            <a:r>
              <a:rPr lang="en-US" sz="1700" dirty="0" smtClean="0">
                <a:latin typeface="Bookman Old Style"/>
                <a:cs typeface="Bookman Old Style"/>
              </a:rPr>
              <a:t>: On a scale of 1-10 (10 being the most confident), how do you feel about your ability to identify types of figurative language?</a:t>
            </a:r>
          </a:p>
          <a:p>
            <a:pPr lvl="1"/>
            <a:r>
              <a:rPr lang="en-US" sz="1700" u="sng" dirty="0" smtClean="0">
                <a:latin typeface="Bookman Old Style"/>
                <a:cs typeface="Bookman Old Style"/>
              </a:rPr>
              <a:t>Question #3: </a:t>
            </a:r>
            <a:r>
              <a:rPr lang="en-US" sz="1700" dirty="0" smtClean="0">
                <a:latin typeface="Bookman Old Style"/>
                <a:cs typeface="Bookman Old Style"/>
              </a:rPr>
              <a:t>What is something that you can do and/or something that I can help you with to further your understanding of figurative language? </a:t>
            </a:r>
          </a:p>
          <a:p>
            <a:pPr marL="365760" lvl="1" indent="0">
              <a:buNone/>
            </a:pPr>
            <a:endParaRPr lang="en-US" sz="1700" dirty="0">
              <a:latin typeface="Bookman Old Style"/>
              <a:cs typeface="Bookman Old Style"/>
            </a:endParaRPr>
          </a:p>
          <a:p>
            <a:pPr marL="68580" indent="0">
              <a:buNone/>
            </a:pPr>
            <a:r>
              <a:rPr lang="en-US" sz="1700" dirty="0" smtClean="0">
                <a:latin typeface="Bookman Old Style"/>
                <a:cs typeface="Bookman Old Style"/>
              </a:rPr>
              <a:t>[</a:t>
            </a:r>
            <a:r>
              <a:rPr lang="en-US" sz="1700" b="1" dirty="0" smtClean="0">
                <a:latin typeface="Bookman Old Style"/>
                <a:cs typeface="Bookman Old Style"/>
              </a:rPr>
              <a:t>Above &amp; Beyond</a:t>
            </a:r>
            <a:r>
              <a:rPr lang="en-US" sz="1700" dirty="0" smtClean="0">
                <a:latin typeface="Bookman Old Style"/>
                <a:cs typeface="Bookman Old Style"/>
              </a:rPr>
              <a:t>]: on a sheet of paper, write a story using the different types of figurative language that we discussed today </a:t>
            </a:r>
            <a:r>
              <a:rPr lang="en-US" sz="1700" dirty="0" smtClean="0">
                <a:latin typeface="Bookman Old Style"/>
                <a:cs typeface="Bookman Old Style"/>
                <a:sym typeface="Wingdings"/>
              </a:rPr>
              <a:t> </a:t>
            </a:r>
          </a:p>
          <a:p>
            <a:pPr marL="365760" lvl="1" indent="0">
              <a:buNone/>
            </a:pPr>
            <a:endParaRPr lang="en-US" sz="1700" u="sng" dirty="0">
              <a:latin typeface="Bookman Old Style"/>
              <a:cs typeface="Bookman Old Style"/>
            </a:endParaRPr>
          </a:p>
          <a:p>
            <a:pPr marL="68580" indent="0">
              <a:buNone/>
            </a:pPr>
            <a:r>
              <a:rPr lang="en-US" sz="1700" dirty="0" smtClean="0">
                <a:latin typeface="Bookman Old Style"/>
                <a:cs typeface="Bookman Old Style"/>
              </a:rPr>
              <a:t>**Place your post-it note on your assigned number when you are dismissed.**</a:t>
            </a:r>
          </a:p>
          <a:p>
            <a:pPr lvl="1"/>
            <a:endParaRPr lang="en-US" sz="1700" dirty="0">
              <a:latin typeface="Bookman Old Style"/>
              <a:cs typeface="Bookman Old Style"/>
            </a:endParaRPr>
          </a:p>
        </p:txBody>
      </p:sp>
    </p:spTree>
    <p:extLst>
      <p:ext uri="{BB962C8B-B14F-4D97-AF65-F5344CB8AC3E}">
        <p14:creationId xmlns:p14="http://schemas.microsoft.com/office/powerpoint/2010/main" val="3999585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02731"/>
            <a:ext cx="7024744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  <a:latin typeface="Bookman Old Style"/>
                <a:cs typeface="Bookman Old Style"/>
              </a:rPr>
              <a:t>{Agenda}</a:t>
            </a:r>
            <a:endParaRPr lang="en-US" dirty="0">
              <a:solidFill>
                <a:schemeClr val="accent3"/>
              </a:solidFill>
              <a:latin typeface="Bookman Old Style"/>
              <a:cs typeface="Bookman Old Styl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600" y="1883385"/>
            <a:ext cx="6957209" cy="3508977"/>
          </a:xfrm>
        </p:spPr>
        <p:txBody>
          <a:bodyPr/>
          <a:lstStyle/>
          <a:p>
            <a:r>
              <a:rPr lang="en-US" u="sng" dirty="0" smtClean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Boardwork sheet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: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Descriptive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words </a:t>
            </a:r>
          </a:p>
          <a:p>
            <a:r>
              <a:rPr lang="en-US" u="sng" dirty="0" smtClean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TEAM Practice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: Note-taking </a:t>
            </a:r>
          </a:p>
          <a:p>
            <a:r>
              <a:rPr lang="en-US" u="sng" dirty="0" smtClean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Teammate Practice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: “Walk around the room” activity </a:t>
            </a:r>
          </a:p>
          <a:p>
            <a:r>
              <a:rPr lang="en-US" u="sng" dirty="0" smtClean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Independent Practice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: Video </a:t>
            </a:r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Exit ticket </a:t>
            </a:r>
            <a:endParaRPr lang="en-US" dirty="0">
              <a:solidFill>
                <a:schemeClr val="accent3">
                  <a:lumMod val="75000"/>
                </a:schemeClr>
              </a:solidFill>
              <a:latin typeface="Bookman Old Style"/>
              <a:cs typeface="Bookman Old Style"/>
            </a:endParaRPr>
          </a:p>
        </p:txBody>
      </p:sp>
      <p:pic>
        <p:nvPicPr>
          <p:cNvPr id="4" name="Picture 3" descr="Unknow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735" y="3781500"/>
            <a:ext cx="2032499" cy="223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574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  <a:latin typeface="Bookman Old Style"/>
                <a:cs typeface="Bookman Old Style"/>
              </a:rPr>
              <a:t>{Objectives}</a:t>
            </a:r>
            <a:endParaRPr lang="en-US" dirty="0">
              <a:solidFill>
                <a:schemeClr val="accent3"/>
              </a:solidFill>
              <a:latin typeface="Bookman Old Style"/>
              <a:cs typeface="Bookman Old Styl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I CAN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...</a:t>
            </a:r>
          </a:p>
          <a:p>
            <a:pPr marL="525780" indent="-457200">
              <a:buFont typeface="+mj-lt"/>
              <a:buAutoNum type="arabicPeriod"/>
            </a:pPr>
            <a:r>
              <a:rPr lang="en-US" u="sng" dirty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d</a:t>
            </a:r>
            <a:r>
              <a:rPr lang="en-US" u="sng" dirty="0" smtClean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efine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 each type of figurative language </a:t>
            </a:r>
          </a:p>
          <a:p>
            <a:pPr marL="525780" indent="-457200">
              <a:buFont typeface="+mj-lt"/>
              <a:buAutoNum type="arabicPeriod"/>
            </a:pPr>
            <a:r>
              <a:rPr lang="en-US" u="sng" dirty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i</a:t>
            </a:r>
            <a:r>
              <a:rPr lang="en-US" u="sng" dirty="0" smtClean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dentify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 examples of figurative language </a:t>
            </a:r>
            <a:endParaRPr lang="en-US" dirty="0">
              <a:solidFill>
                <a:schemeClr val="accent3">
                  <a:lumMod val="75000"/>
                </a:schemeClr>
              </a:solidFill>
              <a:latin typeface="Bookman Old Style"/>
              <a:cs typeface="Bookman Old Style"/>
            </a:endParaRPr>
          </a:p>
        </p:txBody>
      </p:sp>
      <p:pic>
        <p:nvPicPr>
          <p:cNvPr id="4" name="Picture 3" descr="Unknow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7733" y="3989919"/>
            <a:ext cx="2946400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587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4957" y="519665"/>
            <a:ext cx="7024744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  <a:latin typeface="Bookman Old Style"/>
                <a:cs typeface="Bookman Old Style"/>
              </a:rPr>
              <a:t>{Goal Setting}</a:t>
            </a:r>
            <a:endParaRPr lang="en-US" dirty="0">
              <a:solidFill>
                <a:schemeClr val="accent3"/>
              </a:solidFill>
              <a:latin typeface="Bookman Old Style"/>
              <a:cs typeface="Bookman Old Style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64795" y="1705049"/>
            <a:ext cx="7469739" cy="3508977"/>
          </a:xfrm>
        </p:spPr>
        <p:txBody>
          <a:bodyPr>
            <a:normAutofit/>
          </a:bodyPr>
          <a:lstStyle/>
          <a:p>
            <a:r>
              <a:rPr lang="en-US" sz="2600" dirty="0" smtClean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Set a goal for today’s lesson </a:t>
            </a:r>
          </a:p>
          <a:p>
            <a:pPr marL="68580" indent="0">
              <a:buNone/>
            </a:pPr>
            <a:endParaRPr lang="en-US" sz="2600" dirty="0">
              <a:solidFill>
                <a:schemeClr val="accent3">
                  <a:lumMod val="75000"/>
                </a:schemeClr>
              </a:solidFill>
              <a:latin typeface="Bookman Old Style"/>
              <a:cs typeface="Bookman Old Style"/>
            </a:endParaRPr>
          </a:p>
          <a:p>
            <a:r>
              <a:rPr lang="en-US" sz="2600" dirty="0" smtClean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Your goal should be...</a:t>
            </a:r>
          </a:p>
          <a:p>
            <a:pPr lvl="1"/>
            <a:r>
              <a:rPr lang="en-US" sz="2600" dirty="0" smtClean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Specific </a:t>
            </a:r>
          </a:p>
          <a:p>
            <a:pPr lvl="1"/>
            <a:r>
              <a:rPr lang="en-US" sz="2600" dirty="0" smtClean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Reasonable </a:t>
            </a:r>
          </a:p>
          <a:p>
            <a:pPr lvl="1"/>
            <a:r>
              <a:rPr lang="en-US" sz="2600" dirty="0" smtClean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Relate to today’s lesson </a:t>
            </a:r>
            <a:endParaRPr lang="en-US" sz="2600" dirty="0">
              <a:solidFill>
                <a:schemeClr val="accent3">
                  <a:lumMod val="75000"/>
                </a:schemeClr>
              </a:solidFill>
              <a:latin typeface="Bookman Old Style"/>
              <a:cs typeface="Bookman Old Style"/>
            </a:endParaRPr>
          </a:p>
        </p:txBody>
      </p:sp>
      <p:pic>
        <p:nvPicPr>
          <p:cNvPr id="5" name="Picture 4" descr="Unknow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3996" y="4504267"/>
            <a:ext cx="3430538" cy="1764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455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2" y="501803"/>
            <a:ext cx="7024744" cy="931951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3"/>
                </a:solidFill>
                <a:latin typeface="Bookman Old Style"/>
                <a:cs typeface="Bookman Old Style"/>
              </a:rPr>
              <a:t>{Hyperbole}</a:t>
            </a:r>
            <a:endParaRPr lang="en-US" dirty="0">
              <a:solidFill>
                <a:schemeClr val="accent3"/>
              </a:solidFill>
              <a:latin typeface="Bookman Old Style"/>
              <a:cs typeface="Bookman Old Styl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0292" y="1492195"/>
            <a:ext cx="6777317" cy="3809922"/>
          </a:xfrm>
        </p:spPr>
        <p:txBody>
          <a:bodyPr/>
          <a:lstStyle/>
          <a:p>
            <a:r>
              <a:rPr lang="en-US" b="1" u="sng" dirty="0" smtClean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Definition: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an </a:t>
            </a:r>
            <a:r>
              <a:rPr lang="en-US" b="1" u="sng" dirty="0" smtClean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exaggeration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 that </a:t>
            </a:r>
            <a:r>
              <a:rPr lang="en-US" b="1" u="sng" dirty="0" smtClean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cannot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 possibly be true</a:t>
            </a:r>
            <a:endParaRPr lang="en-US" b="1" u="sng" dirty="0" smtClean="0">
              <a:solidFill>
                <a:schemeClr val="accent3">
                  <a:lumMod val="75000"/>
                </a:schemeClr>
              </a:solidFill>
              <a:latin typeface="Bookman Old Style"/>
              <a:cs typeface="Bookman Old Style"/>
            </a:endParaRPr>
          </a:p>
          <a:p>
            <a:endParaRPr lang="en-US" b="1" u="sng" dirty="0">
              <a:solidFill>
                <a:schemeClr val="accent3">
                  <a:lumMod val="75000"/>
                </a:schemeClr>
              </a:solidFill>
              <a:latin typeface="Bookman Old Style"/>
              <a:cs typeface="Bookman Old Style"/>
            </a:endParaRPr>
          </a:p>
          <a:p>
            <a:r>
              <a:rPr lang="en-US" b="1" u="sng" dirty="0" smtClean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Example: </a:t>
            </a:r>
          </a:p>
          <a:p>
            <a:pPr lvl="1"/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I was eaten alive by the mosquitos</a:t>
            </a:r>
          </a:p>
          <a:p>
            <a:pPr lvl="1"/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Cried a million tears</a:t>
            </a:r>
            <a:endParaRPr lang="en-US" dirty="0">
              <a:solidFill>
                <a:schemeClr val="accent3">
                  <a:lumMod val="75000"/>
                </a:schemeClr>
              </a:solidFill>
              <a:latin typeface="Bookman Old Style"/>
              <a:cs typeface="Bookman Old Style"/>
            </a:endParaRPr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0163" y="3753363"/>
            <a:ext cx="3289300" cy="246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427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90336"/>
            <a:ext cx="7024744" cy="85355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3"/>
                </a:solidFill>
                <a:latin typeface="Bookman Old Style"/>
                <a:cs typeface="Bookman Old Style"/>
              </a:rPr>
              <a:t>{Metaphor}</a:t>
            </a:r>
            <a:endParaRPr lang="en-US" dirty="0">
              <a:solidFill>
                <a:schemeClr val="accent3"/>
              </a:solidFill>
              <a:latin typeface="Bookman Old Style"/>
              <a:cs typeface="Bookman Old Styl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Definition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: Comparison of </a:t>
            </a:r>
            <a:r>
              <a:rPr lang="en-US" b="1" u="sng" dirty="0" smtClean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two unlike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things </a:t>
            </a:r>
            <a:r>
              <a:rPr lang="en-US" b="1" u="sng" dirty="0" smtClean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without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 “like or as”</a:t>
            </a:r>
          </a:p>
          <a:p>
            <a:endParaRPr lang="en-US" dirty="0">
              <a:solidFill>
                <a:schemeClr val="accent3">
                  <a:lumMod val="75000"/>
                </a:schemeClr>
              </a:solidFill>
              <a:latin typeface="Bookman Old Style"/>
              <a:cs typeface="Bookman Old Style"/>
            </a:endParaRPr>
          </a:p>
          <a:p>
            <a:r>
              <a:rPr lang="en-US" b="1" u="sng" dirty="0" smtClean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Example: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The clouds were shadows</a:t>
            </a:r>
            <a:endParaRPr lang="en-US" b="1" u="sng" dirty="0">
              <a:solidFill>
                <a:schemeClr val="accent3">
                  <a:lumMod val="75000"/>
                </a:schemeClr>
              </a:solidFill>
              <a:latin typeface="Bookman Old Style"/>
              <a:cs typeface="Bookman Old Style"/>
            </a:endParaRPr>
          </a:p>
        </p:txBody>
      </p:sp>
      <p:pic>
        <p:nvPicPr>
          <p:cNvPr id="4" name="Picture 3" descr="imgr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806" y="4327654"/>
            <a:ext cx="2240003" cy="1793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789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31035"/>
            <a:ext cx="7024744" cy="80651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3"/>
                </a:solidFill>
                <a:latin typeface="Bookman Old Style"/>
                <a:cs typeface="Bookman Old Style"/>
              </a:rPr>
              <a:t>{Simile}</a:t>
            </a:r>
            <a:endParaRPr lang="en-US" dirty="0">
              <a:solidFill>
                <a:schemeClr val="accent3"/>
              </a:solidFill>
              <a:latin typeface="Bookman Old Style"/>
              <a:cs typeface="Bookman Old Styl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007028"/>
            <a:ext cx="6777317" cy="3825601"/>
          </a:xfrm>
        </p:spPr>
        <p:txBody>
          <a:bodyPr/>
          <a:lstStyle/>
          <a:p>
            <a:r>
              <a:rPr lang="en-US" b="1" u="sng" dirty="0" smtClean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Definition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: comparison of </a:t>
            </a:r>
            <a:r>
              <a:rPr lang="en-US" b="1" u="sng" dirty="0" smtClean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two unlike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things that uses </a:t>
            </a:r>
            <a:r>
              <a:rPr lang="en-US" b="1" u="sng" dirty="0" smtClean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like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 or </a:t>
            </a:r>
            <a:r>
              <a:rPr lang="en-US" b="1" u="sng" dirty="0" smtClean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as </a:t>
            </a:r>
          </a:p>
          <a:p>
            <a:endParaRPr lang="en-US" dirty="0">
              <a:solidFill>
                <a:schemeClr val="accent3">
                  <a:lumMod val="75000"/>
                </a:schemeClr>
              </a:solidFill>
              <a:latin typeface="Bookman Old Style"/>
              <a:cs typeface="Bookman Old Style"/>
            </a:endParaRPr>
          </a:p>
          <a:p>
            <a:r>
              <a:rPr lang="en-US" b="1" u="sng" dirty="0" smtClean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Example: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Like a lamb to the slaughter</a:t>
            </a:r>
            <a:endParaRPr lang="en-US" b="1" u="sng" dirty="0">
              <a:solidFill>
                <a:schemeClr val="accent3">
                  <a:lumMod val="75000"/>
                </a:schemeClr>
              </a:solidFill>
              <a:latin typeface="Bookman Old Style"/>
              <a:cs typeface="Bookman Old Style"/>
            </a:endParaRPr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014" y="3956682"/>
            <a:ext cx="2163173" cy="1875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332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2" y="1007936"/>
            <a:ext cx="7024744" cy="77515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3"/>
                </a:solidFill>
                <a:latin typeface="Bookman Old Style"/>
                <a:cs typeface="Bookman Old Style"/>
              </a:rPr>
              <a:t>{Personification}</a:t>
            </a:r>
            <a:endParaRPr lang="en-US" dirty="0">
              <a:solidFill>
                <a:schemeClr val="accent3"/>
              </a:solidFill>
              <a:latin typeface="Bookman Old Style"/>
              <a:cs typeface="Bookman Old Styl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Definition: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an animal, idea, or thing is given </a:t>
            </a:r>
            <a:r>
              <a:rPr lang="en-US" b="1" u="sng" dirty="0" smtClean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human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 qualities</a:t>
            </a:r>
            <a:endParaRPr lang="en-US" b="1" u="sng" dirty="0" smtClean="0">
              <a:solidFill>
                <a:schemeClr val="accent3">
                  <a:lumMod val="75000"/>
                </a:schemeClr>
              </a:solidFill>
              <a:latin typeface="Bookman Old Style"/>
              <a:cs typeface="Bookman Old Style"/>
            </a:endParaRPr>
          </a:p>
          <a:p>
            <a:endParaRPr lang="en-US" b="1" u="sng" dirty="0">
              <a:solidFill>
                <a:schemeClr val="accent3">
                  <a:lumMod val="75000"/>
                </a:schemeClr>
              </a:solidFill>
              <a:latin typeface="Bookman Old Style"/>
              <a:cs typeface="Bookman Old Style"/>
            </a:endParaRPr>
          </a:p>
          <a:p>
            <a:r>
              <a:rPr lang="en-US" b="1" u="sng" dirty="0" smtClean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Example: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Nature will be kind to you</a:t>
            </a:r>
            <a:endParaRPr lang="en-US" b="1" u="sng" dirty="0">
              <a:solidFill>
                <a:schemeClr val="accent3">
                  <a:lumMod val="75000"/>
                </a:schemeClr>
              </a:solidFill>
              <a:latin typeface="Bookman Old Style"/>
              <a:cs typeface="Bookman Old Style"/>
            </a:endParaRPr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749" y="4235646"/>
            <a:ext cx="1293821" cy="1919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677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19776"/>
            <a:ext cx="7024744" cy="900591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3"/>
                </a:solidFill>
                <a:latin typeface="Bookman Old Style"/>
                <a:cs typeface="Bookman Old Style"/>
              </a:rPr>
              <a:t>{Alliteration}</a:t>
            </a:r>
            <a:endParaRPr lang="en-US" dirty="0">
              <a:solidFill>
                <a:schemeClr val="accent3"/>
              </a:solidFill>
              <a:latin typeface="Bookman Old Style"/>
              <a:cs typeface="Bookman Old Styl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0" y="1720367"/>
            <a:ext cx="6777317" cy="3508977"/>
          </a:xfrm>
        </p:spPr>
        <p:txBody>
          <a:bodyPr/>
          <a:lstStyle/>
          <a:p>
            <a:r>
              <a:rPr lang="en-US" b="1" u="sng" dirty="0" smtClean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Definition: repeating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 sounds at the </a:t>
            </a:r>
            <a:r>
              <a:rPr lang="en-US" b="1" u="sng" dirty="0" smtClean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beginning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 of words</a:t>
            </a:r>
            <a:endParaRPr lang="en-US" b="1" u="sng" dirty="0" smtClean="0">
              <a:solidFill>
                <a:schemeClr val="accent3">
                  <a:lumMod val="75000"/>
                </a:schemeClr>
              </a:solidFill>
              <a:latin typeface="Bookman Old Style"/>
              <a:cs typeface="Bookman Old Style"/>
            </a:endParaRPr>
          </a:p>
          <a:p>
            <a:endParaRPr lang="en-US" b="1" u="sng" dirty="0">
              <a:solidFill>
                <a:schemeClr val="accent3">
                  <a:lumMod val="75000"/>
                </a:schemeClr>
              </a:solidFill>
              <a:latin typeface="Bookman Old Style"/>
              <a:cs typeface="Bookman Old Style"/>
            </a:endParaRPr>
          </a:p>
          <a:p>
            <a:r>
              <a:rPr lang="en-US" b="1" u="sng" dirty="0" smtClean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Example: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Bookman Old Style"/>
                <a:cs typeface="Bookman Old Style"/>
              </a:rPr>
              <a:t>Sally sells sea shells by the seashore</a:t>
            </a:r>
            <a:endParaRPr lang="en-US" b="1" u="sng" dirty="0">
              <a:solidFill>
                <a:schemeClr val="accent3">
                  <a:lumMod val="75000"/>
                </a:schemeClr>
              </a:solidFill>
              <a:latin typeface="Bookman Old Style"/>
              <a:cs typeface="Bookman Old Style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5062" y="3911110"/>
            <a:ext cx="3289300" cy="246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321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363</TotalTime>
  <Words>657</Words>
  <Application>Microsoft Macintosh PowerPoint</Application>
  <PresentationFormat>On-screen Show (4:3)</PresentationFormat>
  <Paragraphs>92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Austin</vt:lpstr>
      <vt:lpstr>Figurative Language</vt:lpstr>
      <vt:lpstr>{Agenda}</vt:lpstr>
      <vt:lpstr>{Objectives}</vt:lpstr>
      <vt:lpstr>{Goal Setting}</vt:lpstr>
      <vt:lpstr>{Hyperbole}</vt:lpstr>
      <vt:lpstr>{Metaphor}</vt:lpstr>
      <vt:lpstr>{Simile}</vt:lpstr>
      <vt:lpstr>{Personification}</vt:lpstr>
      <vt:lpstr>{Alliteration}</vt:lpstr>
      <vt:lpstr>{Repetition}</vt:lpstr>
      <vt:lpstr>{Onomatopoeia}</vt:lpstr>
      <vt:lpstr>{Imagery}</vt:lpstr>
      <vt:lpstr>{Idiom}</vt:lpstr>
      <vt:lpstr>{Stop &amp; Jot Reflection Questions}</vt:lpstr>
      <vt:lpstr>{Teammate Practice}</vt:lpstr>
      <vt:lpstr>{Independent Practice}</vt:lpstr>
      <vt:lpstr>{Exit Ticket}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Figurative Language</dc:title>
  <dc:creator>Hillary Maly</dc:creator>
  <cp:lastModifiedBy>Hillary Maly</cp:lastModifiedBy>
  <cp:revision>61</cp:revision>
  <dcterms:created xsi:type="dcterms:W3CDTF">2015-04-01T23:06:52Z</dcterms:created>
  <dcterms:modified xsi:type="dcterms:W3CDTF">2016-11-07T13:25:13Z</dcterms:modified>
</cp:coreProperties>
</file>