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4"/>
  </p:notesMasterIdLst>
  <p:sldIdLst>
    <p:sldId id="256" r:id="rId2"/>
    <p:sldId id="261" r:id="rId3"/>
    <p:sldId id="264" r:id="rId4"/>
    <p:sldId id="284" r:id="rId5"/>
    <p:sldId id="283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86"/>
  </p:normalViewPr>
  <p:slideViewPr>
    <p:cSldViewPr snapToGrid="0">
      <p:cViewPr varScale="1">
        <p:scale>
          <a:sx n="101" d="100"/>
          <a:sy n="101" d="100"/>
        </p:scale>
        <p:origin x="5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D9FF5-7B5E-45D0-ADF3-29E1985745E2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D9C19-A558-410F-9127-7C9044EF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4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72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42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6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6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11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52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57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9C19-A558-410F-9127-7C9044EF70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0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526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7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7725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04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15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7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2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8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4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84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B7C37-B076-472D-9AAF-9D9EAFC71B3B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3CE45B-DC2A-4321-AE9E-CFCEEBC82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0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509" y="3778575"/>
            <a:ext cx="7766936" cy="1646302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/>
              <a:t>Figurative Language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69557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Idiom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a group of words whose collective meaning is quite different from their individual literal meaning</a:t>
            </a:r>
          </a:p>
          <a:p>
            <a:r>
              <a:rPr lang="en-US" sz="3600" dirty="0"/>
              <a:t>Example: When Bill joined the military, Dad said he was swimming with sharks.</a:t>
            </a:r>
          </a:p>
          <a:p>
            <a:r>
              <a:rPr lang="en-US" sz="3200" dirty="0"/>
              <a:t>What does the phrase “swimming with sharks” mean? Is Bill </a:t>
            </a:r>
            <a:r>
              <a:rPr lang="en-US" sz="3200" i="1" dirty="0"/>
              <a:t>literally </a:t>
            </a:r>
            <a:r>
              <a:rPr lang="en-US" sz="3200" dirty="0"/>
              <a:t>swimming with sharks?</a:t>
            </a:r>
          </a:p>
        </p:txBody>
      </p:sp>
    </p:spTree>
    <p:extLst>
      <p:ext uri="{BB962C8B-B14F-4D97-AF65-F5344CB8AC3E}">
        <p14:creationId xmlns:p14="http://schemas.microsoft.com/office/powerpoint/2010/main" val="123230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Allusion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a reference to a person, place, or event from literature, sports, history, movies, or the arts</a:t>
            </a:r>
          </a:p>
          <a:p>
            <a:r>
              <a:rPr lang="en-US" sz="3600" dirty="0"/>
              <a:t>Example: Heather’s mysterious smile rivaled the </a:t>
            </a:r>
            <a:r>
              <a:rPr lang="en-US" sz="3600" i="1" dirty="0"/>
              <a:t>Mona Lisa</a:t>
            </a:r>
            <a:r>
              <a:rPr lang="en-US" sz="3600" dirty="0"/>
              <a:t>.</a:t>
            </a:r>
          </a:p>
          <a:p>
            <a:r>
              <a:rPr lang="en-US" sz="3200" dirty="0"/>
              <a:t>Mona Lisa, by Leonardo da Vinci </a:t>
            </a:r>
            <a:br>
              <a:rPr lang="en-US" sz="3200" dirty="0"/>
            </a:br>
            <a:r>
              <a:rPr lang="en-US" sz="2800" dirty="0"/>
              <a:t>(possibly the most famous painting in the</a:t>
            </a:r>
            <a:br>
              <a:rPr lang="en-US" sz="2800" dirty="0"/>
            </a:br>
            <a:r>
              <a:rPr lang="en-US" sz="2800" dirty="0"/>
              <a:t>world – NO, this statement is NOT hyperbole!)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36" y="3006436"/>
            <a:ext cx="3851564" cy="385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2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8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Figurative Language</a:t>
            </a:r>
            <a:br>
              <a:rPr lang="en-US" sz="5400" dirty="0"/>
            </a:br>
            <a:r>
              <a:rPr lang="en-US" sz="3200" dirty="0"/>
              <a:t>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8" y="1450896"/>
            <a:ext cx="9866711" cy="52131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dirty="0"/>
              <a:t>Now that you have definitions and examples, it’s time to practice by reading and annotating a text!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Read the story. Underline and label each type of figurative language you find. </a:t>
            </a:r>
            <a:r>
              <a:rPr lang="en-US" sz="2200" dirty="0"/>
              <a:t>(Write the term above the underlined excerpt.)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Use the checklist to check off each type found. Go back and reread as necessary until you find </a:t>
            </a:r>
            <a:r>
              <a:rPr lang="en-US" sz="2700" u="sng" dirty="0"/>
              <a:t>all</a:t>
            </a:r>
            <a:r>
              <a:rPr lang="en-US" sz="2700" dirty="0"/>
              <a:t> examples!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Once complete, cut around the perimeter of your annotated passage and glue it into your notebook next to the page with the overview of definitions/examples.</a:t>
            </a:r>
            <a:br>
              <a:rPr lang="en-US" sz="2700" dirty="0"/>
            </a:br>
            <a:r>
              <a:rPr lang="en-US" sz="2400" dirty="0"/>
              <a:t>(Note: You don’t need to cut out the checklist – unless you really want to – as it is difficult to fit on the page.)</a:t>
            </a:r>
          </a:p>
        </p:txBody>
      </p:sp>
      <p:cxnSp>
        <p:nvCxnSpPr>
          <p:cNvPr id="6" name="Straight Arrow Connector 5"/>
          <p:cNvCxnSpPr>
            <a:stCxn id="9" idx="1"/>
          </p:cNvCxnSpPr>
          <p:nvPr/>
        </p:nvCxnSpPr>
        <p:spPr>
          <a:xfrm flipH="1" flipV="1">
            <a:off x="2340352" y="6289456"/>
            <a:ext cx="473186" cy="37458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13538" y="6479371"/>
            <a:ext cx="1828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NOT A SIMILE!!!</a:t>
            </a:r>
          </a:p>
        </p:txBody>
      </p:sp>
    </p:spTree>
    <p:extLst>
      <p:ext uri="{BB962C8B-B14F-4D97-AF65-F5344CB8AC3E}">
        <p14:creationId xmlns:p14="http://schemas.microsoft.com/office/powerpoint/2010/main" val="273322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641152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Learning Standards</a:t>
            </a:r>
            <a:br>
              <a:rPr lang="en-US" sz="5400" dirty="0"/>
            </a:br>
            <a:r>
              <a:rPr lang="en-US" sz="3200" dirty="0"/>
              <a:t>What are you learning?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4" y="2222287"/>
            <a:ext cx="8853054" cy="3636511"/>
          </a:xfrm>
        </p:spPr>
        <p:txBody>
          <a:bodyPr/>
          <a:lstStyle/>
          <a:p>
            <a:r>
              <a:rPr lang="en-US" sz="3200" b="1" dirty="0"/>
              <a:t>5.FL.VA.7b </a:t>
            </a:r>
            <a:r>
              <a:rPr lang="en-US" sz="3200" dirty="0"/>
              <a:t>Demonstrate understanding of figurative language, word relationships, and nuances in word meanings.</a:t>
            </a:r>
          </a:p>
          <a:p>
            <a:pPr lvl="1"/>
            <a:r>
              <a:rPr lang="en-US" sz="3000" dirty="0"/>
              <a:t>i. Interpret figurative language, including similes and metaphors, in context.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5170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8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Figurative Language</a:t>
            </a:r>
            <a:br>
              <a:rPr lang="en-US" sz="5400" dirty="0"/>
            </a:br>
            <a:r>
              <a:rPr lang="en-US" sz="3200" dirty="0"/>
              <a:t>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8" y="1437041"/>
            <a:ext cx="6804857" cy="521314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700" dirty="0"/>
              <a:t>See the finished product to the right. We will begin by cutting out and recording notes. If you have additional time at the end, you may add color.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Cut around the entire perimeter only.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With the foldable face down, fold in the sides so that it looks like a window shutter.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Cut between the dotted lines to make a total of 8 shutters.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700" dirty="0"/>
              <a:t>With the doors closed, glue the back side down to your notebook page.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6852" y="0"/>
            <a:ext cx="51351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Metaphor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a comparison of two unlike things by saying that one thing </a:t>
            </a:r>
            <a:r>
              <a:rPr lang="en-US" sz="3600" i="1" u="sng" dirty="0"/>
              <a:t>is</a:t>
            </a:r>
            <a:r>
              <a:rPr lang="en-US" sz="3600" i="1" dirty="0"/>
              <a:t> </a:t>
            </a:r>
            <a:r>
              <a:rPr lang="en-US" sz="3600" dirty="0"/>
              <a:t>a dissimilar object or thing</a:t>
            </a:r>
            <a:endParaRPr lang="en-US" sz="3600" i="1" dirty="0"/>
          </a:p>
          <a:p>
            <a:r>
              <a:rPr lang="en-US" sz="3600" dirty="0"/>
              <a:t>Example: </a:t>
            </a:r>
            <a:r>
              <a:rPr lang="en-US" sz="3600" i="1" dirty="0"/>
              <a:t>Dad is a monster </a:t>
            </a:r>
            <a:r>
              <a:rPr lang="en-US" sz="3600" dirty="0"/>
              <a:t>in the morning before he has his coffee.</a:t>
            </a:r>
          </a:p>
          <a:p>
            <a:pPr lvl="1"/>
            <a:r>
              <a:rPr lang="en-US" sz="3400" dirty="0"/>
              <a:t>What two things are being compared? Could you see this comparison being true?</a:t>
            </a:r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9497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Simile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a comparison of two unlike things using the words </a:t>
            </a:r>
            <a:r>
              <a:rPr lang="en-US" sz="3600" i="1" dirty="0"/>
              <a:t>like </a:t>
            </a:r>
            <a:r>
              <a:rPr lang="en-US" sz="3600" dirty="0"/>
              <a:t>or </a:t>
            </a:r>
            <a:r>
              <a:rPr lang="en-US" sz="3600" i="1" dirty="0"/>
              <a:t>as </a:t>
            </a:r>
            <a:r>
              <a:rPr lang="en-US" sz="3600" dirty="0"/>
              <a:t>(or </a:t>
            </a:r>
            <a:r>
              <a:rPr lang="en-US" sz="3600" i="1" dirty="0"/>
              <a:t>than</a:t>
            </a:r>
            <a:r>
              <a:rPr lang="en-US" sz="3600" dirty="0"/>
              <a:t>)</a:t>
            </a:r>
            <a:endParaRPr lang="en-US" sz="3600" i="1" dirty="0"/>
          </a:p>
          <a:p>
            <a:r>
              <a:rPr lang="en-US" sz="3600" dirty="0"/>
              <a:t>Example: When the girl was humiliated, her cheeks turned </a:t>
            </a:r>
            <a:r>
              <a:rPr lang="en-US" sz="3600" i="1" dirty="0"/>
              <a:t>as red as an apple.</a:t>
            </a:r>
          </a:p>
          <a:p>
            <a:pPr lvl="1"/>
            <a:r>
              <a:rPr lang="en-US" sz="3400" dirty="0"/>
              <a:t>What two things are being compared? Is this an apt comparison?</a:t>
            </a:r>
          </a:p>
        </p:txBody>
      </p:sp>
    </p:spTree>
    <p:extLst>
      <p:ext uri="{BB962C8B-B14F-4D97-AF65-F5344CB8AC3E}">
        <p14:creationId xmlns:p14="http://schemas.microsoft.com/office/powerpoint/2010/main" val="85444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Hyperbole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an exaggeration that cannot possibly be true</a:t>
            </a:r>
          </a:p>
          <a:p>
            <a:r>
              <a:rPr lang="en-US" sz="3600" dirty="0"/>
              <a:t>Example: Josie’s new friend is as skinny as a toothpick.</a:t>
            </a:r>
          </a:p>
          <a:p>
            <a:r>
              <a:rPr lang="en-US" sz="2800" dirty="0"/>
              <a:t>Is this an example of another type of figurative language, too???</a:t>
            </a:r>
          </a:p>
          <a:p>
            <a:r>
              <a:rPr lang="en-US" sz="2800" dirty="0"/>
              <a:t>Notice, a particular phrase may be an example of multiple types of figurative language. Always read and think carefully!</a:t>
            </a:r>
          </a:p>
        </p:txBody>
      </p:sp>
    </p:spTree>
    <p:extLst>
      <p:ext uri="{BB962C8B-B14F-4D97-AF65-F5344CB8AC3E}">
        <p14:creationId xmlns:p14="http://schemas.microsoft.com/office/powerpoint/2010/main" val="423602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Personification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giving human qualities to nonhuman things</a:t>
            </a:r>
          </a:p>
          <a:p>
            <a:r>
              <a:rPr lang="en-US" sz="3600" dirty="0"/>
              <a:t>Example: The sun smiled at the world as it rose in the morning.</a:t>
            </a:r>
          </a:p>
          <a:p>
            <a:pPr lvl="1"/>
            <a:r>
              <a:rPr lang="en-US" sz="3400" dirty="0"/>
              <a:t>Can the sun smile???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90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Onomatopoeia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words whose sounds suggest their meaning</a:t>
            </a:r>
          </a:p>
          <a:p>
            <a:r>
              <a:rPr lang="en-US" sz="3600" dirty="0"/>
              <a:t>Example: The door slowly creaked open and then slammed shut!</a:t>
            </a:r>
          </a:p>
          <a:p>
            <a:pPr lvl="1"/>
            <a:r>
              <a:rPr lang="en-US" sz="3400" i="1" dirty="0"/>
              <a:t>creak </a:t>
            </a:r>
            <a:r>
              <a:rPr lang="en-US" sz="3400" dirty="0"/>
              <a:t>and </a:t>
            </a:r>
            <a:r>
              <a:rPr lang="en-US" sz="3400" i="1" dirty="0"/>
              <a:t>slam </a:t>
            </a:r>
            <a:r>
              <a:rPr lang="en-US" sz="3400" dirty="0"/>
              <a:t>imitate sounds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67480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34" y="0"/>
            <a:ext cx="10571998" cy="970450"/>
          </a:xfrm>
        </p:spPr>
        <p:txBody>
          <a:bodyPr>
            <a:normAutofit fontScale="90000"/>
          </a:bodyPr>
          <a:lstStyle/>
          <a:p>
            <a:r>
              <a:rPr lang="en-US" sz="7300" b="1" dirty="0"/>
              <a:t>Alliteration</a:t>
            </a:r>
            <a:br>
              <a:rPr lang="en-US" sz="5400" dirty="0"/>
            </a:br>
            <a:r>
              <a:rPr lang="en-US" sz="3200" dirty="0"/>
              <a:t>Notes for Interactive Notebook Entry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980" y="1644859"/>
            <a:ext cx="9589620" cy="5213141"/>
          </a:xfrm>
        </p:spPr>
        <p:txBody>
          <a:bodyPr>
            <a:normAutofit/>
          </a:bodyPr>
          <a:lstStyle/>
          <a:p>
            <a:r>
              <a:rPr lang="en-US" sz="3600" dirty="0"/>
              <a:t>Definition: the repetition of the same initial </a:t>
            </a:r>
            <a:r>
              <a:rPr lang="en-US" sz="2800" dirty="0"/>
              <a:t>(beginning) </a:t>
            </a:r>
            <a:r>
              <a:rPr lang="en-US" sz="3600" dirty="0"/>
              <a:t>consonant sound in a series of words</a:t>
            </a:r>
          </a:p>
          <a:p>
            <a:r>
              <a:rPr lang="en-US" sz="3600" dirty="0"/>
              <a:t>Example: </a:t>
            </a:r>
            <a:r>
              <a:rPr lang="en-US" sz="3600" b="1" dirty="0"/>
              <a:t>H</a:t>
            </a:r>
            <a:r>
              <a:rPr lang="en-US" sz="3600" dirty="0"/>
              <a:t>al </a:t>
            </a:r>
            <a:r>
              <a:rPr lang="en-US" sz="3600" b="1" dirty="0"/>
              <a:t>h</a:t>
            </a:r>
            <a:r>
              <a:rPr lang="en-US" sz="3600" dirty="0"/>
              <a:t>it the </a:t>
            </a:r>
            <a:r>
              <a:rPr lang="en-US" sz="3600" b="1" dirty="0"/>
              <a:t>h</a:t>
            </a:r>
            <a:r>
              <a:rPr lang="en-US" sz="3600" dirty="0"/>
              <a:t>ouse </a:t>
            </a:r>
            <a:r>
              <a:rPr lang="en-US" sz="3600" b="1" dirty="0"/>
              <a:t>h</a:t>
            </a:r>
            <a:r>
              <a:rPr lang="en-US" sz="3600" dirty="0"/>
              <a:t>ard with the </a:t>
            </a:r>
            <a:r>
              <a:rPr lang="en-US" sz="3600" b="1" dirty="0"/>
              <a:t>h</a:t>
            </a:r>
            <a:r>
              <a:rPr lang="en-US" sz="3600" dirty="0"/>
              <a:t>ammer.</a:t>
            </a:r>
          </a:p>
          <a:p>
            <a:r>
              <a:rPr lang="en-US" sz="3200" dirty="0"/>
              <a:t>What consonant sound is repeated?</a:t>
            </a:r>
          </a:p>
        </p:txBody>
      </p:sp>
    </p:spTree>
    <p:extLst>
      <p:ext uri="{BB962C8B-B14F-4D97-AF65-F5344CB8AC3E}">
        <p14:creationId xmlns:p14="http://schemas.microsoft.com/office/powerpoint/2010/main" val="413212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5128</TotalTime>
  <Words>579</Words>
  <Application>Microsoft Macintosh PowerPoint</Application>
  <PresentationFormat>Widescreen</PresentationFormat>
  <Paragraphs>59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Figurative Language</vt:lpstr>
      <vt:lpstr>Learning Standards What are you learning?</vt:lpstr>
      <vt:lpstr>Figurative Language Interactive Notebook Entry</vt:lpstr>
      <vt:lpstr>Metaphor Notes for Interactive Notebook Entry</vt:lpstr>
      <vt:lpstr>Simile Notes for Interactive Notebook Entry</vt:lpstr>
      <vt:lpstr>Hyperbole Notes for Interactive Notebook Entry</vt:lpstr>
      <vt:lpstr>Personification Notes for Interactive Notebook Entry</vt:lpstr>
      <vt:lpstr>Onomatopoeia Notes for Interactive Notebook Entry</vt:lpstr>
      <vt:lpstr>Alliteration Notes for Interactive Notebook Entry</vt:lpstr>
      <vt:lpstr>Idiom Notes for Interactive Notebook Entry</vt:lpstr>
      <vt:lpstr>Allusion Notes for Interactive Notebook Entry</vt:lpstr>
      <vt:lpstr>Figurative Language Interactive Notebook Entry</vt:lpstr>
    </vt:vector>
  </TitlesOfParts>
  <Company>Metro Nashville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Christopher</dc:creator>
  <cp:lastModifiedBy>Maly, Hillary</cp:lastModifiedBy>
  <cp:revision>44</cp:revision>
  <dcterms:created xsi:type="dcterms:W3CDTF">2018-03-18T23:43:09Z</dcterms:created>
  <dcterms:modified xsi:type="dcterms:W3CDTF">2019-04-05T12:16:42Z</dcterms:modified>
</cp:coreProperties>
</file>