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5"/>
  </p:normalViewPr>
  <p:slideViewPr>
    <p:cSldViewPr snapToGrid="0" snapToObjects="1">
      <p:cViewPr varScale="1">
        <p:scale>
          <a:sx n="94" d="100"/>
          <a:sy n="94" d="100"/>
        </p:scale>
        <p:origin x="16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14D93-AB22-484F-A8E5-A25AC4453162}" type="datetimeFigureOut">
              <a:rPr lang="en-US" smtClean="0"/>
              <a:t>2/1/17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73ECF-2D93-0540-91ED-F3CA1CBC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7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Stop</a:t>
            </a:r>
            <a:r>
              <a:rPr lang="en-US" baseline="0" smtClean="0"/>
              <a:t> playing video at 1:50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3ECF-2D93-0540-91ED-F3CA1CBC20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84A6EC-A150-4445-BC9E-C7FC54EC7C9F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A6EC-A150-4445-BC9E-C7FC54EC7C9F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593D-6609-164A-B392-9B8F5B032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A6EC-A150-4445-BC9E-C7FC54EC7C9F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593D-6609-164A-B392-9B8F5B032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A6EC-A150-4445-BC9E-C7FC54EC7C9F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593D-6609-164A-B392-9B8F5B032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A6EC-A150-4445-BC9E-C7FC54EC7C9F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593D-6609-164A-B392-9B8F5B032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A6EC-A150-4445-BC9E-C7FC54EC7C9F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593D-6609-164A-B392-9B8F5B032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84A6EC-A150-4445-BC9E-C7FC54EC7C9F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A6EC-A150-4445-BC9E-C7FC54EC7C9F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593D-6609-164A-B392-9B8F5B032D4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A6EC-A150-4445-BC9E-C7FC54EC7C9F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593D-6609-164A-B392-9B8F5B032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A6EC-A150-4445-BC9E-C7FC54EC7C9F}" type="datetimeFigureOut">
              <a:rPr lang="en-US" smtClean="0"/>
              <a:t>2/1/17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593D-6609-164A-B392-9B8F5B032D46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A6EC-A150-4445-BC9E-C7FC54EC7C9F}" type="datetimeFigureOut">
              <a:rPr lang="en-US" smtClean="0"/>
              <a:t>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593D-6609-164A-B392-9B8F5B032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A6EC-A150-4445-BC9E-C7FC54EC7C9F}" type="datetimeFigureOut">
              <a:rPr lang="en-US" smtClean="0"/>
              <a:t>2/1/17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593D-6609-164A-B392-9B8F5B032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A6EC-A150-4445-BC9E-C7FC54EC7C9F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02E593D-6609-164A-B392-9B8F5B032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D184A6EC-A150-4445-BC9E-C7FC54EC7C9F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02E593D-6609-164A-B392-9B8F5B032D4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0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 and Paraphrasing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 Literacy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8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 When We Will Paraphrase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There are many times when we want to paraphrase to give evidence:</a:t>
            </a:r>
          </a:p>
          <a:p>
            <a:pPr lvl="1"/>
            <a:r>
              <a:rPr lang="en-US" sz="2800" dirty="0"/>
              <a:t>When we want to explain an </a:t>
            </a:r>
            <a:r>
              <a:rPr lang="en-US" sz="2800" b="1" u="sng" dirty="0">
                <a:solidFill>
                  <a:srgbClr val="008000"/>
                </a:solidFill>
              </a:rPr>
              <a:t>idea</a:t>
            </a:r>
            <a:r>
              <a:rPr lang="en-US" sz="2800" dirty="0"/>
              <a:t> or </a:t>
            </a:r>
            <a:r>
              <a:rPr lang="en-US" sz="2800" b="1" u="sng" dirty="0">
                <a:solidFill>
                  <a:srgbClr val="008000"/>
                </a:solidFill>
              </a:rPr>
              <a:t>argument</a:t>
            </a:r>
            <a:r>
              <a:rPr lang="en-US" sz="2800" dirty="0"/>
              <a:t> that the author has. </a:t>
            </a:r>
          </a:p>
          <a:p>
            <a:pPr lvl="1"/>
            <a:r>
              <a:rPr lang="en-US" sz="2800" dirty="0"/>
              <a:t>When we want to </a:t>
            </a:r>
            <a:r>
              <a:rPr lang="en-US" sz="2800" b="1" u="sng" dirty="0">
                <a:solidFill>
                  <a:srgbClr val="008000"/>
                </a:solidFill>
              </a:rPr>
              <a:t>summarize</a:t>
            </a:r>
            <a:r>
              <a:rPr lang="en-US" sz="2800" dirty="0"/>
              <a:t> several sentences. </a:t>
            </a:r>
          </a:p>
          <a:p>
            <a:pPr lvl="1"/>
            <a:r>
              <a:rPr lang="en-US" sz="2800" dirty="0"/>
              <a:t>Making a list of </a:t>
            </a:r>
            <a:r>
              <a:rPr lang="en-US" sz="2800" b="1" u="sng" dirty="0">
                <a:solidFill>
                  <a:srgbClr val="008000"/>
                </a:solidFill>
              </a:rPr>
              <a:t>ideas</a:t>
            </a:r>
            <a:r>
              <a:rPr lang="en-US" sz="2800" dirty="0"/>
              <a:t> that the author gives throughout a paragraph.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32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Paraphrase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How to Paraphrase:</a:t>
            </a:r>
            <a:endParaRPr lang="en-US" sz="3200" dirty="0"/>
          </a:p>
          <a:p>
            <a:pPr lvl="0"/>
            <a:r>
              <a:rPr lang="en-US" sz="3200" dirty="0"/>
              <a:t>Read the direct quotation, annotate it to make sure that you know what it means. </a:t>
            </a:r>
          </a:p>
          <a:p>
            <a:pPr lvl="0"/>
            <a:r>
              <a:rPr lang="en-US" sz="3200" dirty="0"/>
              <a:t>Write it in your own words. </a:t>
            </a:r>
          </a:p>
          <a:p>
            <a:pPr lvl="1"/>
            <a:r>
              <a:rPr lang="en-US" sz="2800" b="1" u="sng" dirty="0">
                <a:solidFill>
                  <a:srgbClr val="008000"/>
                </a:solidFill>
              </a:rPr>
              <a:t>Transition</a:t>
            </a:r>
          </a:p>
          <a:p>
            <a:pPr lvl="1"/>
            <a:r>
              <a:rPr lang="en-US" sz="2800" dirty="0"/>
              <a:t>Name of the </a:t>
            </a:r>
            <a:r>
              <a:rPr lang="en-US" sz="2800" b="1" u="sng" dirty="0">
                <a:solidFill>
                  <a:srgbClr val="008000"/>
                </a:solidFill>
              </a:rPr>
              <a:t>source</a:t>
            </a:r>
          </a:p>
          <a:p>
            <a:pPr lvl="1"/>
            <a:r>
              <a:rPr lang="en-US" sz="2800" dirty="0"/>
              <a:t>What you think it means.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Rules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Never change </a:t>
            </a:r>
            <a:r>
              <a:rPr lang="en-US" sz="2800" b="1" u="sng" dirty="0">
                <a:solidFill>
                  <a:srgbClr val="008000"/>
                </a:solidFill>
              </a:rPr>
              <a:t>names</a:t>
            </a:r>
            <a:r>
              <a:rPr lang="en-US" sz="2800" dirty="0">
                <a:solidFill>
                  <a:srgbClr val="008000"/>
                </a:solidFill>
              </a:rPr>
              <a:t>, </a:t>
            </a:r>
            <a:r>
              <a:rPr lang="en-US" sz="2800" b="1" u="sng" dirty="0">
                <a:solidFill>
                  <a:srgbClr val="008000"/>
                </a:solidFill>
              </a:rPr>
              <a:t>places</a:t>
            </a:r>
            <a:r>
              <a:rPr lang="en-US" sz="2800" dirty="0">
                <a:solidFill>
                  <a:srgbClr val="008000"/>
                </a:solidFill>
              </a:rPr>
              <a:t>, </a:t>
            </a:r>
            <a:r>
              <a:rPr lang="en-US" sz="2800" dirty="0"/>
              <a:t>or </a:t>
            </a:r>
            <a:r>
              <a:rPr lang="en-US" sz="2800" b="1" u="sng" dirty="0">
                <a:solidFill>
                  <a:srgbClr val="008000"/>
                </a:solidFill>
              </a:rPr>
              <a:t>facts</a:t>
            </a:r>
            <a:r>
              <a:rPr lang="en-US" sz="2800" dirty="0">
                <a:solidFill>
                  <a:srgbClr val="008000"/>
                </a:solidFill>
              </a:rPr>
              <a:t>. </a:t>
            </a:r>
          </a:p>
          <a:p>
            <a:pPr lvl="1"/>
            <a:r>
              <a:rPr lang="en-US" sz="2800" dirty="0"/>
              <a:t>Do not make up </a:t>
            </a:r>
            <a:r>
              <a:rPr lang="en-US" sz="2800" b="1" u="sng" dirty="0">
                <a:solidFill>
                  <a:srgbClr val="008000"/>
                </a:solidFill>
              </a:rPr>
              <a:t>new</a:t>
            </a:r>
            <a:r>
              <a:rPr lang="en-US" sz="2800" dirty="0"/>
              <a:t> information.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61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4409220" cy="42896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Direct Quotation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“Many people believe that Jimmy Hendrix is the greatest </a:t>
            </a:r>
            <a:r>
              <a:rPr lang="en-US" dirty="0" smtClean="0"/>
              <a:t>guitar player </a:t>
            </a:r>
            <a:r>
              <a:rPr lang="en-US" dirty="0"/>
              <a:t>that ever  </a:t>
            </a:r>
            <a:r>
              <a:rPr lang="en-US" dirty="0" smtClean="0"/>
              <a:t>existed because </a:t>
            </a:r>
            <a:r>
              <a:rPr lang="en-US" dirty="0"/>
              <a:t>he could play with his teeth!”      -Rolling Stone </a:t>
            </a:r>
            <a:r>
              <a:rPr lang="en-US" dirty="0" smtClean="0"/>
              <a:t>Magazine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Paraphrase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For example, Rolling Stone Magazine reported that Jimmy Hendrix became so popular because of the strange ways he could play </a:t>
            </a:r>
            <a:r>
              <a:rPr lang="en-US"/>
              <a:t>the </a:t>
            </a:r>
            <a:r>
              <a:rPr lang="en-US" smtClean="0"/>
              <a:t>guitar. 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2668217" y="3552826"/>
            <a:ext cx="752475" cy="72563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" name="Picture 4" descr="http://www.guitarlessons.com/wp-content/themes/glTemplate/images/guitarist/classic-rock/jimi-hendrix-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383" y="2057400"/>
            <a:ext cx="32766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48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is </a:t>
            </a:r>
            <a:r>
              <a:rPr lang="en-US" b="1" u="sng" dirty="0" smtClean="0">
                <a:solidFill>
                  <a:srgbClr val="008000"/>
                </a:solidFill>
              </a:rPr>
              <a:t>information</a:t>
            </a:r>
            <a:r>
              <a:rPr lang="en-US" dirty="0" smtClean="0"/>
              <a:t> taken from a </a:t>
            </a:r>
            <a:r>
              <a:rPr lang="en-US" b="1" u="sng" dirty="0" smtClean="0">
                <a:solidFill>
                  <a:srgbClr val="008000"/>
                </a:solidFill>
              </a:rPr>
              <a:t>text</a:t>
            </a:r>
            <a:r>
              <a:rPr lang="en-US" dirty="0" smtClean="0"/>
              <a:t> or </a:t>
            </a:r>
            <a:r>
              <a:rPr lang="en-US" b="1" u="sng" dirty="0" smtClean="0">
                <a:solidFill>
                  <a:srgbClr val="008000"/>
                </a:solidFill>
              </a:rPr>
              <a:t>personal example </a:t>
            </a:r>
            <a:r>
              <a:rPr lang="en-US" dirty="0" smtClean="0"/>
              <a:t>that supports the topic of your paragraph. </a:t>
            </a:r>
          </a:p>
          <a:p>
            <a:r>
              <a:rPr lang="en-US" dirty="0" smtClean="0"/>
              <a:t>Each supporting detail should have </a:t>
            </a:r>
            <a:r>
              <a:rPr lang="en-US" b="1" u="sng" dirty="0" smtClean="0">
                <a:solidFill>
                  <a:srgbClr val="008000"/>
                </a:solidFill>
              </a:rPr>
              <a:t>one</a:t>
            </a:r>
            <a:r>
              <a:rPr lang="en-US" dirty="0" smtClean="0"/>
              <a:t> piece of evidence.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3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Someone Steal Music?</a:t>
            </a:r>
            <a:endParaRPr lang="en-US" dirty="0"/>
          </a:p>
        </p:txBody>
      </p:sp>
      <p:pic>
        <p:nvPicPr>
          <p:cNvPr id="4" name="Coldplay-Satriani-Verdes-Stevens Viva La Vida Plagiarism - YouTub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t="12228" b="1222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2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Annotations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4893070" cy="4289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How </a:t>
            </a:r>
            <a:r>
              <a:rPr lang="en-US" dirty="0"/>
              <a:t>many different bands are featured in this video? </a:t>
            </a:r>
          </a:p>
          <a:p>
            <a:pPr marL="0" indent="0">
              <a:buNone/>
            </a:pPr>
            <a:r>
              <a:rPr lang="en-US" dirty="0"/>
              <a:t>2. What are some </a:t>
            </a:r>
            <a:r>
              <a:rPr lang="en-US" b="1" i="1" u="sng" dirty="0"/>
              <a:t>similarities</a:t>
            </a:r>
            <a:r>
              <a:rPr lang="en-US" dirty="0"/>
              <a:t> you notice between the songs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What are some </a:t>
            </a:r>
            <a:r>
              <a:rPr lang="en-US" b="1" i="1" u="sng" dirty="0"/>
              <a:t>differences</a:t>
            </a:r>
            <a:r>
              <a:rPr lang="en-US" dirty="0"/>
              <a:t> between the songs?</a:t>
            </a:r>
          </a:p>
          <a:p>
            <a:endParaRPr lang="en-US" dirty="0"/>
          </a:p>
        </p:txBody>
      </p:sp>
      <p:pic>
        <p:nvPicPr>
          <p:cNvPr id="4" name="Content Placeholder 4" descr="http://www.pianoforge.com/sheets/coldplay-viva-la-vid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91" y="2287827"/>
            <a:ext cx="3458767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36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Think-Pair-Share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In your opinion, did the musicians in this video do anything wrong? Why or why not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How do these different songs relate to our work in the </a:t>
            </a:r>
            <a:r>
              <a:rPr lang="en-US" dirty="0" smtClean="0"/>
              <a:t>Literacy classroom and </a:t>
            </a:r>
            <a:r>
              <a:rPr lang="en-US" dirty="0"/>
              <a:t>writing?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1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b="1" u="sng" dirty="0"/>
              <a:t>plagiarism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The video we just watched is an example of </a:t>
            </a:r>
            <a:r>
              <a:rPr lang="en-US" sz="3200" b="1" u="sng" dirty="0">
                <a:solidFill>
                  <a:srgbClr val="008000"/>
                </a:solidFill>
              </a:rPr>
              <a:t>plagiarism</a:t>
            </a:r>
            <a:r>
              <a:rPr lang="en-US" sz="3200" dirty="0">
                <a:solidFill>
                  <a:srgbClr val="008000"/>
                </a:solidFill>
              </a:rPr>
              <a:t>. </a:t>
            </a:r>
          </a:p>
          <a:p>
            <a:pPr lvl="1"/>
            <a:r>
              <a:rPr lang="en-US" sz="2800" dirty="0"/>
              <a:t>The word plagiarism comes from the </a:t>
            </a:r>
            <a:r>
              <a:rPr lang="en-US" sz="2800" dirty="0" err="1"/>
              <a:t>latin</a:t>
            </a:r>
            <a:r>
              <a:rPr lang="en-US" sz="2800" dirty="0"/>
              <a:t>-word </a:t>
            </a:r>
            <a:r>
              <a:rPr lang="en-US" sz="2800" i="1" dirty="0" err="1"/>
              <a:t>plagiarius</a:t>
            </a:r>
            <a:r>
              <a:rPr lang="en-US" sz="2800" i="1" dirty="0"/>
              <a:t>, </a:t>
            </a:r>
            <a:r>
              <a:rPr lang="en-US" sz="2800" dirty="0"/>
              <a:t>which means</a:t>
            </a:r>
            <a:r>
              <a:rPr lang="en-US" sz="2800" i="1" dirty="0"/>
              <a:t> </a:t>
            </a:r>
            <a:r>
              <a:rPr lang="en-US" sz="2800" b="1" u="sng" dirty="0">
                <a:solidFill>
                  <a:srgbClr val="008000"/>
                </a:solidFill>
              </a:rPr>
              <a:t>kidnapper</a:t>
            </a:r>
            <a:r>
              <a:rPr lang="en-US" sz="2800" i="1" dirty="0">
                <a:solidFill>
                  <a:srgbClr val="008000"/>
                </a:solidFill>
              </a:rPr>
              <a:t>. </a:t>
            </a:r>
            <a:endParaRPr lang="en-US" sz="2800" dirty="0">
              <a:solidFill>
                <a:srgbClr val="008000"/>
              </a:solidFill>
            </a:endParaRPr>
          </a:p>
          <a:p>
            <a:pPr lvl="0"/>
            <a:r>
              <a:rPr lang="en-US" sz="3200" dirty="0"/>
              <a:t>In our time, plagiarism means to present someone else’s</a:t>
            </a:r>
            <a:r>
              <a:rPr lang="en-US" sz="3200" b="1" dirty="0"/>
              <a:t> </a:t>
            </a:r>
            <a:r>
              <a:rPr lang="en-US" sz="3200" b="1" u="sng" dirty="0">
                <a:solidFill>
                  <a:srgbClr val="008000"/>
                </a:solidFill>
              </a:rPr>
              <a:t>ideas</a:t>
            </a:r>
            <a:r>
              <a:rPr lang="en-US" sz="3200" i="1" dirty="0">
                <a:solidFill>
                  <a:srgbClr val="008000"/>
                </a:solidFill>
              </a:rPr>
              <a:t> </a:t>
            </a:r>
            <a:r>
              <a:rPr lang="en-US" sz="3200" dirty="0"/>
              <a:t>as your own.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7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Plagiarism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400" dirty="0"/>
              <a:t>Copied words into your paper from an article without </a:t>
            </a:r>
            <a:r>
              <a:rPr lang="en-US" sz="3400" b="1" u="sng" dirty="0">
                <a:solidFill>
                  <a:srgbClr val="008000"/>
                </a:solidFill>
              </a:rPr>
              <a:t>quotation marks </a:t>
            </a:r>
            <a:r>
              <a:rPr lang="en-US" sz="3400" dirty="0"/>
              <a:t>or without citing the </a:t>
            </a:r>
            <a:r>
              <a:rPr lang="en-US" sz="3400" b="1" u="sng" dirty="0">
                <a:solidFill>
                  <a:srgbClr val="008000"/>
                </a:solidFill>
              </a:rPr>
              <a:t>source</a:t>
            </a:r>
            <a:r>
              <a:rPr lang="en-US" sz="3400" dirty="0">
                <a:solidFill>
                  <a:srgbClr val="008000"/>
                </a:solidFill>
              </a:rPr>
              <a:t>.</a:t>
            </a:r>
          </a:p>
          <a:p>
            <a:r>
              <a:rPr lang="en-US" sz="3400" dirty="0"/>
              <a:t>Talking about someone else’s invention, and pretending that it is your own.</a:t>
            </a:r>
          </a:p>
          <a:p>
            <a:r>
              <a:rPr lang="en-US" sz="3400" dirty="0" smtClean="0"/>
              <a:t>Write your own example! </a:t>
            </a:r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6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&amp; Jot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part of our paragraph do we need to be the most careful that we are not </a:t>
            </a:r>
            <a:r>
              <a:rPr lang="en-US" b="1" u="sng" dirty="0"/>
              <a:t>plagiarizing</a:t>
            </a:r>
            <a:r>
              <a:rPr lang="en-US" dirty="0"/>
              <a:t>?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8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Paraphrasing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Re-stating what the author has said </a:t>
            </a:r>
            <a:r>
              <a:rPr lang="en-US" b="1" i="1" u="sng" dirty="0"/>
              <a:t>in your own words</a:t>
            </a:r>
            <a:r>
              <a:rPr lang="en-US" i="1" dirty="0"/>
              <a:t> </a:t>
            </a:r>
            <a:r>
              <a:rPr lang="en-US" dirty="0"/>
              <a:t>is called </a:t>
            </a:r>
            <a:r>
              <a:rPr lang="en-US" b="1" u="sng" dirty="0" smtClean="0">
                <a:solidFill>
                  <a:srgbClr val="008000"/>
                </a:solidFill>
              </a:rPr>
              <a:t>paraphrasing. </a:t>
            </a:r>
          </a:p>
          <a:p>
            <a:pPr lvl="0"/>
            <a:r>
              <a:rPr lang="en-US" dirty="0" smtClean="0"/>
              <a:t>Paraphrasing </a:t>
            </a:r>
            <a:r>
              <a:rPr lang="en-US" dirty="0"/>
              <a:t>is very useful when we are giving </a:t>
            </a:r>
            <a:r>
              <a:rPr lang="en-US" b="1" u="sng" dirty="0" smtClean="0">
                <a:solidFill>
                  <a:srgbClr val="008000"/>
                </a:solidFill>
              </a:rPr>
              <a:t>evidence. </a:t>
            </a:r>
            <a:endParaRPr lang="en-US" b="1" u="sng" dirty="0">
              <a:solidFill>
                <a:srgbClr val="008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77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37</TotalTime>
  <Words>422</Words>
  <Application>Microsoft Macintosh PowerPoint</Application>
  <PresentationFormat>On-screen Show (4:3)</PresentationFormat>
  <Paragraphs>48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Candara</vt:lpstr>
      <vt:lpstr>Mistral</vt:lpstr>
      <vt:lpstr>Arial</vt:lpstr>
      <vt:lpstr>Infusion</vt:lpstr>
      <vt:lpstr>Evidence and Paraphrasing </vt:lpstr>
      <vt:lpstr>Evidence </vt:lpstr>
      <vt:lpstr>Can Someone Steal Music?</vt:lpstr>
      <vt:lpstr>Video Annotations </vt:lpstr>
      <vt:lpstr>Think-Pair-Share</vt:lpstr>
      <vt:lpstr>What is plagiarism?</vt:lpstr>
      <vt:lpstr>Examples of Plagiarism</vt:lpstr>
      <vt:lpstr>Stop &amp; Jot</vt:lpstr>
      <vt:lpstr>Paraphrasing </vt:lpstr>
      <vt:lpstr>Times When We Will Paraphrase </vt:lpstr>
      <vt:lpstr>How to Paraphrase </vt:lpstr>
      <vt:lpstr>Some Other Rules </vt:lpstr>
      <vt:lpstr>Example</vt:lpstr>
    </vt:vector>
  </TitlesOfParts>
  <Company>Vanderbilt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Luteman</dc:creator>
  <cp:lastModifiedBy>Maly, Hillary</cp:lastModifiedBy>
  <cp:revision>13</cp:revision>
  <dcterms:created xsi:type="dcterms:W3CDTF">2014-09-16T20:44:53Z</dcterms:created>
  <dcterms:modified xsi:type="dcterms:W3CDTF">2017-02-01T18:14:11Z</dcterms:modified>
</cp:coreProperties>
</file>