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81" r:id="rId2"/>
    <p:sldId id="262" r:id="rId3"/>
    <p:sldId id="263" r:id="rId4"/>
    <p:sldId id="264" r:id="rId5"/>
    <p:sldId id="274" r:id="rId6"/>
    <p:sldId id="265" r:id="rId7"/>
    <p:sldId id="275" r:id="rId8"/>
    <p:sldId id="276" r:id="rId9"/>
    <p:sldId id="266" r:id="rId10"/>
    <p:sldId id="277" r:id="rId11"/>
    <p:sldId id="268" r:id="rId12"/>
    <p:sldId id="278" r:id="rId13"/>
    <p:sldId id="279" r:id="rId14"/>
    <p:sldId id="269" r:id="rId15"/>
  </p:sldIdLst>
  <p:sldSz cx="9144000" cy="6858000" type="screen4x3"/>
  <p:notesSz cx="701040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50" autoAdjust="0"/>
  </p:normalViewPr>
  <p:slideViewPr>
    <p:cSldViewPr>
      <p:cViewPr>
        <p:scale>
          <a:sx n="76" d="100"/>
          <a:sy n="76" d="100"/>
        </p:scale>
        <p:origin x="-1360"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169"/>
          </a:xfrm>
          <a:prstGeom prst="rect">
            <a:avLst/>
          </a:prstGeom>
        </p:spPr>
        <p:txBody>
          <a:bodyPr vert="horz" lIns="92757" tIns="46378" rIns="92757" bIns="46378" rtlCol="0"/>
          <a:lstStyle>
            <a:lvl1pPr algn="l">
              <a:defRPr sz="1200"/>
            </a:lvl1pPr>
          </a:lstStyle>
          <a:p>
            <a:endParaRPr lang="en-US"/>
          </a:p>
        </p:txBody>
      </p:sp>
      <p:sp>
        <p:nvSpPr>
          <p:cNvPr id="3" name="Date Placeholder 2"/>
          <p:cNvSpPr>
            <a:spLocks noGrp="1"/>
          </p:cNvSpPr>
          <p:nvPr>
            <p:ph type="dt" idx="1"/>
          </p:nvPr>
        </p:nvSpPr>
        <p:spPr>
          <a:xfrm>
            <a:off x="3970938" y="0"/>
            <a:ext cx="3037840" cy="461169"/>
          </a:xfrm>
          <a:prstGeom prst="rect">
            <a:avLst/>
          </a:prstGeom>
        </p:spPr>
        <p:txBody>
          <a:bodyPr vert="horz" lIns="92757" tIns="46378" rIns="92757" bIns="46378" rtlCol="0"/>
          <a:lstStyle>
            <a:lvl1pPr algn="r">
              <a:defRPr sz="1200"/>
            </a:lvl1pPr>
          </a:lstStyle>
          <a:p>
            <a:fld id="{0D8684C6-2688-4418-8580-5F45E887C98D}" type="datetimeFigureOut">
              <a:rPr lang="en-US" smtClean="0"/>
              <a:t>11/20/16</a:t>
            </a:fld>
            <a:endParaRPr lang="en-US"/>
          </a:p>
        </p:txBody>
      </p:sp>
      <p:sp>
        <p:nvSpPr>
          <p:cNvPr id="4" name="Slide Image Placeholder 3"/>
          <p:cNvSpPr>
            <a:spLocks noGrp="1" noRot="1" noChangeAspect="1"/>
          </p:cNvSpPr>
          <p:nvPr>
            <p:ph type="sldImg" idx="2"/>
          </p:nvPr>
        </p:nvSpPr>
        <p:spPr>
          <a:xfrm>
            <a:off x="1198563" y="692150"/>
            <a:ext cx="4613275" cy="3459163"/>
          </a:xfrm>
          <a:prstGeom prst="rect">
            <a:avLst/>
          </a:prstGeom>
          <a:noFill/>
          <a:ln w="12700">
            <a:solidFill>
              <a:prstClr val="black"/>
            </a:solidFill>
          </a:ln>
        </p:spPr>
        <p:txBody>
          <a:bodyPr vert="horz" lIns="92757" tIns="46378" rIns="92757" bIns="46378" rtlCol="0" anchor="ctr"/>
          <a:lstStyle/>
          <a:p>
            <a:endParaRPr lang="en-US"/>
          </a:p>
        </p:txBody>
      </p:sp>
      <p:sp>
        <p:nvSpPr>
          <p:cNvPr id="5" name="Notes Placeholder 4"/>
          <p:cNvSpPr>
            <a:spLocks noGrp="1"/>
          </p:cNvSpPr>
          <p:nvPr>
            <p:ph type="body" sz="quarter" idx="3"/>
          </p:nvPr>
        </p:nvSpPr>
        <p:spPr>
          <a:xfrm>
            <a:off x="701040" y="4381103"/>
            <a:ext cx="5608320" cy="4150519"/>
          </a:xfrm>
          <a:prstGeom prst="rect">
            <a:avLst/>
          </a:prstGeom>
        </p:spPr>
        <p:txBody>
          <a:bodyPr vert="horz" lIns="92757" tIns="46378" rIns="92757" bIns="4637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0605"/>
            <a:ext cx="3037840" cy="461169"/>
          </a:xfrm>
          <a:prstGeom prst="rect">
            <a:avLst/>
          </a:prstGeom>
        </p:spPr>
        <p:txBody>
          <a:bodyPr vert="horz" lIns="92757" tIns="46378" rIns="92757" bIns="46378"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60605"/>
            <a:ext cx="3037840" cy="461169"/>
          </a:xfrm>
          <a:prstGeom prst="rect">
            <a:avLst/>
          </a:prstGeom>
        </p:spPr>
        <p:txBody>
          <a:bodyPr vert="horz" lIns="92757" tIns="46378" rIns="92757" bIns="46378" rtlCol="0" anchor="b"/>
          <a:lstStyle>
            <a:lvl1pPr algn="r">
              <a:defRPr sz="1200"/>
            </a:lvl1pPr>
          </a:lstStyle>
          <a:p>
            <a:fld id="{100F206A-D595-42A4-A840-CBC12BF4AB1D}" type="slidenum">
              <a:rPr lang="en-US" smtClean="0"/>
              <a:t>‹#›</a:t>
            </a:fld>
            <a:endParaRPr lang="en-US"/>
          </a:p>
        </p:txBody>
      </p:sp>
    </p:spTree>
    <p:extLst>
      <p:ext uri="{BB962C8B-B14F-4D97-AF65-F5344CB8AC3E}">
        <p14:creationId xmlns:p14="http://schemas.microsoft.com/office/powerpoint/2010/main" val="1967858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e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8.png"/><Relationship Id="rId5" Type="http://schemas.openxmlformats.org/officeDocument/2006/relationships/image" Target="../media/image10.jpe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e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e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e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10.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10.jpe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dirty="0"/>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C934750C-0585-4F93-A1A1-FF1D1A67BB99}" type="datetimeFigureOut">
              <a:rPr lang="en-US" smtClean="0"/>
              <a:t>11/20/16</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8" name="Picture 7" descr="Overlay-Blank.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solidFill>
              <a:schemeClr val="accent1">
                <a:lumMod val="40000"/>
                <a:lumOff val="60000"/>
                <a:alpha val="40000"/>
              </a:schemeClr>
            </a:solidFill>
            <a:miter lim="800000"/>
          </a:ln>
          <a:effectLst>
            <a:innerShdw blurRad="457200">
              <a:schemeClr val="accent1">
                <a:alpha val="80000"/>
              </a:schemeClr>
            </a:innerShdw>
            <a:softEdge rad="3175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C934750C-0585-4F93-A1A1-FF1D1A67BB99}" type="datetimeFigureOut">
              <a:rPr lang="en-US" smtClean="0"/>
              <a:t>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664B59-1DFB-4F1B-829A-D521DBD11E3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4267200" y="0"/>
            <a:ext cx="4876800" cy="6858000"/>
            <a:chOff x="4267200" y="0"/>
            <a:chExt cx="4876800" cy="6858000"/>
          </a:xfrm>
        </p:grpSpPr>
        <p:pic>
          <p:nvPicPr>
            <p:cNvPr id="10" name="Picture 9"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1" name="Picture 10"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noFill/>
            <a:miter lim="800000"/>
          </a:ln>
          <a:effectLst>
            <a:innerShdw blurRad="457200">
              <a:schemeClr val="tx1">
                <a:lumMod val="50000"/>
                <a:lumOff val="50000"/>
                <a:alpha val="80000"/>
              </a:schemeClr>
            </a:innerShdw>
            <a:softEdge rad="1270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C934750C-0585-4F93-A1A1-FF1D1A67BB99}" type="datetimeFigureOut">
              <a:rPr lang="en-US" smtClean="0"/>
              <a:t>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664B59-1DFB-4F1B-829A-D521DBD11E3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934750C-0585-4F93-A1A1-FF1D1A67BB99}" type="datetimeFigureOut">
              <a:rPr lang="en-US" smtClean="0"/>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664B59-1DFB-4F1B-829A-D521DBD11E32}"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7696200" cy="6858000"/>
            <a:chOff x="0" y="0"/>
            <a:chExt cx="7696200" cy="6858000"/>
          </a:xfrm>
        </p:grpSpPr>
        <p:pic>
          <p:nvPicPr>
            <p:cNvPr id="8" name="Picture 7" descr="Overlay-Blank.jpg"/>
            <p:cNvPicPr>
              <a:picLocks noChangeAspect="1"/>
            </p:cNvPicPr>
            <p:nvPr userDrawn="1"/>
          </p:nvPicPr>
          <p:blipFill>
            <a:blip r:embed="rId2"/>
            <a:srcRect l="1471" r="16862"/>
            <a:stretch>
              <a:fillRect/>
            </a:stretch>
          </p:blipFill>
          <p:spPr>
            <a:xfrm>
              <a:off x="0" y="0"/>
              <a:ext cx="7467600"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7428309" y="0"/>
              <a:ext cx="267891" cy="6858000"/>
            </a:xfrm>
            <a:prstGeom prst="rect">
              <a:avLst/>
            </a:prstGeom>
          </p:spPr>
        </p:pic>
      </p:grpSp>
      <p:sp>
        <p:nvSpPr>
          <p:cNvPr id="2" name="Vertical Title 1"/>
          <p:cNvSpPr>
            <a:spLocks noGrp="1"/>
          </p:cNvSpPr>
          <p:nvPr>
            <p:ph type="title" orient="vert"/>
          </p:nvPr>
        </p:nvSpPr>
        <p:spPr>
          <a:xfrm>
            <a:off x="7620000" y="381001"/>
            <a:ext cx="1447800" cy="569753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381000" y="381001"/>
            <a:ext cx="6705600" cy="5697537"/>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934750C-0585-4F93-A1A1-FF1D1A67BB99}" type="datetimeFigureOut">
              <a:rPr lang="en-US" smtClean="0"/>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664B59-1DFB-4F1B-829A-D521DBD11E32}"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4664B59-1DFB-4F1B-829A-D521DBD11E32}"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pic>
        <p:nvPicPr>
          <p:cNvPr id="9" name="Picture 8"/>
          <p:cNvPicPr/>
          <p:nvPr userDrawn="1"/>
        </p:nvPicPr>
        <p:blipFill>
          <a:blip r:embed="rId2" cstate="print">
            <a:extLst>
              <a:ext uri="{28A0092B-C50C-407E-A947-70E740481C1C}">
                <a14:useLocalDpi xmlns:a14="http://schemas.microsoft.com/office/drawing/2010/main" val="0"/>
              </a:ext>
            </a:extLst>
          </a:blip>
          <a:stretch>
            <a:fillRect/>
          </a:stretch>
        </p:blipFill>
        <p:spPr>
          <a:xfrm>
            <a:off x="6581775" y="5626100"/>
            <a:ext cx="2216150" cy="9144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6040A78-2A4B-4566-8626-79DE0D4C1085}" type="datetimeFigureOut">
              <a:rPr lang="en-US" smtClean="0"/>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664B59-1DFB-4F1B-829A-D521DBD11E32}" type="slidenum">
              <a:rPr lang="en-US" smtClean="0"/>
              <a:t>‹#›</a:t>
            </a:fld>
            <a:endParaRPr lang="en-US"/>
          </a:p>
        </p:txBody>
      </p:sp>
      <p:pic>
        <p:nvPicPr>
          <p:cNvPr id="10" name="Picture 9"/>
          <p:cNvPicPr/>
          <p:nvPr userDrawn="1"/>
        </p:nvPicPr>
        <p:blipFill>
          <a:blip r:embed="rId4" cstate="print">
            <a:extLst>
              <a:ext uri="{28A0092B-C50C-407E-A947-70E740481C1C}">
                <a14:useLocalDpi xmlns:a14="http://schemas.microsoft.com/office/drawing/2010/main" val="0"/>
              </a:ext>
            </a:extLst>
          </a:blip>
          <a:stretch>
            <a:fillRect/>
          </a:stretch>
        </p:blipFill>
        <p:spPr>
          <a:xfrm>
            <a:off x="6581775" y="5626100"/>
            <a:ext cx="2216150" cy="9144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C934750C-0585-4F93-A1A1-FF1D1A67BB99}" type="datetimeFigureOut">
              <a:rPr lang="en-US" smtClean="0"/>
              <a:t>11/20/16</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
        <p:nvSpPr>
          <p:cNvPr id="14" name="Picture Placeholder 13"/>
          <p:cNvSpPr>
            <a:spLocks noGrp="1"/>
          </p:cNvSpPr>
          <p:nvPr>
            <p:ph type="pic" sz="quarter" idx="12"/>
          </p:nvPr>
        </p:nvSpPr>
        <p:spPr>
          <a:xfrm>
            <a:off x="3307977" y="950260"/>
            <a:ext cx="2528046" cy="2528046"/>
          </a:xfrm>
          <a:prstGeom prst="ellipse">
            <a:avLst/>
          </a:prstGeom>
          <a:solidFill>
            <a:schemeClr val="bg1">
              <a:lumMod val="85000"/>
            </a:schemeClr>
          </a:solidFill>
          <a:ln w="101600">
            <a:noFill/>
            <a:miter lim="800000"/>
          </a:ln>
          <a:effectLst>
            <a:innerShdw blurRad="762000">
              <a:schemeClr val="accent1">
                <a:alpha val="80000"/>
              </a:schemeClr>
            </a:innerShdw>
            <a:softEdge rad="317500"/>
          </a:effectLst>
        </p:spPr>
        <p:txBody>
          <a:bodyPr vert="horz" lIns="91440" tIns="45720" rIns="91440" bIns="45720" rtlCol="0">
            <a:normAutofit/>
          </a:bodyPr>
          <a:lstStyle>
            <a:lvl1pPr marL="0" indent="0" algn="ctr" defTabSz="914400" rtl="0" eaLnBrk="1" latinLnBrk="0" hangingPunct="1">
              <a:spcBef>
                <a:spcPts val="2400"/>
              </a:spcBef>
              <a:buClr>
                <a:schemeClr val="accent1">
                  <a:lumMod val="60000"/>
                  <a:lumOff val="40000"/>
                </a:schemeClr>
              </a:buClr>
              <a:buFont typeface="Candara" pitchFamily="34" charset="0"/>
              <a:buNone/>
              <a:defRPr sz="2400" kern="1200">
                <a:solidFill>
                  <a:schemeClr val="tx2"/>
                </a:solidFill>
                <a:latin typeface="+mn-lt"/>
                <a:ea typeface="+mn-ea"/>
                <a:cs typeface="+mn-cs"/>
              </a:defRPr>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854200" y="1851212"/>
            <a:ext cx="5446714" cy="1730375"/>
          </a:xfrm>
        </p:spPr>
        <p:txBody>
          <a:bodyPr anchor="b" anchorCtr="0"/>
          <a:lstStyle>
            <a:lvl1pPr algn="ctr">
              <a:lnSpc>
                <a:spcPts val="6800"/>
              </a:lnSpc>
              <a:defRPr sz="6500" b="0" cap="none" baseline="0">
                <a:latin typeface="+mj-lt"/>
              </a:defRPr>
            </a:lvl1pPr>
          </a:lstStyle>
          <a:p>
            <a:r>
              <a:rPr lang="en-US" smtClean="0"/>
              <a:t>Click to edit Master title style</a:t>
            </a:r>
            <a:endParaRPr/>
          </a:p>
        </p:txBody>
      </p:sp>
      <p:sp>
        <p:nvSpPr>
          <p:cNvPr id="3" name="Text Placeholder 2"/>
          <p:cNvSpPr>
            <a:spLocks noGrp="1"/>
          </p:cNvSpPr>
          <p:nvPr>
            <p:ph type="body" idx="1"/>
          </p:nvPr>
        </p:nvSpPr>
        <p:spPr>
          <a:xfrm>
            <a:off x="1854200" y="3576918"/>
            <a:ext cx="5446714" cy="829982"/>
          </a:xfrm>
        </p:spPr>
        <p:txBody>
          <a:bodyPr anchor="t" anchorCtr="0">
            <a:normAutofit/>
          </a:bodyPr>
          <a:lstStyle>
            <a:lvl1pPr marL="0" indent="0" algn="ctr">
              <a:spcBef>
                <a:spcPts val="300"/>
              </a:spcBef>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040A78-2A4B-4566-8626-79DE0D4C1085}" type="datetimeFigureOut">
              <a:rPr lang="en-US" smtClean="0"/>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664B59-1DFB-4F1B-829A-D521DBD11E32}" type="slidenum">
              <a:rPr lang="en-US" smtClean="0"/>
              <a:t>‹#›</a:t>
            </a:fld>
            <a:endParaRPr lang="en-US"/>
          </a:p>
        </p:txBody>
      </p:sp>
      <p:grpSp>
        <p:nvGrpSpPr>
          <p:cNvPr id="7" name="Group 9"/>
          <p:cNvGrpSpPr/>
          <p:nvPr/>
        </p:nvGrpSpPr>
        <p:grpSpPr>
          <a:xfrm>
            <a:off x="0" y="0"/>
            <a:ext cx="9144000" cy="1191256"/>
            <a:chOff x="0" y="0"/>
            <a:chExt cx="9144000" cy="1191256"/>
          </a:xfrm>
        </p:grpSpPr>
        <p:pic>
          <p:nvPicPr>
            <p:cNvPr id="8" name="Picture 7"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9" name="Picture 8"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grpSp>
        <p:nvGrpSpPr>
          <p:cNvPr id="10" name="Group 10"/>
          <p:cNvGrpSpPr/>
          <p:nvPr/>
        </p:nvGrpSpPr>
        <p:grpSpPr>
          <a:xfrm flipV="1">
            <a:off x="0" y="5666744"/>
            <a:ext cx="9144000" cy="1191256"/>
            <a:chOff x="0" y="0"/>
            <a:chExt cx="9144000" cy="1191256"/>
          </a:xfrm>
        </p:grpSpPr>
        <p:pic>
          <p:nvPicPr>
            <p:cNvPr id="12" name="Picture 11"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13" name="Picture 12"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pic>
        <p:nvPicPr>
          <p:cNvPr id="14" name="Picture 13" descr="HR-Color.png"/>
          <p:cNvPicPr>
            <a:picLocks noChangeAspect="1"/>
          </p:cNvPicPr>
          <p:nvPr/>
        </p:nvPicPr>
        <p:blipFill>
          <a:blip r:embed="rId4"/>
          <a:stretch>
            <a:fillRect/>
          </a:stretch>
        </p:blipFill>
        <p:spPr>
          <a:xfrm>
            <a:off x="1554480" y="3258805"/>
            <a:ext cx="6035040" cy="340391"/>
          </a:xfrm>
          <a:prstGeom prst="rect">
            <a:avLst/>
          </a:prstGeom>
        </p:spPr>
      </p:pic>
      <p:pic>
        <p:nvPicPr>
          <p:cNvPr id="15" name="Picture 14"/>
          <p:cNvPicPr/>
          <p:nvPr userDrawn="1"/>
        </p:nvPicPr>
        <p:blipFill>
          <a:blip r:embed="rId5" cstate="print">
            <a:extLst>
              <a:ext uri="{28A0092B-C50C-407E-A947-70E740481C1C}">
                <a14:useLocalDpi xmlns:a14="http://schemas.microsoft.com/office/drawing/2010/main" val="0"/>
              </a:ext>
            </a:extLst>
          </a:blip>
          <a:stretch>
            <a:fillRect/>
          </a:stretch>
        </p:blipFill>
        <p:spPr>
          <a:xfrm>
            <a:off x="6581775" y="5588000"/>
            <a:ext cx="2216150" cy="91440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grpSp>
        <p:nvGrpSpPr>
          <p:cNvPr id="8" name="Group 7"/>
          <p:cNvGrpSpPr/>
          <p:nvPr/>
        </p:nvGrpSpPr>
        <p:grpSpPr>
          <a:xfrm>
            <a:off x="0" y="1372650"/>
            <a:ext cx="9144000" cy="5485350"/>
            <a:chOff x="0" y="1372650"/>
            <a:chExt cx="9144000" cy="5485350"/>
          </a:xfrm>
        </p:grpSpPr>
        <p:pic>
          <p:nvPicPr>
            <p:cNvPr id="9" name="Picture 8"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0" name="Picture 9"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92162"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66534"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6040A78-2A4B-4566-8626-79DE0D4C1085}" type="datetimeFigureOut">
              <a:rPr lang="en-US" smtClean="0"/>
              <a:t>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664B59-1DFB-4F1B-829A-D521DBD11E32}" type="slidenum">
              <a:rPr lang="en-US" smtClean="0"/>
              <a:t>‹#›</a:t>
            </a:fld>
            <a:endParaRPr lang="en-US"/>
          </a:p>
        </p:txBody>
      </p:sp>
      <p:pic>
        <p:nvPicPr>
          <p:cNvPr id="11" name="Picture 10"/>
          <p:cNvPicPr/>
          <p:nvPr userDrawn="1"/>
        </p:nvPicPr>
        <p:blipFill>
          <a:blip r:embed="rId4" cstate="print">
            <a:extLst>
              <a:ext uri="{28A0092B-C50C-407E-A947-70E740481C1C}">
                <a14:useLocalDpi xmlns:a14="http://schemas.microsoft.com/office/drawing/2010/main" val="0"/>
              </a:ext>
            </a:extLst>
          </a:blip>
          <a:stretch>
            <a:fillRect/>
          </a:stretch>
        </p:blipFill>
        <p:spPr>
          <a:xfrm>
            <a:off x="6477000" y="5626100"/>
            <a:ext cx="2216150" cy="91440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372650"/>
            <a:ext cx="9144000" cy="5485350"/>
            <a:chOff x="0" y="1372650"/>
            <a:chExt cx="9144000" cy="5485350"/>
          </a:xfrm>
        </p:grpSpPr>
        <p:pic>
          <p:nvPicPr>
            <p:cNvPr id="11" name="Picture 10"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2" name="Picture 11"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7240"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7240"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66048"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66048"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06040A78-2A4B-4566-8626-79DE0D4C1085}" type="datetimeFigureOut">
              <a:rPr lang="en-US" smtClean="0"/>
              <a:t>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664B59-1DFB-4F1B-829A-D521DBD11E32}" type="slidenum">
              <a:rPr lang="en-US" smtClean="0"/>
              <a:t>‹#›</a:t>
            </a:fld>
            <a:endParaRPr lang="en-US"/>
          </a:p>
        </p:txBody>
      </p:sp>
      <p:pic>
        <p:nvPicPr>
          <p:cNvPr id="14" name="Picture 13" descr="Overlay-HorizontalBridge.jpg"/>
          <p:cNvPicPr>
            <a:picLocks noChangeAspect="1"/>
          </p:cNvPicPr>
          <p:nvPr/>
        </p:nvPicPr>
        <p:blipFill>
          <a:blip r:embed="rId3"/>
          <a:srcRect t="23425" r="61031" b="39764"/>
          <a:stretch>
            <a:fillRect/>
          </a:stretch>
        </p:blipFill>
        <p:spPr>
          <a:xfrm>
            <a:off x="4766048" y="2460812"/>
            <a:ext cx="3563348" cy="98613"/>
          </a:xfrm>
          <a:prstGeom prst="rect">
            <a:avLst/>
          </a:prstGeom>
          <a:solidFill>
            <a:schemeClr val="bg2">
              <a:lumMod val="40000"/>
              <a:lumOff val="60000"/>
            </a:schemeClr>
          </a:solidFill>
        </p:spPr>
      </p:pic>
      <p:pic>
        <p:nvPicPr>
          <p:cNvPr id="15" name="Picture 14" descr="Overlay-HorizontalBridge.jpg"/>
          <p:cNvPicPr>
            <a:picLocks noChangeAspect="1"/>
          </p:cNvPicPr>
          <p:nvPr/>
        </p:nvPicPr>
        <p:blipFill>
          <a:blip r:embed="rId3"/>
          <a:srcRect t="23425" r="61031" b="39764"/>
          <a:stretch>
            <a:fillRect/>
          </a:stretch>
        </p:blipFill>
        <p:spPr>
          <a:xfrm>
            <a:off x="780052" y="2460812"/>
            <a:ext cx="3563348" cy="98613"/>
          </a:xfrm>
          <a:prstGeom prst="rect">
            <a:avLst/>
          </a:prstGeom>
          <a:solidFill>
            <a:schemeClr val="bg2">
              <a:lumMod val="40000"/>
              <a:lumOff val="60000"/>
            </a:schemeClr>
          </a:solidFill>
        </p:spPr>
      </p:pic>
      <p:pic>
        <p:nvPicPr>
          <p:cNvPr id="16" name="Picture 15"/>
          <p:cNvPicPr/>
          <p:nvPr userDrawn="1"/>
        </p:nvPicPr>
        <p:blipFill>
          <a:blip r:embed="rId4" cstate="print">
            <a:extLst>
              <a:ext uri="{28A0092B-C50C-407E-A947-70E740481C1C}">
                <a14:useLocalDpi xmlns:a14="http://schemas.microsoft.com/office/drawing/2010/main" val="0"/>
              </a:ext>
            </a:extLst>
          </a:blip>
          <a:stretch>
            <a:fillRect/>
          </a:stretch>
        </p:blipFill>
        <p:spPr>
          <a:xfrm>
            <a:off x="6467475" y="5651500"/>
            <a:ext cx="2216150" cy="91440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pSp>
        <p:nvGrpSpPr>
          <p:cNvPr id="6" name="Group 5"/>
          <p:cNvGrpSpPr/>
          <p:nvPr/>
        </p:nvGrpSpPr>
        <p:grpSpPr>
          <a:xfrm>
            <a:off x="0" y="1372650"/>
            <a:ext cx="9144000" cy="5485350"/>
            <a:chOff x="0" y="1372650"/>
            <a:chExt cx="9144000" cy="5485350"/>
          </a:xfrm>
        </p:grpSpPr>
        <p:pic>
          <p:nvPicPr>
            <p:cNvPr id="7" name="Picture 6"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8" name="Picture 7"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6040A78-2A4B-4566-8626-79DE0D4C1085}" type="datetimeFigureOut">
              <a:rPr lang="en-US" smtClean="0"/>
              <a:t>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664B59-1DFB-4F1B-829A-D521DBD11E32}" type="slidenum">
              <a:rPr lang="en-US" smtClean="0"/>
              <a:t>‹#›</a:t>
            </a:fld>
            <a:endParaRPr lang="en-US"/>
          </a:p>
        </p:txBody>
      </p:sp>
      <p:pic>
        <p:nvPicPr>
          <p:cNvPr id="9" name="Picture 8"/>
          <p:cNvPicPr/>
          <p:nvPr userDrawn="1"/>
        </p:nvPicPr>
        <p:blipFill>
          <a:blip r:embed="rId4" cstate="print">
            <a:extLst>
              <a:ext uri="{28A0092B-C50C-407E-A947-70E740481C1C}">
                <a14:useLocalDpi xmlns:a14="http://schemas.microsoft.com/office/drawing/2010/main" val="0"/>
              </a:ext>
            </a:extLst>
          </a:blip>
          <a:stretch>
            <a:fillRect/>
          </a:stretch>
        </p:blipFill>
        <p:spPr>
          <a:xfrm>
            <a:off x="6581775" y="5626100"/>
            <a:ext cx="2216150" cy="91440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5" name="Picture 4" descr="Overlay-Blank.jpg"/>
          <p:cNvPicPr>
            <a:picLocks noChangeAspect="1"/>
          </p:cNvPicPr>
          <p:nvPr/>
        </p:nvPicPr>
        <p:blipFill>
          <a:blip r:embed="rId2"/>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06040A78-2A4B-4566-8626-79DE0D4C1085}" type="datetimeFigureOut">
              <a:rPr lang="en-US" smtClean="0"/>
              <a:t>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C526B6-F861-4D54-BBE9-4BB519D3F342}" type="slidenum">
              <a:rPr lang="en-US" smtClean="0"/>
              <a:t>‹#›</a:t>
            </a:fld>
            <a:endParaRPr lang="en-US"/>
          </a:p>
        </p:txBody>
      </p:sp>
      <p:pic>
        <p:nvPicPr>
          <p:cNvPr id="6" name="Picture 5"/>
          <p:cNvPicPr/>
          <p:nvPr userDrawn="1"/>
        </p:nvPicPr>
        <p:blipFill>
          <a:blip r:embed="rId3" cstate="print">
            <a:extLst>
              <a:ext uri="{28A0092B-C50C-407E-A947-70E740481C1C}">
                <a14:useLocalDpi xmlns:a14="http://schemas.microsoft.com/office/drawing/2010/main" val="0"/>
              </a:ext>
            </a:extLst>
          </a:blip>
          <a:stretch>
            <a:fillRect/>
          </a:stretch>
        </p:blipFill>
        <p:spPr>
          <a:xfrm>
            <a:off x="6581775" y="5626100"/>
            <a:ext cx="2216150" cy="91440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1"/>
          <p:cNvGrpSpPr/>
          <p:nvPr/>
        </p:nvGrpSpPr>
        <p:grpSpPr>
          <a:xfrm>
            <a:off x="4267200" y="0"/>
            <a:ext cx="4876800" cy="6858000"/>
            <a:chOff x="4267200" y="0"/>
            <a:chExt cx="4876800" cy="6858000"/>
          </a:xfrm>
        </p:grpSpPr>
        <p:pic>
          <p:nvPicPr>
            <p:cNvPr id="9" name="Picture 8"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776" cy="1537447"/>
          </a:xfrm>
        </p:spPr>
        <p:txBody>
          <a:bodyPr anchor="b"/>
          <a:lstStyle>
            <a:lvl1pPr algn="ctr">
              <a:lnSpc>
                <a:spcPct val="100000"/>
              </a:lnSpc>
              <a:defRPr sz="3600" b="0"/>
            </a:lvl1pPr>
          </a:lstStyle>
          <a:p>
            <a:r>
              <a:rPr lang="en-US" smtClean="0"/>
              <a:t>Click to edit Master title style</a:t>
            </a:r>
            <a:endParaRPr/>
          </a:p>
        </p:txBody>
      </p:sp>
      <p:sp>
        <p:nvSpPr>
          <p:cNvPr id="3" name="Content Placeholder 2"/>
          <p:cNvSpPr>
            <a:spLocks noGrp="1"/>
          </p:cNvSpPr>
          <p:nvPr>
            <p:ph idx="1"/>
          </p:nvPr>
        </p:nvSpPr>
        <p:spPr>
          <a:xfrm>
            <a:off x="4885859" y="381001"/>
            <a:ext cx="3813174" cy="5697537"/>
          </a:xfrm>
        </p:spPr>
        <p:txBody>
          <a:bodyPr>
            <a:normAutofit/>
          </a:bodyPr>
          <a:lstStyle>
            <a:lvl1pPr>
              <a:defRPr sz="2400" b="0"/>
            </a:lvl1pPr>
            <a:lvl2pPr>
              <a:defRPr sz="2200" b="0"/>
            </a:lvl2pPr>
            <a:lvl3pPr>
              <a:defRPr sz="2000" b="0"/>
            </a:lvl3pPr>
            <a:lvl4pPr>
              <a:defRPr sz="1800" b="0"/>
            </a:lvl4pPr>
            <a:lvl5pPr>
              <a:defRPr sz="1800" b="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00" y="2209801"/>
            <a:ext cx="3612776" cy="3200400"/>
          </a:xfrm>
        </p:spPr>
        <p:txBody>
          <a:bodyPr>
            <a:normAutofit/>
          </a:bodyPr>
          <a:lstStyle>
            <a:lvl1pPr marL="0" indent="0" algn="ctr">
              <a:spcBef>
                <a:spcPts val="600"/>
              </a:spcBef>
              <a:buNone/>
              <a:defRPr sz="18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34750C-0585-4F93-A1A1-FF1D1A67BB99}" type="datetimeFigureOut">
              <a:rPr lang="en-US" smtClean="0"/>
              <a:t>11/20/16</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4267200" y="6356350"/>
            <a:ext cx="609600" cy="365125"/>
          </a:xfrm>
        </p:spPr>
        <p:txBody>
          <a:bodyPr/>
          <a:lstStyle>
            <a:lvl1pPr algn="ctr">
              <a:defRPr>
                <a:solidFill>
                  <a:schemeClr val="tx2">
                    <a:lumMod val="40000"/>
                    <a:lumOff val="60000"/>
                  </a:schemeClr>
                </a:solidFill>
              </a:defRPr>
            </a:lvl1pPr>
          </a:lstStyle>
          <a:p>
            <a:fld id="{C4664B59-1DFB-4F1B-829A-D521DBD11E32}" type="slidenum">
              <a:rPr lang="en-US" smtClean="0"/>
              <a:t>‹#›</a:t>
            </a:fld>
            <a:endParaRPr lang="en-US"/>
          </a:p>
        </p:txBody>
      </p:sp>
      <p:pic>
        <p:nvPicPr>
          <p:cNvPr id="11" name="Picture 10"/>
          <p:cNvPicPr/>
          <p:nvPr userDrawn="1"/>
        </p:nvPicPr>
        <p:blipFill>
          <a:blip r:embed="rId4" cstate="print">
            <a:extLst>
              <a:ext uri="{28A0092B-C50C-407E-A947-70E740481C1C}">
                <a14:useLocalDpi xmlns:a14="http://schemas.microsoft.com/office/drawing/2010/main" val="0"/>
              </a:ext>
            </a:extLst>
          </a:blip>
          <a:stretch>
            <a:fillRect/>
          </a:stretch>
        </p:blipFill>
        <p:spPr>
          <a:xfrm>
            <a:off x="6553200" y="5626100"/>
            <a:ext cx="2216150" cy="9144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40">
          <a:fgClr>
            <a:schemeClr val="accent4">
              <a:lumMod val="60000"/>
              <a:lumOff val="40000"/>
            </a:schemeClr>
          </a:fgClr>
          <a:bgClr>
            <a:prstClr val="white"/>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2162" y="40341"/>
            <a:ext cx="7570787" cy="1411941"/>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92162" y="1761565"/>
            <a:ext cx="7570787" cy="428961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200" b="1">
                <a:solidFill>
                  <a:schemeClr val="tx2">
                    <a:lumMod val="40000"/>
                    <a:lumOff val="60000"/>
                  </a:schemeClr>
                </a:solidFill>
              </a:defRPr>
            </a:lvl1pPr>
          </a:lstStyle>
          <a:p>
            <a:fld id="{C934750C-0585-4F93-A1A1-FF1D1A67BB99}" type="datetimeFigureOut">
              <a:rPr lang="en-US" smtClean="0"/>
              <a:t>11/20/16</a:t>
            </a:fld>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b="1">
                <a:solidFill>
                  <a:schemeClr val="tx2">
                    <a:lumMod val="40000"/>
                    <a:lumOff val="60000"/>
                  </a:schemeClr>
                </a:solidFill>
              </a:defRPr>
            </a:lvl1pPr>
          </a:lstStyle>
          <a:p>
            <a:fld id="{C4664B59-1DFB-4F1B-829A-D521DBD11E32}" type="slidenum">
              <a:rPr lang="en-US" smtClean="0"/>
              <a:t>‹#›</a:t>
            </a:fld>
            <a:endParaRPr lang="en-US"/>
          </a:p>
        </p:txBody>
      </p:sp>
      <p:sp>
        <p:nvSpPr>
          <p:cNvPr id="5" name="Footer Placeholder 4"/>
          <p:cNvSpPr>
            <a:spLocks noGrp="1"/>
          </p:cNvSpPr>
          <p:nvPr>
            <p:ph type="ftr" sz="quarter" idx="3"/>
          </p:nvPr>
        </p:nvSpPr>
        <p:spPr>
          <a:xfrm>
            <a:off x="372035" y="6356350"/>
            <a:ext cx="2895600" cy="365125"/>
          </a:xfrm>
          <a:prstGeom prst="rect">
            <a:avLst/>
          </a:prstGeom>
        </p:spPr>
        <p:txBody>
          <a:bodyPr vert="horz" lIns="91440" tIns="45720" rIns="91440" bIns="45720" rtlCol="0" anchor="ctr"/>
          <a:lstStyle>
            <a:lvl1pPr algn="l">
              <a:defRPr sz="1200" b="1">
                <a:solidFill>
                  <a:schemeClr val="tx2">
                    <a:lumMod val="40000"/>
                    <a:lumOff val="60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62" r:id="rId14"/>
  </p:sldLayoutIdLst>
  <p:txStyles>
    <p:titleStyle>
      <a:lvl1pPr algn="ctr" defTabSz="914400" rtl="0" eaLnBrk="1" latinLnBrk="0" hangingPunct="1">
        <a:lnSpc>
          <a:spcPts val="6000"/>
        </a:lnSpc>
        <a:spcBef>
          <a:spcPct val="0"/>
        </a:spcBef>
        <a:buNone/>
        <a:defRPr sz="5400" kern="1200">
          <a:solidFill>
            <a:schemeClr val="tx2"/>
          </a:solidFill>
          <a:latin typeface="+mn-lt"/>
          <a:ea typeface="+mj-ea"/>
          <a:cs typeface="+mj-cs"/>
        </a:defRPr>
      </a:lvl1pPr>
    </p:titleStyle>
    <p:bodyStyle>
      <a:lvl1pPr marL="342900" indent="-342900" algn="l" defTabSz="914400" rtl="0" eaLnBrk="1" latinLnBrk="0" hangingPunct="1">
        <a:spcBef>
          <a:spcPts val="2400"/>
        </a:spcBef>
        <a:buClr>
          <a:schemeClr val="accent1">
            <a:lumMod val="60000"/>
            <a:lumOff val="40000"/>
          </a:schemeClr>
        </a:buClr>
        <a:buFont typeface="Candara" pitchFamily="34" charset="0"/>
        <a:buChar char="•"/>
        <a:defRPr sz="2800" kern="1200">
          <a:solidFill>
            <a:schemeClr val="tx2"/>
          </a:solidFill>
          <a:latin typeface="+mn-lt"/>
          <a:ea typeface="+mn-ea"/>
          <a:cs typeface="+mn-cs"/>
        </a:defRPr>
      </a:lvl1pPr>
      <a:lvl2pPr marL="685800" indent="-336550" algn="l" defTabSz="914400" rtl="0" eaLnBrk="1" latinLnBrk="0" hangingPunct="1">
        <a:spcBef>
          <a:spcPts val="600"/>
        </a:spcBef>
        <a:buClr>
          <a:schemeClr val="tx2"/>
        </a:buClr>
        <a:buFont typeface="Candara" pitchFamily="34" charset="0"/>
        <a:buChar char="•"/>
        <a:defRPr sz="2600" kern="1200">
          <a:solidFill>
            <a:schemeClr val="tx2"/>
          </a:solidFill>
          <a:latin typeface="+mn-lt"/>
          <a:ea typeface="+mn-ea"/>
          <a:cs typeface="+mn-cs"/>
        </a:defRPr>
      </a:lvl2pPr>
      <a:lvl3pPr marL="1035050" indent="-349250" algn="l" defTabSz="914400" rtl="0" eaLnBrk="1" latinLnBrk="0" hangingPunct="1">
        <a:spcBef>
          <a:spcPts val="600"/>
        </a:spcBef>
        <a:buClr>
          <a:schemeClr val="accent1">
            <a:lumMod val="60000"/>
            <a:lumOff val="40000"/>
          </a:schemeClr>
        </a:buClr>
        <a:buFont typeface="Candara" pitchFamily="34" charset="0"/>
        <a:buChar char="•"/>
        <a:defRPr sz="2400" kern="1200">
          <a:solidFill>
            <a:schemeClr val="tx2"/>
          </a:solidFill>
          <a:latin typeface="+mn-lt"/>
          <a:ea typeface="+mn-ea"/>
          <a:cs typeface="+mn-cs"/>
        </a:defRPr>
      </a:lvl3pPr>
      <a:lvl4pPr marL="1371600" indent="-336550" algn="l" defTabSz="914400" rtl="0" eaLnBrk="1" latinLnBrk="0" hangingPunct="1">
        <a:spcBef>
          <a:spcPts val="600"/>
        </a:spcBef>
        <a:buClr>
          <a:schemeClr val="tx2"/>
        </a:buClr>
        <a:buFont typeface="Candara" pitchFamily="34" charset="0"/>
        <a:buChar char="•"/>
        <a:defRPr sz="2200" kern="1200">
          <a:solidFill>
            <a:schemeClr val="tx2"/>
          </a:solidFill>
          <a:latin typeface="+mn-lt"/>
          <a:ea typeface="+mn-ea"/>
          <a:cs typeface="+mn-cs"/>
        </a:defRPr>
      </a:lvl4pPr>
      <a:lvl5pPr marL="1720850" indent="-349250" algn="l" defTabSz="914400" rtl="0" eaLnBrk="1" latinLnBrk="0" hangingPunct="1">
        <a:spcBef>
          <a:spcPts val="600"/>
        </a:spcBef>
        <a:buClr>
          <a:schemeClr val="accent1">
            <a:lumMod val="60000"/>
            <a:lumOff val="40000"/>
          </a:schemeClr>
        </a:buClr>
        <a:buFont typeface="Candara" pitchFamily="34" charset="0"/>
        <a:buChar char="•"/>
        <a:defRPr sz="2000" kern="1200">
          <a:solidFill>
            <a:schemeClr val="tx2"/>
          </a:solidFill>
          <a:latin typeface="+mn-lt"/>
          <a:ea typeface="+mn-ea"/>
          <a:cs typeface="+mn-cs"/>
        </a:defRPr>
      </a:lvl5pPr>
      <a:lvl6pPr marL="2055813"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6pPr>
      <a:lvl7pPr marL="2398713"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7pPr>
      <a:lvl8pPr marL="2743200"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8pPr>
      <a:lvl9pPr marL="3087688"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Conjunctions &amp; Clauses</a:t>
            </a:r>
            <a:endParaRPr lang="en-US" dirty="0"/>
          </a:p>
        </p:txBody>
      </p:sp>
      <p:sp>
        <p:nvSpPr>
          <p:cNvPr id="3" name="Subtitle 2"/>
          <p:cNvSpPr>
            <a:spLocks noGrp="1"/>
          </p:cNvSpPr>
          <p:nvPr>
            <p:ph type="subTitle" idx="1"/>
          </p:nvPr>
        </p:nvSpPr>
        <p:spPr/>
        <p:txBody>
          <a:bodyPr/>
          <a:lstStyle/>
          <a:p>
            <a:r>
              <a:rPr lang="en-US" dirty="0" smtClean="0"/>
              <a:t>5</a:t>
            </a:r>
            <a:r>
              <a:rPr lang="en-US" baseline="30000" dirty="0" smtClean="0"/>
              <a:t>th</a:t>
            </a:r>
            <a:r>
              <a:rPr lang="en-US" dirty="0" smtClean="0"/>
              <a:t> grade Literacy </a:t>
            </a:r>
            <a:endParaRPr lang="en-US" dirty="0"/>
          </a:p>
        </p:txBody>
      </p:sp>
    </p:spTree>
    <p:extLst>
      <p:ext uri="{BB962C8B-B14F-4D97-AF65-F5344CB8AC3E}">
        <p14:creationId xmlns:p14="http://schemas.microsoft.com/office/powerpoint/2010/main" val="132159143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a:t>
            </a:r>
            <a:endParaRPr lang="en-US" dirty="0"/>
          </a:p>
        </p:txBody>
      </p:sp>
      <p:sp>
        <p:nvSpPr>
          <p:cNvPr id="3" name="Content Placeholder 2"/>
          <p:cNvSpPr>
            <a:spLocks noGrp="1"/>
          </p:cNvSpPr>
          <p:nvPr>
            <p:ph idx="1"/>
          </p:nvPr>
        </p:nvSpPr>
        <p:spPr/>
        <p:txBody>
          <a:bodyPr/>
          <a:lstStyle/>
          <a:p>
            <a:pPr lvl="0"/>
            <a:r>
              <a:rPr lang="en-US" sz="3200" dirty="0"/>
              <a:t>To determine if a clause is </a:t>
            </a:r>
            <a:r>
              <a:rPr lang="en-US" sz="3200" b="1" dirty="0"/>
              <a:t>independent</a:t>
            </a:r>
            <a:r>
              <a:rPr lang="en-US" sz="3200" dirty="0"/>
              <a:t> or </a:t>
            </a:r>
            <a:r>
              <a:rPr lang="en-US" sz="3200" b="1" dirty="0"/>
              <a:t>subordinate</a:t>
            </a:r>
            <a:r>
              <a:rPr lang="en-US" sz="3200" dirty="0"/>
              <a:t>:</a:t>
            </a:r>
          </a:p>
          <a:p>
            <a:pPr lvl="1"/>
            <a:r>
              <a:rPr lang="en-US" sz="2800" b="1" dirty="0"/>
              <a:t>Step 1</a:t>
            </a:r>
            <a:r>
              <a:rPr lang="en-US" sz="2800" dirty="0"/>
              <a:t>: Ask yourself, “can this group of words stand alone as a complete sentence?” If yes, it is an </a:t>
            </a:r>
            <a:r>
              <a:rPr lang="en-US" sz="2800" u="sng" dirty="0">
                <a:solidFill>
                  <a:srgbClr val="1466C5"/>
                </a:solidFill>
              </a:rPr>
              <a:t>independent clause</a:t>
            </a:r>
            <a:r>
              <a:rPr lang="en-US" sz="2800" dirty="0"/>
              <a:t>.</a:t>
            </a:r>
          </a:p>
          <a:p>
            <a:pPr lvl="1"/>
            <a:r>
              <a:rPr lang="en-US" sz="2800" b="1" dirty="0"/>
              <a:t>Step 2</a:t>
            </a:r>
            <a:r>
              <a:rPr lang="en-US" sz="2800" dirty="0"/>
              <a:t>: Ask yourself, “is there a subordinating conjunction that makes this complete sentence depend on another idea?” If yes, it is a </a:t>
            </a:r>
            <a:r>
              <a:rPr lang="en-US" sz="2800" u="sng" dirty="0">
                <a:solidFill>
                  <a:srgbClr val="1466C5"/>
                </a:solidFill>
              </a:rPr>
              <a:t>subordinate</a:t>
            </a:r>
            <a:r>
              <a:rPr lang="en-US" sz="2800" dirty="0">
                <a:solidFill>
                  <a:srgbClr val="1466C5"/>
                </a:solidFill>
              </a:rPr>
              <a:t> </a:t>
            </a:r>
            <a:r>
              <a:rPr lang="en-US" sz="2800" dirty="0"/>
              <a:t>clause.</a:t>
            </a:r>
          </a:p>
          <a:p>
            <a:pPr lvl="1"/>
            <a:endParaRPr lang="en-US" dirty="0"/>
          </a:p>
        </p:txBody>
      </p:sp>
    </p:spTree>
    <p:extLst>
      <p:ext uri="{BB962C8B-B14F-4D97-AF65-F5344CB8AC3E}">
        <p14:creationId xmlns:p14="http://schemas.microsoft.com/office/powerpoint/2010/main" val="213026294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Practice </a:t>
            </a:r>
            <a:r>
              <a:rPr lang="en-US" dirty="0" smtClean="0"/>
              <a:t>Problems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Questions 1-3:</a:t>
            </a:r>
            <a:r>
              <a:rPr lang="en-US" dirty="0"/>
              <a:t> Fill in the blanks below with a coordinating conjunction that makes sense in the sentence.</a:t>
            </a:r>
          </a:p>
          <a:p>
            <a:pPr marL="0" lvl="0" indent="0">
              <a:lnSpc>
                <a:spcPct val="120000"/>
              </a:lnSpc>
              <a:buNone/>
            </a:pPr>
            <a:r>
              <a:rPr lang="en-US" dirty="0" smtClean="0"/>
              <a:t>1. The </a:t>
            </a:r>
            <a:r>
              <a:rPr lang="en-US" dirty="0"/>
              <a:t>skater showed great skill </a:t>
            </a:r>
            <a:r>
              <a:rPr lang="en-US" dirty="0" smtClean="0"/>
              <a:t>_____________obvious </a:t>
            </a:r>
            <a:r>
              <a:rPr lang="en-US" dirty="0"/>
              <a:t>confidence during her gold-medal routine.</a:t>
            </a:r>
          </a:p>
          <a:p>
            <a:pPr marL="0" lvl="0" indent="0">
              <a:lnSpc>
                <a:spcPct val="120000"/>
              </a:lnSpc>
              <a:buNone/>
            </a:pPr>
            <a:r>
              <a:rPr lang="en-US" dirty="0" smtClean="0"/>
              <a:t>2. We </a:t>
            </a:r>
            <a:r>
              <a:rPr lang="en-US" dirty="0"/>
              <a:t>weren’t on time for the first showing of the movie </a:t>
            </a:r>
            <a:r>
              <a:rPr lang="en-US" u="sng" dirty="0"/>
              <a:t>Turbo</a:t>
            </a:r>
            <a:r>
              <a:rPr lang="en-US" dirty="0"/>
              <a:t>, _________________ we went to the second show which was later.</a:t>
            </a:r>
          </a:p>
          <a:p>
            <a:pPr marL="0" lvl="0" indent="0">
              <a:lnSpc>
                <a:spcPct val="120000"/>
              </a:lnSpc>
              <a:buNone/>
            </a:pPr>
            <a:r>
              <a:rPr lang="en-US" dirty="0" smtClean="0"/>
              <a:t>3. Put </a:t>
            </a:r>
            <a:r>
              <a:rPr lang="en-US" dirty="0"/>
              <a:t>the key on a chain with the others, </a:t>
            </a:r>
            <a:r>
              <a:rPr lang="en-US" dirty="0" smtClean="0"/>
              <a:t>____________ </a:t>
            </a:r>
            <a:r>
              <a:rPr lang="en-US" dirty="0"/>
              <a:t>you might lose it.</a:t>
            </a:r>
          </a:p>
          <a:p>
            <a:pPr marL="0" lvl="0" indent="0">
              <a:buNone/>
            </a:pPr>
            <a:endParaRPr lang="en-US" dirty="0"/>
          </a:p>
        </p:txBody>
      </p:sp>
    </p:spTree>
    <p:extLst>
      <p:ext uri="{BB962C8B-B14F-4D97-AF65-F5344CB8AC3E}">
        <p14:creationId xmlns:p14="http://schemas.microsoft.com/office/powerpoint/2010/main" val="281791650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Practice </a:t>
            </a:r>
            <a:r>
              <a:rPr lang="en-US" dirty="0" smtClean="0"/>
              <a:t>Problems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Questions 4-5:</a:t>
            </a:r>
            <a:r>
              <a:rPr lang="en-US" dirty="0"/>
              <a:t> Circle the subordinating conjunction in each sentence</a:t>
            </a:r>
            <a:r>
              <a:rPr lang="en-US" dirty="0" smtClean="0"/>
              <a:t>.</a:t>
            </a:r>
          </a:p>
          <a:p>
            <a:pPr marL="0" indent="0">
              <a:buNone/>
            </a:pPr>
            <a:endParaRPr lang="en-US" dirty="0"/>
          </a:p>
          <a:p>
            <a:pPr marL="0" indent="0">
              <a:buNone/>
            </a:pPr>
            <a:r>
              <a:rPr lang="en-US" dirty="0"/>
              <a:t>4.    I wanted to see the movie because I heard it was good, and my friends all liked it.</a:t>
            </a:r>
          </a:p>
          <a:p>
            <a:pPr marL="0" indent="0">
              <a:buNone/>
            </a:pPr>
            <a:endParaRPr lang="en-US" dirty="0"/>
          </a:p>
          <a:p>
            <a:pPr marL="0" indent="0">
              <a:buNone/>
            </a:pPr>
            <a:r>
              <a:rPr lang="en-US" dirty="0"/>
              <a:t>5.    If you do that, the teacher will be upset, and you will receive a deduction.</a:t>
            </a:r>
          </a:p>
          <a:p>
            <a:pPr marL="0" lvl="0" indent="0">
              <a:buNone/>
            </a:pPr>
            <a:endParaRPr lang="en-US" dirty="0"/>
          </a:p>
        </p:txBody>
      </p:sp>
    </p:spTree>
    <p:extLst>
      <p:ext uri="{BB962C8B-B14F-4D97-AF65-F5344CB8AC3E}">
        <p14:creationId xmlns:p14="http://schemas.microsoft.com/office/powerpoint/2010/main" val="283271858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Practice </a:t>
            </a:r>
            <a:r>
              <a:rPr lang="en-US" dirty="0" smtClean="0"/>
              <a:t>Problems</a:t>
            </a:r>
            <a:endParaRPr lang="en-US" dirty="0"/>
          </a:p>
        </p:txBody>
      </p:sp>
      <p:sp>
        <p:nvSpPr>
          <p:cNvPr id="3" name="Content Placeholder 2"/>
          <p:cNvSpPr>
            <a:spLocks noGrp="1"/>
          </p:cNvSpPr>
          <p:nvPr>
            <p:ph idx="1"/>
          </p:nvPr>
        </p:nvSpPr>
        <p:spPr>
          <a:xfrm>
            <a:off x="612648" y="1600200"/>
            <a:ext cx="8153400" cy="3810000"/>
          </a:xfrm>
        </p:spPr>
        <p:txBody>
          <a:bodyPr>
            <a:normAutofit fontScale="77500" lnSpcReduction="20000"/>
          </a:bodyPr>
          <a:lstStyle/>
          <a:p>
            <a:pPr marL="0" indent="0">
              <a:buNone/>
            </a:pPr>
            <a:r>
              <a:rPr lang="en-US" dirty="0"/>
              <a:t>6. Circle the letter next to the independent clause.</a:t>
            </a:r>
          </a:p>
          <a:p>
            <a:pPr marL="320040" lvl="1" indent="0">
              <a:buNone/>
            </a:pPr>
            <a:r>
              <a:rPr lang="en-US" dirty="0" smtClean="0"/>
              <a:t>a) With </a:t>
            </a:r>
            <a:r>
              <a:rPr lang="en-US" dirty="0"/>
              <a:t>over 170 skeletons unearthed so far.</a:t>
            </a:r>
          </a:p>
          <a:p>
            <a:pPr marL="320040" lvl="1" indent="0">
              <a:buNone/>
            </a:pPr>
            <a:r>
              <a:rPr lang="en-US" dirty="0" smtClean="0"/>
              <a:t>b) Soon </a:t>
            </a:r>
            <a:r>
              <a:rPr lang="en-US" dirty="0"/>
              <a:t>after that.</a:t>
            </a:r>
          </a:p>
          <a:p>
            <a:pPr marL="320040" lvl="1" indent="0">
              <a:buNone/>
            </a:pPr>
            <a:r>
              <a:rPr lang="en-US" dirty="0" smtClean="0"/>
              <a:t>c) A </a:t>
            </a:r>
            <a:r>
              <a:rPr lang="en-US" dirty="0"/>
              <a:t>member of the crew spotted a crocodile.</a:t>
            </a:r>
          </a:p>
          <a:p>
            <a:pPr marL="320040" lvl="1" indent="0">
              <a:buNone/>
            </a:pPr>
            <a:r>
              <a:rPr lang="en-US" dirty="0" smtClean="0"/>
              <a:t>d) If </a:t>
            </a:r>
            <a:r>
              <a:rPr lang="en-US" dirty="0"/>
              <a:t>they stumbled upon something unexpected.</a:t>
            </a:r>
            <a:r>
              <a:rPr lang="en-US" b="1" u="sng" dirty="0"/>
              <a:t> </a:t>
            </a:r>
            <a:endParaRPr lang="en-US" dirty="0"/>
          </a:p>
          <a:p>
            <a:pPr marL="0" indent="0">
              <a:buNone/>
            </a:pPr>
            <a:r>
              <a:rPr lang="en-US" i="1" dirty="0"/>
              <a:t> </a:t>
            </a:r>
            <a:endParaRPr lang="en-US" dirty="0"/>
          </a:p>
          <a:p>
            <a:pPr marL="0" indent="0">
              <a:buNone/>
            </a:pPr>
            <a:r>
              <a:rPr lang="en-US" dirty="0" smtClean="0"/>
              <a:t>7.  Explain </a:t>
            </a:r>
            <a:r>
              <a:rPr lang="en-US" dirty="0"/>
              <a:t>why the answer you chose for question 6 is an independent clause. </a:t>
            </a:r>
            <a:endParaRPr lang="en-US" i="1" dirty="0"/>
          </a:p>
          <a:p>
            <a:pPr marL="0" indent="0">
              <a:buNone/>
            </a:pPr>
            <a:r>
              <a:rPr lang="en-US" sz="3000" i="1" dirty="0"/>
              <a:t>Option __ is an independent clause </a:t>
            </a:r>
            <a:r>
              <a:rPr lang="en-US" sz="3000" i="1" dirty="0" smtClean="0"/>
              <a:t>because </a:t>
            </a:r>
            <a:endParaRPr lang="en-US" sz="3000" dirty="0"/>
          </a:p>
          <a:p>
            <a:pPr marL="0" indent="0">
              <a:buNone/>
            </a:pPr>
            <a:endParaRPr lang="en-US" dirty="0"/>
          </a:p>
        </p:txBody>
      </p:sp>
    </p:spTree>
    <p:extLst>
      <p:ext uri="{BB962C8B-B14F-4D97-AF65-F5344CB8AC3E}">
        <p14:creationId xmlns:p14="http://schemas.microsoft.com/office/powerpoint/2010/main" val="419201567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Teammate Practice</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Read the passage below. (1) Put brackets around the subordinate clauses. (2) Write an “s” above any subordinating conjunctions. (3) Write a “c” above any coordinating conjunctions.</a:t>
            </a:r>
          </a:p>
          <a:p>
            <a:pPr marL="0" indent="0">
              <a:lnSpc>
                <a:spcPct val="170000"/>
              </a:lnSpc>
              <a:buNone/>
            </a:pPr>
            <a:r>
              <a:rPr lang="en-US" dirty="0"/>
              <a:t>Learning a foreign language is difficult and demanding, but it has many benefits. Since you can speak to people from different countries, travelling becomes more interesting. Also, if you can speak to people from different cultures in your own countries, you can make new friends. Learning the grammar of a foreign language is necessary, so it helps you understand English grammar at the same time. </a:t>
            </a:r>
          </a:p>
          <a:p>
            <a:pPr marL="0" indent="0">
              <a:buNone/>
            </a:pPr>
            <a:endParaRPr lang="en-US" dirty="0"/>
          </a:p>
        </p:txBody>
      </p:sp>
    </p:spTree>
    <p:extLst>
      <p:ext uri="{BB962C8B-B14F-4D97-AF65-F5344CB8AC3E}">
        <p14:creationId xmlns:p14="http://schemas.microsoft.com/office/powerpoint/2010/main" val="344897548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Coordinating Conjunctions</a:t>
            </a:r>
            <a:endParaRPr lang="en-US" dirty="0"/>
          </a:p>
        </p:txBody>
      </p:sp>
      <p:sp>
        <p:nvSpPr>
          <p:cNvPr id="3" name="Content Placeholder 2"/>
          <p:cNvSpPr>
            <a:spLocks noGrp="1"/>
          </p:cNvSpPr>
          <p:nvPr>
            <p:ph idx="1"/>
          </p:nvPr>
        </p:nvSpPr>
        <p:spPr>
          <a:xfrm>
            <a:off x="762000" y="1752600"/>
            <a:ext cx="7570787" cy="4289611"/>
          </a:xfrm>
        </p:spPr>
        <p:txBody>
          <a:bodyPr>
            <a:normAutofit/>
          </a:bodyPr>
          <a:lstStyle/>
          <a:p>
            <a:pPr lvl="0"/>
            <a:r>
              <a:rPr lang="en-US" dirty="0" smtClean="0"/>
              <a:t>A </a:t>
            </a:r>
            <a:r>
              <a:rPr lang="en-US" u="sng" dirty="0" smtClean="0">
                <a:solidFill>
                  <a:schemeClr val="bg2">
                    <a:lumMod val="50000"/>
                  </a:schemeClr>
                </a:solidFill>
              </a:rPr>
              <a:t>conjunction</a:t>
            </a:r>
            <a:r>
              <a:rPr lang="en-US" dirty="0" smtClean="0">
                <a:solidFill>
                  <a:schemeClr val="bg2">
                    <a:lumMod val="50000"/>
                  </a:schemeClr>
                </a:solidFill>
              </a:rPr>
              <a:t> </a:t>
            </a:r>
            <a:r>
              <a:rPr lang="en-US" dirty="0" smtClean="0"/>
              <a:t>connects </a:t>
            </a:r>
            <a:r>
              <a:rPr lang="en-US" dirty="0"/>
              <a:t>words or groups of words</a:t>
            </a:r>
            <a:r>
              <a:rPr lang="en-US" dirty="0" smtClean="0"/>
              <a:t>.</a:t>
            </a:r>
            <a:endParaRPr lang="en-US" dirty="0"/>
          </a:p>
          <a:p>
            <a:r>
              <a:rPr lang="en-US" u="sng" dirty="0" smtClean="0">
                <a:solidFill>
                  <a:srgbClr val="1466C5"/>
                </a:solidFill>
              </a:rPr>
              <a:t>Coordinating</a:t>
            </a:r>
            <a:r>
              <a:rPr lang="en-US" dirty="0" smtClean="0"/>
              <a:t> </a:t>
            </a:r>
            <a:r>
              <a:rPr lang="en-US" dirty="0"/>
              <a:t>conjunctions connect words of the same kind such as two or more nouns or verbs. For example, “macaroni </a:t>
            </a:r>
            <a:r>
              <a:rPr lang="en-US" i="1" dirty="0"/>
              <a:t>and</a:t>
            </a:r>
            <a:r>
              <a:rPr lang="en-US" dirty="0"/>
              <a:t> cheese” and “run </a:t>
            </a:r>
            <a:r>
              <a:rPr lang="en-US" i="1" dirty="0"/>
              <a:t>or</a:t>
            </a:r>
            <a:r>
              <a:rPr lang="en-US" dirty="0"/>
              <a:t> walk” are phrases (groups of words) that are </a:t>
            </a:r>
            <a:r>
              <a:rPr lang="en-US" u="sng" dirty="0">
                <a:solidFill>
                  <a:srgbClr val="1466C5"/>
                </a:solidFill>
              </a:rPr>
              <a:t>connected by </a:t>
            </a:r>
            <a:r>
              <a:rPr lang="en-US" dirty="0"/>
              <a:t>coordinating </a:t>
            </a:r>
            <a:r>
              <a:rPr lang="en-US" dirty="0" smtClean="0"/>
              <a:t>conjunctions. </a:t>
            </a:r>
            <a:endParaRPr lang="en-US" u="sng" dirty="0">
              <a:solidFill>
                <a:srgbClr val="1466C5"/>
              </a:solidFill>
            </a:endParaRPr>
          </a:p>
        </p:txBody>
      </p:sp>
    </p:spTree>
    <p:extLst>
      <p:ext uri="{BB962C8B-B14F-4D97-AF65-F5344CB8AC3E}">
        <p14:creationId xmlns:p14="http://schemas.microsoft.com/office/powerpoint/2010/main" val="39209607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Coordinating Conjunctions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569257423"/>
              </p:ext>
            </p:extLst>
          </p:nvPr>
        </p:nvGraphicFramePr>
        <p:xfrm>
          <a:off x="609600" y="1752601"/>
          <a:ext cx="8153397" cy="1097280"/>
        </p:xfrm>
        <a:graphic>
          <a:graphicData uri="http://schemas.openxmlformats.org/drawingml/2006/table">
            <a:tbl>
              <a:tblPr firstRow="1" firstCol="1" bandRow="1"/>
              <a:tblGrid>
                <a:gridCol w="1164771"/>
                <a:gridCol w="1164771"/>
                <a:gridCol w="1164771"/>
                <a:gridCol w="1164771"/>
                <a:gridCol w="1164771"/>
                <a:gridCol w="1164771"/>
                <a:gridCol w="1164771"/>
              </a:tblGrid>
              <a:tr h="495300">
                <a:tc gridSpan="7">
                  <a:txBody>
                    <a:bodyPr/>
                    <a:lstStyle/>
                    <a:p>
                      <a:pPr marL="0" marR="0" algn="ctr">
                        <a:lnSpc>
                          <a:spcPct val="150000"/>
                        </a:lnSpc>
                        <a:spcBef>
                          <a:spcPts val="0"/>
                        </a:spcBef>
                        <a:spcAft>
                          <a:spcPts val="0"/>
                        </a:spcAft>
                      </a:pPr>
                      <a:r>
                        <a:rPr lang="en-US" sz="2400" b="1" dirty="0">
                          <a:effectLst/>
                          <a:latin typeface="Calibri"/>
                          <a:ea typeface="Calibri"/>
                          <a:cs typeface="Times New Roman"/>
                        </a:rPr>
                        <a:t>Examples of Coordinating Conjunctions</a:t>
                      </a:r>
                      <a:endParaRPr lang="en-US" sz="2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95300">
                <a:tc>
                  <a:txBody>
                    <a:bodyPr/>
                    <a:lstStyle/>
                    <a:p>
                      <a:pPr marL="0" marR="0" algn="ctr">
                        <a:lnSpc>
                          <a:spcPct val="150000"/>
                        </a:lnSpc>
                        <a:spcBef>
                          <a:spcPts val="1200"/>
                        </a:spcBef>
                        <a:spcAft>
                          <a:spcPts val="0"/>
                        </a:spcAft>
                      </a:pPr>
                      <a:r>
                        <a:rPr lang="en-US" sz="2400" dirty="0">
                          <a:effectLst/>
                          <a:latin typeface="Calibri"/>
                          <a:ea typeface="Calibri"/>
                          <a:cs typeface="Times New Roman"/>
                        </a:rPr>
                        <a:t>and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1200"/>
                        </a:spcBef>
                        <a:spcAft>
                          <a:spcPts val="0"/>
                        </a:spcAft>
                      </a:pPr>
                      <a:r>
                        <a:rPr lang="en-US" sz="2400" dirty="0">
                          <a:effectLst/>
                          <a:latin typeface="Calibri"/>
                          <a:ea typeface="Calibri"/>
                          <a:cs typeface="Times New Roman"/>
                        </a:rPr>
                        <a:t>but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1200"/>
                        </a:spcBef>
                        <a:spcAft>
                          <a:spcPts val="0"/>
                        </a:spcAft>
                      </a:pPr>
                      <a:r>
                        <a:rPr lang="en-US" sz="2400" dirty="0">
                          <a:effectLst/>
                          <a:latin typeface="Calibri"/>
                          <a:ea typeface="Calibri"/>
                          <a:cs typeface="Times New Roman"/>
                        </a:rPr>
                        <a:t>for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1200"/>
                        </a:spcBef>
                        <a:spcAft>
                          <a:spcPts val="0"/>
                        </a:spcAft>
                      </a:pPr>
                      <a:r>
                        <a:rPr lang="en-US" sz="2400" dirty="0">
                          <a:effectLst/>
                          <a:latin typeface="Calibri"/>
                          <a:ea typeface="Calibri"/>
                          <a:cs typeface="Times New Roman"/>
                        </a:rPr>
                        <a:t>or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1200"/>
                        </a:spcBef>
                        <a:spcAft>
                          <a:spcPts val="0"/>
                        </a:spcAft>
                      </a:pPr>
                      <a:r>
                        <a:rPr lang="en-US" sz="2400" dirty="0">
                          <a:effectLst/>
                          <a:latin typeface="Calibri"/>
                          <a:ea typeface="Calibri"/>
                          <a:cs typeface="Times New Roman"/>
                        </a:rPr>
                        <a:t>nor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1200"/>
                        </a:spcBef>
                        <a:spcAft>
                          <a:spcPts val="0"/>
                        </a:spcAft>
                      </a:pPr>
                      <a:r>
                        <a:rPr lang="en-US" sz="2400" dirty="0">
                          <a:effectLst/>
                          <a:latin typeface="Calibri"/>
                          <a:ea typeface="Calibri"/>
                          <a:cs typeface="Times New Roman"/>
                        </a:rPr>
                        <a:t>so</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1200"/>
                        </a:spcBef>
                        <a:spcAft>
                          <a:spcPts val="0"/>
                        </a:spcAft>
                      </a:pPr>
                      <a:r>
                        <a:rPr lang="en-US" sz="2400" dirty="0">
                          <a:effectLst/>
                          <a:latin typeface="Calibri"/>
                          <a:ea typeface="Calibri"/>
                          <a:cs typeface="Times New Roman"/>
                        </a:rPr>
                        <a:t>yet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extBox 5"/>
          <p:cNvSpPr txBox="1"/>
          <p:nvPr/>
        </p:nvSpPr>
        <p:spPr>
          <a:xfrm>
            <a:off x="709809" y="2933178"/>
            <a:ext cx="966592" cy="3539430"/>
          </a:xfrm>
          <a:prstGeom prst="rect">
            <a:avLst/>
          </a:prstGeom>
          <a:noFill/>
        </p:spPr>
        <p:txBody>
          <a:bodyPr wrap="square" rtlCol="0">
            <a:spAutoFit/>
          </a:bodyPr>
          <a:lstStyle/>
          <a:p>
            <a:r>
              <a:rPr lang="en-US" sz="3200" u="sng" dirty="0" smtClean="0"/>
              <a:t>F</a:t>
            </a:r>
            <a:r>
              <a:rPr lang="en-US" sz="3200" dirty="0" smtClean="0"/>
              <a:t>or</a:t>
            </a:r>
          </a:p>
          <a:p>
            <a:r>
              <a:rPr lang="en-US" sz="3200" u="sng" dirty="0" smtClean="0"/>
              <a:t>A</a:t>
            </a:r>
            <a:r>
              <a:rPr lang="en-US" sz="3200" dirty="0" smtClean="0"/>
              <a:t>nd</a:t>
            </a:r>
          </a:p>
          <a:p>
            <a:r>
              <a:rPr lang="en-US" sz="3200" u="sng" dirty="0" smtClean="0"/>
              <a:t>N</a:t>
            </a:r>
            <a:r>
              <a:rPr lang="en-US" sz="3200" dirty="0" smtClean="0"/>
              <a:t>or</a:t>
            </a:r>
          </a:p>
          <a:p>
            <a:r>
              <a:rPr lang="en-US" sz="3200" u="sng" dirty="0" smtClean="0"/>
              <a:t>B</a:t>
            </a:r>
            <a:r>
              <a:rPr lang="en-US" sz="3200" dirty="0" smtClean="0"/>
              <a:t>ut</a:t>
            </a:r>
          </a:p>
          <a:p>
            <a:r>
              <a:rPr lang="en-US" sz="3200" u="sng" dirty="0" smtClean="0"/>
              <a:t>O</a:t>
            </a:r>
            <a:r>
              <a:rPr lang="en-US" sz="3200" dirty="0" smtClean="0"/>
              <a:t>r</a:t>
            </a:r>
          </a:p>
          <a:p>
            <a:r>
              <a:rPr lang="en-US" sz="3200" u="sng" dirty="0" smtClean="0"/>
              <a:t>Y</a:t>
            </a:r>
            <a:r>
              <a:rPr lang="en-US" sz="3200" dirty="0" smtClean="0"/>
              <a:t>et</a:t>
            </a:r>
          </a:p>
          <a:p>
            <a:r>
              <a:rPr lang="en-US" sz="3200" u="sng" dirty="0" smtClean="0"/>
              <a:t>S</a:t>
            </a:r>
            <a:r>
              <a:rPr lang="en-US" sz="3200" dirty="0" smtClean="0"/>
              <a:t>o</a:t>
            </a:r>
            <a:endParaRPr lang="en-US" sz="3200" dirty="0"/>
          </a:p>
        </p:txBody>
      </p:sp>
    </p:spTree>
    <p:extLst>
      <p:ext uri="{BB962C8B-B14F-4D97-AF65-F5344CB8AC3E}">
        <p14:creationId xmlns:p14="http://schemas.microsoft.com/office/powerpoint/2010/main" val="20808279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Subordinating Conjunctions</a:t>
            </a:r>
            <a:endParaRPr lang="en-US" dirty="0"/>
          </a:p>
        </p:txBody>
      </p:sp>
      <p:sp>
        <p:nvSpPr>
          <p:cNvPr id="3" name="Content Placeholder 2"/>
          <p:cNvSpPr>
            <a:spLocks noGrp="1"/>
          </p:cNvSpPr>
          <p:nvPr>
            <p:ph idx="1"/>
          </p:nvPr>
        </p:nvSpPr>
        <p:spPr/>
        <p:txBody>
          <a:bodyPr/>
          <a:lstStyle/>
          <a:p>
            <a:pPr lvl="0"/>
            <a:r>
              <a:rPr lang="en-US" u="sng" dirty="0" smtClean="0">
                <a:solidFill>
                  <a:srgbClr val="1466C5"/>
                </a:solidFill>
              </a:rPr>
              <a:t>Subordinating</a:t>
            </a:r>
            <a:r>
              <a:rPr lang="en-US" dirty="0" smtClean="0"/>
              <a:t> </a:t>
            </a:r>
            <a:r>
              <a:rPr lang="en-US" dirty="0"/>
              <a:t>conjunctions connect two ideas by making one idea dependent on another. For example, “I would </a:t>
            </a:r>
            <a:r>
              <a:rPr lang="en-US" i="1" dirty="0"/>
              <a:t>if</a:t>
            </a:r>
            <a:r>
              <a:rPr lang="en-US" dirty="0"/>
              <a:t> I could” are two phrases connected by a </a:t>
            </a:r>
            <a:r>
              <a:rPr lang="en-US" u="sng" dirty="0">
                <a:solidFill>
                  <a:srgbClr val="1466C5"/>
                </a:solidFill>
              </a:rPr>
              <a:t>subordinating conjunction</a:t>
            </a:r>
            <a:r>
              <a:rPr lang="en-US" dirty="0"/>
              <a:t>.</a:t>
            </a:r>
          </a:p>
        </p:txBody>
      </p:sp>
      <p:graphicFrame>
        <p:nvGraphicFramePr>
          <p:cNvPr id="6" name="Table 5"/>
          <p:cNvGraphicFramePr>
            <a:graphicFrameLocks noGrp="1"/>
          </p:cNvGraphicFramePr>
          <p:nvPr>
            <p:extLst>
              <p:ext uri="{D42A27DB-BD31-4B8C-83A1-F6EECF244321}">
                <p14:modId xmlns:p14="http://schemas.microsoft.com/office/powerpoint/2010/main" val="3658578732"/>
              </p:ext>
            </p:extLst>
          </p:nvPr>
        </p:nvGraphicFramePr>
        <p:xfrm>
          <a:off x="609600" y="3657600"/>
          <a:ext cx="8153400" cy="1920240"/>
        </p:xfrm>
        <a:graphic>
          <a:graphicData uri="http://schemas.openxmlformats.org/drawingml/2006/table">
            <a:tbl>
              <a:tblPr firstRow="1" firstCol="1" bandRow="1"/>
              <a:tblGrid>
                <a:gridCol w="1358900"/>
                <a:gridCol w="1358900"/>
                <a:gridCol w="1358900"/>
                <a:gridCol w="1358900"/>
                <a:gridCol w="1358900"/>
                <a:gridCol w="1358900"/>
              </a:tblGrid>
              <a:tr h="533400">
                <a:tc gridSpan="6">
                  <a:txBody>
                    <a:bodyPr/>
                    <a:lstStyle/>
                    <a:p>
                      <a:pPr marL="0" marR="0" algn="ctr">
                        <a:lnSpc>
                          <a:spcPct val="150000"/>
                        </a:lnSpc>
                        <a:spcBef>
                          <a:spcPts val="0"/>
                        </a:spcBef>
                        <a:spcAft>
                          <a:spcPts val="0"/>
                        </a:spcAft>
                      </a:pPr>
                      <a:r>
                        <a:rPr lang="en-US" sz="2400" b="1" dirty="0">
                          <a:effectLst/>
                          <a:latin typeface="Calibri"/>
                          <a:ea typeface="Calibri"/>
                          <a:cs typeface="Times New Roman"/>
                        </a:rPr>
                        <a:t>Examples of Subordinating Conjunctions</a:t>
                      </a:r>
                      <a:endParaRPr lang="en-US" sz="2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57200">
                <a:tc>
                  <a:txBody>
                    <a:bodyPr/>
                    <a:lstStyle/>
                    <a:p>
                      <a:pPr marL="0" marR="0" algn="ctr">
                        <a:lnSpc>
                          <a:spcPct val="150000"/>
                        </a:lnSpc>
                        <a:spcBef>
                          <a:spcPts val="1200"/>
                        </a:spcBef>
                        <a:spcAft>
                          <a:spcPts val="0"/>
                        </a:spcAft>
                      </a:pPr>
                      <a:r>
                        <a:rPr lang="en-US" sz="1800" dirty="0">
                          <a:effectLst/>
                          <a:latin typeface="Calibri"/>
                          <a:ea typeface="Calibri"/>
                          <a:cs typeface="Times New Roman"/>
                        </a:rPr>
                        <a:t>after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1200"/>
                        </a:spcBef>
                        <a:spcAft>
                          <a:spcPts val="0"/>
                        </a:spcAft>
                      </a:pPr>
                      <a:r>
                        <a:rPr lang="en-US" sz="1800" dirty="0">
                          <a:effectLst/>
                          <a:latin typeface="Calibri"/>
                          <a:ea typeface="Calibri"/>
                          <a:cs typeface="Times New Roman"/>
                        </a:rPr>
                        <a:t>because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1200"/>
                        </a:spcBef>
                        <a:spcAft>
                          <a:spcPts val="0"/>
                        </a:spcAft>
                      </a:pPr>
                      <a:r>
                        <a:rPr lang="en-US" sz="1800">
                          <a:effectLst/>
                          <a:latin typeface="Calibri"/>
                          <a:ea typeface="Calibri"/>
                          <a:cs typeface="Times New Roman"/>
                        </a:rPr>
                        <a:t>if</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1200"/>
                        </a:spcBef>
                        <a:spcAft>
                          <a:spcPts val="0"/>
                        </a:spcAft>
                      </a:pPr>
                      <a:r>
                        <a:rPr lang="en-US" sz="1800">
                          <a:effectLst/>
                          <a:latin typeface="Calibri"/>
                          <a:ea typeface="Calibri"/>
                          <a:cs typeface="Times New Roman"/>
                        </a:rPr>
                        <a:t>than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1200"/>
                        </a:spcBef>
                        <a:spcAft>
                          <a:spcPts val="0"/>
                        </a:spcAft>
                      </a:pPr>
                      <a:r>
                        <a:rPr lang="en-US" sz="1800">
                          <a:effectLst/>
                          <a:latin typeface="Calibri"/>
                          <a:ea typeface="Calibri"/>
                          <a:cs typeface="Times New Roman"/>
                        </a:rPr>
                        <a:t>until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1200"/>
                        </a:spcBef>
                        <a:spcAft>
                          <a:spcPts val="0"/>
                        </a:spcAft>
                      </a:pPr>
                      <a:r>
                        <a:rPr lang="en-US" sz="1800">
                          <a:effectLst/>
                          <a:latin typeface="Calibri"/>
                          <a:ea typeface="Calibri"/>
                          <a:cs typeface="Times New Roman"/>
                        </a:rPr>
                        <a:t>whether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lgn="ctr">
                        <a:lnSpc>
                          <a:spcPct val="150000"/>
                        </a:lnSpc>
                        <a:spcBef>
                          <a:spcPts val="1200"/>
                        </a:spcBef>
                        <a:spcAft>
                          <a:spcPts val="0"/>
                        </a:spcAft>
                      </a:pPr>
                      <a:r>
                        <a:rPr lang="en-US" sz="1800">
                          <a:effectLst/>
                          <a:latin typeface="Calibri"/>
                          <a:ea typeface="Calibri"/>
                          <a:cs typeface="Times New Roman"/>
                        </a:rPr>
                        <a:t>although</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1200"/>
                        </a:spcBef>
                        <a:spcAft>
                          <a:spcPts val="0"/>
                        </a:spcAft>
                      </a:pPr>
                      <a:r>
                        <a:rPr lang="en-US" sz="1800" dirty="0">
                          <a:effectLst/>
                          <a:latin typeface="Calibri"/>
                          <a:ea typeface="Calibri"/>
                          <a:cs typeface="Times New Roman"/>
                        </a:rPr>
                        <a:t>before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1200"/>
                        </a:spcBef>
                        <a:spcAft>
                          <a:spcPts val="0"/>
                        </a:spcAft>
                      </a:pPr>
                      <a:r>
                        <a:rPr lang="en-US" sz="1800" dirty="0">
                          <a:effectLst/>
                          <a:latin typeface="Calibri"/>
                          <a:ea typeface="Calibri"/>
                          <a:cs typeface="Times New Roman"/>
                        </a:rPr>
                        <a:t>since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1200"/>
                        </a:spcBef>
                        <a:spcAft>
                          <a:spcPts val="0"/>
                        </a:spcAft>
                      </a:pPr>
                      <a:r>
                        <a:rPr lang="en-US" sz="1800" dirty="0">
                          <a:effectLst/>
                          <a:latin typeface="Calibri"/>
                          <a:ea typeface="Calibri"/>
                          <a:cs typeface="Times New Roman"/>
                        </a:rPr>
                        <a:t>though</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1200"/>
                        </a:spcBef>
                        <a:spcAft>
                          <a:spcPts val="0"/>
                        </a:spcAft>
                      </a:pPr>
                      <a:r>
                        <a:rPr lang="en-US" sz="1800">
                          <a:effectLst/>
                          <a:latin typeface="Calibri"/>
                          <a:ea typeface="Calibri"/>
                          <a:cs typeface="Times New Roman"/>
                        </a:rPr>
                        <a:t>when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1200"/>
                        </a:spcBef>
                        <a:spcAft>
                          <a:spcPts val="0"/>
                        </a:spcAft>
                      </a:pPr>
                      <a:r>
                        <a:rPr lang="en-US" sz="1800">
                          <a:effectLst/>
                          <a:latin typeface="Calibri"/>
                          <a:ea typeface="Calibri"/>
                          <a:cs typeface="Times New Roman"/>
                        </a:rPr>
                        <a:t>where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lgn="ctr">
                        <a:lnSpc>
                          <a:spcPct val="150000"/>
                        </a:lnSpc>
                        <a:spcBef>
                          <a:spcPts val="1200"/>
                        </a:spcBef>
                        <a:spcAft>
                          <a:spcPts val="0"/>
                        </a:spcAft>
                      </a:pPr>
                      <a:r>
                        <a:rPr lang="en-US" sz="1800">
                          <a:effectLst/>
                          <a:latin typeface="Calibri"/>
                          <a:ea typeface="Calibri"/>
                          <a:cs typeface="Times New Roman"/>
                        </a:rPr>
                        <a:t>as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1200"/>
                        </a:spcBef>
                        <a:spcAft>
                          <a:spcPts val="0"/>
                        </a:spcAft>
                      </a:pPr>
                      <a:r>
                        <a:rPr lang="en-US" sz="1800">
                          <a:effectLst/>
                          <a:latin typeface="Calibri"/>
                          <a:ea typeface="Calibri"/>
                          <a:cs typeface="Times New Roman"/>
                        </a:rPr>
                        <a:t>even though</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1200"/>
                        </a:spcBef>
                        <a:spcAft>
                          <a:spcPts val="0"/>
                        </a:spcAft>
                      </a:pPr>
                      <a:r>
                        <a:rPr lang="en-US" sz="1800">
                          <a:effectLst/>
                          <a:latin typeface="Calibri"/>
                          <a:ea typeface="Calibri"/>
                          <a:cs typeface="Times New Roman"/>
                        </a:rPr>
                        <a:t>so that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1200"/>
                        </a:spcBef>
                        <a:spcAft>
                          <a:spcPts val="0"/>
                        </a:spcAft>
                      </a:pPr>
                      <a:r>
                        <a:rPr lang="en-US" sz="1800" dirty="0">
                          <a:effectLst/>
                          <a:latin typeface="Calibri"/>
                          <a:ea typeface="Calibri"/>
                          <a:cs typeface="Times New Roman"/>
                        </a:rPr>
                        <a:t>unless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1200"/>
                        </a:spcBef>
                        <a:spcAft>
                          <a:spcPts val="0"/>
                        </a:spcAft>
                      </a:pPr>
                      <a:r>
                        <a:rPr lang="en-US" sz="1800" dirty="0">
                          <a:effectLst/>
                          <a:latin typeface="Calibri"/>
                          <a:ea typeface="Calibri"/>
                          <a:cs typeface="Times New Roman"/>
                        </a:rPr>
                        <a:t>whenever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1200"/>
                        </a:spcBef>
                        <a:spcAft>
                          <a:spcPts val="0"/>
                        </a:spcAft>
                      </a:pPr>
                      <a:r>
                        <a:rPr lang="en-US" sz="1800" dirty="0">
                          <a:effectLst/>
                          <a:latin typeface="Calibri"/>
                          <a:ea typeface="Calibri"/>
                          <a:cs typeface="Times New Roman"/>
                        </a:rPr>
                        <a:t>while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4646887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 the Clauses!</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2828924"/>
            <a:ext cx="2209800" cy="2066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2667000"/>
            <a:ext cx="1914525" cy="2390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2514599"/>
            <a:ext cx="1695450" cy="2695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5832974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Clauses</a:t>
            </a:r>
            <a:endParaRPr lang="en-US" dirty="0"/>
          </a:p>
        </p:txBody>
      </p:sp>
      <p:sp>
        <p:nvSpPr>
          <p:cNvPr id="3" name="Content Placeholder 2"/>
          <p:cNvSpPr>
            <a:spLocks noGrp="1"/>
          </p:cNvSpPr>
          <p:nvPr>
            <p:ph idx="1"/>
          </p:nvPr>
        </p:nvSpPr>
        <p:spPr/>
        <p:txBody>
          <a:bodyPr/>
          <a:lstStyle/>
          <a:p>
            <a:pPr lvl="0"/>
            <a:r>
              <a:rPr lang="en-US" sz="3200" dirty="0"/>
              <a:t>A </a:t>
            </a:r>
            <a:r>
              <a:rPr lang="en-US" sz="3200" u="sng" dirty="0" smtClean="0">
                <a:solidFill>
                  <a:srgbClr val="1466C5"/>
                </a:solidFill>
              </a:rPr>
              <a:t>clause</a:t>
            </a:r>
            <a:r>
              <a:rPr lang="en-US" sz="3200" dirty="0" smtClean="0"/>
              <a:t> </a:t>
            </a:r>
            <a:r>
              <a:rPr lang="en-US" sz="3200" dirty="0"/>
              <a:t>is a group of words with its own </a:t>
            </a:r>
            <a:r>
              <a:rPr lang="en-US" sz="3200" u="sng" dirty="0">
                <a:solidFill>
                  <a:srgbClr val="1466C5"/>
                </a:solidFill>
              </a:rPr>
              <a:t>subject and verb</a:t>
            </a:r>
            <a:r>
              <a:rPr lang="en-US" sz="3200" dirty="0"/>
              <a:t>. There are 2 basic kinds of clauses</a:t>
            </a:r>
            <a:r>
              <a:rPr lang="en-US" sz="3200" dirty="0" smtClean="0"/>
              <a:t>:</a:t>
            </a:r>
          </a:p>
          <a:p>
            <a:pPr lvl="1"/>
            <a:r>
              <a:rPr lang="en-US" sz="2500" dirty="0" smtClean="0"/>
              <a:t>Independent</a:t>
            </a:r>
          </a:p>
          <a:p>
            <a:pPr lvl="1"/>
            <a:r>
              <a:rPr lang="en-US" sz="2500" dirty="0" smtClean="0"/>
              <a:t>Subordinate</a:t>
            </a:r>
            <a:endParaRPr lang="en-US" sz="2500" dirty="0"/>
          </a:p>
          <a:p>
            <a:pPr lvl="0"/>
            <a:endParaRPr lang="en-US" dirty="0"/>
          </a:p>
          <a:p>
            <a:endParaRPr lang="en-US" dirty="0"/>
          </a:p>
        </p:txBody>
      </p:sp>
    </p:spTree>
    <p:extLst>
      <p:ext uri="{BB962C8B-B14F-4D97-AF65-F5344CB8AC3E}">
        <p14:creationId xmlns:p14="http://schemas.microsoft.com/office/powerpoint/2010/main" val="4190180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92162" y="112059"/>
            <a:ext cx="7570787" cy="1411941"/>
          </a:xfrm>
        </p:spPr>
        <p:txBody>
          <a:bodyPr/>
          <a:lstStyle/>
          <a:p>
            <a:r>
              <a:rPr lang="en-US" dirty="0" smtClean="0"/>
              <a:t>Independent Clause</a:t>
            </a:r>
            <a:endParaRPr lang="en-US" dirty="0"/>
          </a:p>
        </p:txBody>
      </p:sp>
      <p:sp>
        <p:nvSpPr>
          <p:cNvPr id="3" name="Content Placeholder 2"/>
          <p:cNvSpPr>
            <a:spLocks noGrp="1"/>
          </p:cNvSpPr>
          <p:nvPr>
            <p:ph idx="1"/>
          </p:nvPr>
        </p:nvSpPr>
        <p:spPr/>
        <p:txBody>
          <a:bodyPr/>
          <a:lstStyle/>
          <a:p>
            <a:pPr lvl="1"/>
            <a:r>
              <a:rPr lang="en-US" sz="2800" dirty="0"/>
              <a:t>An </a:t>
            </a:r>
            <a:r>
              <a:rPr lang="en-US" sz="2800" u="sng" dirty="0">
                <a:solidFill>
                  <a:srgbClr val="1466C5"/>
                </a:solidFill>
              </a:rPr>
              <a:t>independent</a:t>
            </a:r>
            <a:r>
              <a:rPr lang="en-US" sz="2800" dirty="0"/>
              <a:t> clause has a subject and a verb and can stand by itself as a complete sentence</a:t>
            </a:r>
            <a:r>
              <a:rPr lang="en-US" sz="2800" dirty="0" smtClean="0"/>
              <a:t>.</a:t>
            </a:r>
          </a:p>
          <a:p>
            <a:pPr lvl="1"/>
            <a:r>
              <a:rPr lang="en-US" sz="2800" dirty="0" smtClean="0"/>
              <a:t>Example: She finished her homework early.</a:t>
            </a:r>
            <a:endParaRPr lang="en-US" sz="2400" dirty="0"/>
          </a:p>
          <a:p>
            <a:pPr lvl="0"/>
            <a:endParaRPr lang="en-US" dirty="0"/>
          </a:p>
          <a:p>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3733800"/>
            <a:ext cx="1695450" cy="2695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5859010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Subordinate Clause</a:t>
            </a:r>
            <a:endParaRPr lang="en-US" dirty="0"/>
          </a:p>
        </p:txBody>
      </p:sp>
      <p:sp>
        <p:nvSpPr>
          <p:cNvPr id="3" name="Content Placeholder 2"/>
          <p:cNvSpPr>
            <a:spLocks noGrp="1"/>
          </p:cNvSpPr>
          <p:nvPr>
            <p:ph idx="1"/>
          </p:nvPr>
        </p:nvSpPr>
        <p:spPr/>
        <p:txBody>
          <a:bodyPr/>
          <a:lstStyle/>
          <a:p>
            <a:pPr lvl="1"/>
            <a:r>
              <a:rPr lang="en-US" sz="2800" dirty="0"/>
              <a:t>A</a:t>
            </a:r>
            <a:r>
              <a:rPr lang="en-US" sz="2800" u="sng" dirty="0">
                <a:solidFill>
                  <a:srgbClr val="1466C5"/>
                </a:solidFill>
              </a:rPr>
              <a:t> subordinate </a:t>
            </a:r>
            <a:r>
              <a:rPr lang="en-US" sz="2800" dirty="0"/>
              <a:t>clause, also known as a dependent clause, has a subject and a verb but cannot stand by itself as a complete sentence. It is only part of a sentence</a:t>
            </a:r>
            <a:r>
              <a:rPr lang="en-US" sz="2800" dirty="0" smtClean="0"/>
              <a:t>.</a:t>
            </a:r>
            <a:endParaRPr lang="en-US" sz="2800" dirty="0"/>
          </a:p>
          <a:p>
            <a:pPr lvl="1"/>
            <a:r>
              <a:rPr lang="en-US" sz="2800" dirty="0" smtClean="0"/>
              <a:t>Example: because she wanted to watch her favorite TV show.</a:t>
            </a:r>
            <a:endParaRPr lang="en-US" sz="2400" dirty="0"/>
          </a:p>
          <a:p>
            <a:pPr lvl="0"/>
            <a:endParaRPr lang="en-US" dirty="0"/>
          </a:p>
          <a:p>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4191000"/>
            <a:ext cx="1914525" cy="2389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258591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Subordinate Clause</a:t>
            </a:r>
            <a:endParaRPr lang="en-US" dirty="0"/>
          </a:p>
        </p:txBody>
      </p:sp>
      <p:sp>
        <p:nvSpPr>
          <p:cNvPr id="3" name="Content Placeholder 2"/>
          <p:cNvSpPr>
            <a:spLocks noGrp="1"/>
          </p:cNvSpPr>
          <p:nvPr>
            <p:ph idx="1"/>
          </p:nvPr>
        </p:nvSpPr>
        <p:spPr/>
        <p:txBody>
          <a:bodyPr/>
          <a:lstStyle/>
          <a:p>
            <a:pPr lvl="0"/>
            <a:r>
              <a:rPr lang="en-US" dirty="0"/>
              <a:t>Most subordinate clauses begin with </a:t>
            </a:r>
            <a:r>
              <a:rPr lang="en-US" u="sng" dirty="0" smtClean="0">
                <a:solidFill>
                  <a:srgbClr val="1466C5"/>
                </a:solidFill>
              </a:rPr>
              <a:t>subordinating conjunctions</a:t>
            </a:r>
            <a:r>
              <a:rPr lang="en-US" dirty="0" smtClean="0"/>
              <a:t>! </a:t>
            </a:r>
            <a:r>
              <a:rPr lang="en-US" dirty="0"/>
              <a:t>However, some subordinate clauses begin with relative </a:t>
            </a:r>
            <a:r>
              <a:rPr lang="en-US" u="sng" dirty="0">
                <a:solidFill>
                  <a:srgbClr val="1466C5"/>
                </a:solidFill>
              </a:rPr>
              <a:t>pronouns</a:t>
            </a:r>
            <a:r>
              <a:rPr lang="en-US" dirty="0"/>
              <a:t>, such as </a:t>
            </a:r>
            <a:r>
              <a:rPr lang="en-US" i="1" dirty="0"/>
              <a:t>who</a:t>
            </a:r>
            <a:r>
              <a:rPr lang="en-US" dirty="0"/>
              <a:t>, </a:t>
            </a:r>
            <a:r>
              <a:rPr lang="en-US" i="1" dirty="0"/>
              <a:t>which</a:t>
            </a:r>
            <a:r>
              <a:rPr lang="en-US" dirty="0"/>
              <a:t> or </a:t>
            </a:r>
            <a:r>
              <a:rPr lang="en-US" i="1" dirty="0"/>
              <a:t>that</a:t>
            </a:r>
            <a:r>
              <a:rPr lang="en-US" dirty="0"/>
              <a:t>.</a:t>
            </a:r>
          </a:p>
          <a:p>
            <a:pPr lvl="1"/>
            <a:r>
              <a:rPr lang="en-US" sz="2400" dirty="0" smtClean="0"/>
              <a:t>Example: </a:t>
            </a:r>
            <a:r>
              <a:rPr lang="en-US" sz="2400" b="1" i="1" dirty="0" smtClean="0"/>
              <a:t>because</a:t>
            </a:r>
            <a:r>
              <a:rPr lang="en-US" sz="2400" dirty="0" smtClean="0"/>
              <a:t> </a:t>
            </a:r>
            <a:r>
              <a:rPr lang="en-US" sz="2400" dirty="0"/>
              <a:t>she wanted to watch her favorite TV show</a:t>
            </a:r>
            <a:r>
              <a:rPr lang="en-US" sz="2400" dirty="0" smtClean="0"/>
              <a:t>.</a:t>
            </a:r>
          </a:p>
          <a:p>
            <a:pPr marL="349250" lvl="1" indent="0">
              <a:buNone/>
            </a:pPr>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0600" y="4876800"/>
            <a:ext cx="1221226"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509048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fusion">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Infusion">
      <a:majorFont>
        <a:latin typeface="Mistral"/>
        <a:ea typeface=""/>
        <a:cs typeface=""/>
        <a:font script="Jpan" typeface="ＤＦＰ行書体"/>
        <a:font script="Hans" typeface="宋体"/>
        <a:font script="Hant" typeface="新細明體"/>
      </a:majorFont>
      <a:minorFont>
        <a:latin typeface="Candara"/>
        <a:ea typeface=""/>
        <a:cs typeface=""/>
        <a:font script="Jpan" typeface="メイリオ"/>
        <a:font script="Hans" typeface="宋体"/>
        <a:font script="Hant" typeface="新細明體"/>
      </a:minorFont>
    </a:fontScheme>
    <a:fmtScheme name="Infusion">
      <a:fillStyleLst>
        <a:solidFill>
          <a:schemeClr val="phClr"/>
        </a:solidFill>
        <a:blipFill rotWithShape="1">
          <a:blip xmlns:r="http://schemas.openxmlformats.org/officeDocument/2006/relationships" r:embed="rId1">
            <a:duotone>
              <a:schemeClr val="phClr">
                <a:shade val="70000"/>
                <a:satMod val="120000"/>
              </a:schemeClr>
              <a:schemeClr val="phClr">
                <a:tint val="70000"/>
                <a:satMod val="300000"/>
                <a:lumMod val="125000"/>
              </a:schemeClr>
            </a:duotone>
          </a:blip>
          <a:tile tx="0" ty="0" sx="50000" sy="50000" flip="none" algn="tl"/>
        </a:blipFill>
        <a:blipFill rotWithShape="1">
          <a:blip xmlns:r="http://schemas.openxmlformats.org/officeDocument/2006/relationships" r:embed="rId2">
            <a:duotone>
              <a:schemeClr val="phClr">
                <a:shade val="70000"/>
                <a:satMod val="120000"/>
              </a:schemeClr>
              <a:schemeClr val="phClr">
                <a:tint val="70000"/>
                <a:satMod val="135000"/>
              </a:schemeClr>
            </a:duotone>
          </a:blip>
          <a:tile tx="0" ty="0" sx="40000" sy="40000" flip="none" algn="tl"/>
        </a:blipFill>
      </a:fillStyleLst>
      <a:lnStyleLst>
        <a:ln w="38100" cap="flat" cmpd="sng" algn="ctr">
          <a:solidFill>
            <a:schemeClr val="phClr">
              <a:alpha val="70000"/>
              <a:satMod val="105000"/>
            </a:schemeClr>
          </a:solidFill>
          <a:prstDash val="solid"/>
          <a:miter/>
        </a:ln>
        <a:ln w="50800" cap="flat" cmpd="sng" algn="ctr">
          <a:solidFill>
            <a:schemeClr val="phClr">
              <a:alpha val="50000"/>
            </a:schemeClr>
          </a:solidFill>
          <a:prstDash val="solid"/>
          <a:miter/>
        </a:ln>
        <a:ln w="88900" cap="flat" cmpd="sng" algn="ctr">
          <a:solidFill>
            <a:schemeClr val="phClr">
              <a:alpha val="40000"/>
            </a:schemeClr>
          </a:solidFill>
          <a:prstDash val="solid"/>
          <a:miter/>
        </a:ln>
      </a:lnStyleLst>
      <a:effectStyleLst>
        <a:effectStyle>
          <a:effectLst/>
        </a:effectStyle>
        <a:effectStyle>
          <a:effectLst>
            <a:outerShdw blurRad="38100" dist="25400" dir="5400000" rotWithShape="0">
              <a:srgbClr val="000000">
                <a:alpha val="50000"/>
              </a:srgbClr>
            </a:outerShdw>
          </a:effectLst>
        </a:effectStyle>
        <a:effectStyle>
          <a:effectLst>
            <a:innerShdw blurRad="190500" dir="13500000">
              <a:srgbClr val="000000">
                <a:alpha val="50000"/>
              </a:srgbClr>
            </a:innerShdw>
            <a:outerShdw blurRad="38100" dist="25400" dir="5400000" rotWithShape="0">
              <a:srgbClr val="000000">
                <a:alpha val="50000"/>
              </a:srgbClr>
            </a:outerShdw>
          </a:effectLst>
        </a:effectStyle>
      </a:effectStyleLst>
      <a:bgFillStyleLst>
        <a:blipFill rotWithShape="1">
          <a:blip xmlns:r="http://schemas.openxmlformats.org/officeDocument/2006/relationships" r:embed="rId3">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4">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5">
            <a:duotone>
              <a:schemeClr val="phClr">
                <a:shade val="70000"/>
                <a:satMod val="500000"/>
                <a:lumMod val="50000"/>
              </a:schemeClr>
              <a:schemeClr val="phClr">
                <a:satMod val="800000"/>
                <a:lum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1227</TotalTime>
  <Words>672</Words>
  <Application>Microsoft Macintosh PowerPoint</Application>
  <PresentationFormat>On-screen Show (4:3)</PresentationFormat>
  <Paragraphs>83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Infusion</vt:lpstr>
      <vt:lpstr>Conjunctions &amp; Clauses</vt:lpstr>
      <vt:lpstr>Coordinating Conjunctions</vt:lpstr>
      <vt:lpstr>Examples of Coordinating Conjunctions</vt:lpstr>
      <vt:lpstr>Subordinating Conjunctions</vt:lpstr>
      <vt:lpstr>Meet the Clauses!</vt:lpstr>
      <vt:lpstr>The Clauses</vt:lpstr>
      <vt:lpstr>Independent Clause</vt:lpstr>
      <vt:lpstr>Subordinate Clause</vt:lpstr>
      <vt:lpstr>Subordinate Clause</vt:lpstr>
      <vt:lpstr>How?</vt:lpstr>
      <vt:lpstr>TEAM Practice Problems</vt:lpstr>
      <vt:lpstr>TEAM Practice Problems</vt:lpstr>
      <vt:lpstr>TEAM Practice Problems</vt:lpstr>
      <vt:lpstr>Teammate Practice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STEM Prep Staff</dc:creator>
  <cp:lastModifiedBy>Hillary Maly</cp:lastModifiedBy>
  <cp:revision>40</cp:revision>
  <cp:lastPrinted>2011-09-16T15:16:35Z</cp:lastPrinted>
  <dcterms:created xsi:type="dcterms:W3CDTF">2013-07-26T01:13:55Z</dcterms:created>
  <dcterms:modified xsi:type="dcterms:W3CDTF">2016-11-20T17:18:50Z</dcterms:modified>
</cp:coreProperties>
</file>