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3"/>
  </p:notesMasterIdLst>
  <p:sldIdLst>
    <p:sldId id="256" r:id="rId2"/>
    <p:sldId id="267" r:id="rId3"/>
    <p:sldId id="257" r:id="rId4"/>
    <p:sldId id="258" r:id="rId5"/>
    <p:sldId id="259" r:id="rId6"/>
    <p:sldId id="260" r:id="rId7"/>
    <p:sldId id="261" r:id="rId8"/>
    <p:sldId id="262" r:id="rId9"/>
    <p:sldId id="263"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3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FB9890D-C5BD-954B-9F33-CEBB6C8A4A0D}" type="datetimeFigureOut">
              <a:rPr lang="en-US" smtClean="0"/>
              <a:t>8/22/16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5476DDA-4FE7-7947-8FF4-979027C17AA3}" type="slidenum">
              <a:rPr lang="en-US" smtClean="0"/>
              <a:t>‹#›</a:t>
            </a:fld>
            <a:endParaRPr lang="en-US"/>
          </a:p>
        </p:txBody>
      </p:sp>
    </p:spTree>
    <p:extLst>
      <p:ext uri="{BB962C8B-B14F-4D97-AF65-F5344CB8AC3E}">
        <p14:creationId xmlns:p14="http://schemas.microsoft.com/office/powerpoint/2010/main" val="7618872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 Dr. Underwood </a:t>
            </a:r>
          </a:p>
          <a:p>
            <a:r>
              <a:rPr lang="en-US" dirty="0" smtClean="0"/>
              <a:t>Verb: drives</a:t>
            </a:r>
            <a:endParaRPr lang="en-US" dirty="0"/>
          </a:p>
        </p:txBody>
      </p:sp>
      <p:sp>
        <p:nvSpPr>
          <p:cNvPr id="4" name="Slide Number Placeholder 3"/>
          <p:cNvSpPr>
            <a:spLocks noGrp="1"/>
          </p:cNvSpPr>
          <p:nvPr>
            <p:ph type="sldNum" sz="quarter" idx="10"/>
          </p:nvPr>
        </p:nvSpPr>
        <p:spPr/>
        <p:txBody>
          <a:bodyPr/>
          <a:lstStyle/>
          <a:p>
            <a:fld id="{A04A9DC1-D536-C74F-A0A1-64182603E735}" type="slidenum">
              <a:rPr lang="en-US" smtClean="0"/>
              <a:t>3</a:t>
            </a:fld>
            <a:endParaRPr lang="en-US"/>
          </a:p>
        </p:txBody>
      </p:sp>
    </p:spTree>
    <p:extLst>
      <p:ext uri="{BB962C8B-B14F-4D97-AF65-F5344CB8AC3E}">
        <p14:creationId xmlns:p14="http://schemas.microsoft.com/office/powerpoint/2010/main" val="213923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8/22/16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8/22/16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8/22/16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8/22/16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8/22/16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j9PmcVN5y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Action &amp; Helping Verbs</a:t>
            </a:r>
            <a:endParaRPr lang="en-US" dirty="0"/>
          </a:p>
        </p:txBody>
      </p:sp>
      <p:sp>
        <p:nvSpPr>
          <p:cNvPr id="3" name="Subtitle 2"/>
          <p:cNvSpPr>
            <a:spLocks noGrp="1"/>
          </p:cNvSpPr>
          <p:nvPr>
            <p:ph type="subTitle" idx="1"/>
          </p:nvPr>
        </p:nvSpPr>
        <p:spPr>
          <a:xfrm>
            <a:off x="1767840" y="4498975"/>
            <a:ext cx="6461760" cy="1066800"/>
          </a:xfrm>
        </p:spPr>
        <p:txBody>
          <a:bodyPr/>
          <a:lstStyle/>
          <a:p>
            <a:pPr algn="r"/>
            <a:r>
              <a:rPr lang="en-US" dirty="0" smtClean="0"/>
              <a:t>5</a:t>
            </a:r>
            <a:r>
              <a:rPr lang="en-US" baseline="30000" dirty="0" smtClean="0"/>
              <a:t>th</a:t>
            </a:r>
            <a:r>
              <a:rPr lang="en-US" dirty="0" smtClean="0"/>
              <a:t> grade Literacy</a:t>
            </a:r>
            <a:endParaRPr lang="en-US" dirty="0"/>
          </a:p>
        </p:txBody>
      </p:sp>
    </p:spTree>
    <p:extLst>
      <p:ext uri="{BB962C8B-B14F-4D97-AF65-F5344CB8AC3E}">
        <p14:creationId xmlns:p14="http://schemas.microsoft.com/office/powerpoint/2010/main" val="10329609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i="1" u="sng" dirty="0"/>
              <a:t>Directions: </a:t>
            </a:r>
            <a:r>
              <a:rPr lang="en-US" i="1" dirty="0"/>
              <a:t>As you read each of the following sentences, circle the helping verb and underline the main verb. </a:t>
            </a:r>
            <a:endParaRPr lang="en-US" dirty="0"/>
          </a:p>
          <a:p>
            <a:pPr marL="45720" indent="0">
              <a:buNone/>
            </a:pPr>
            <a:endParaRPr lang="en-US" dirty="0"/>
          </a:p>
          <a:p>
            <a:pPr marL="502920" lvl="0" indent="-457200">
              <a:buFont typeface="+mj-lt"/>
              <a:buAutoNum type="arabicPeriod"/>
            </a:pPr>
            <a:r>
              <a:rPr lang="en-US" dirty="0"/>
              <a:t>Jaime may walk home after school today. </a:t>
            </a:r>
            <a:endParaRPr lang="en-US" dirty="0" smtClean="0"/>
          </a:p>
          <a:p>
            <a:pPr marL="502920" lvl="0" indent="-457200">
              <a:buFont typeface="+mj-lt"/>
              <a:buAutoNum type="arabicPeriod"/>
            </a:pPr>
            <a:r>
              <a:rPr lang="en-US" dirty="0" err="1" smtClean="0"/>
              <a:t>Khristian</a:t>
            </a:r>
            <a:r>
              <a:rPr lang="en-US" dirty="0" smtClean="0"/>
              <a:t> </a:t>
            </a:r>
            <a:r>
              <a:rPr lang="en-US" dirty="0"/>
              <a:t>should study for his vocabulary and spelling quizzes this evening. </a:t>
            </a:r>
            <a:endParaRPr lang="en-US" dirty="0" smtClean="0"/>
          </a:p>
          <a:p>
            <a:pPr marL="502920" lvl="0" indent="-457200">
              <a:buFont typeface="+mj-lt"/>
              <a:buAutoNum type="arabicPeriod"/>
            </a:pPr>
            <a:r>
              <a:rPr lang="en-US" dirty="0" smtClean="0"/>
              <a:t>Quentin </a:t>
            </a:r>
            <a:r>
              <a:rPr lang="en-US" dirty="0"/>
              <a:t>will play video games </a:t>
            </a:r>
            <a:r>
              <a:rPr lang="en-US" dirty="0" smtClean="0"/>
              <a:t>tomorrow.</a:t>
            </a:r>
          </a:p>
          <a:p>
            <a:pPr marL="502920" lvl="0" indent="-457200">
              <a:buFont typeface="+mj-lt"/>
              <a:buAutoNum type="arabicPeriod"/>
            </a:pPr>
            <a:r>
              <a:rPr lang="en-US" dirty="0" smtClean="0"/>
              <a:t>The </a:t>
            </a:r>
            <a:r>
              <a:rPr lang="en-US" dirty="0"/>
              <a:t>surgeon has operated many times before.</a:t>
            </a:r>
          </a:p>
          <a:p>
            <a:endParaRPr lang="en-US" dirty="0"/>
          </a:p>
        </p:txBody>
      </p:sp>
      <p:sp>
        <p:nvSpPr>
          <p:cNvPr id="3" name="Title 2"/>
          <p:cNvSpPr>
            <a:spLocks noGrp="1"/>
          </p:cNvSpPr>
          <p:nvPr>
            <p:ph type="title"/>
          </p:nvPr>
        </p:nvSpPr>
        <p:spPr>
          <a:xfrm>
            <a:off x="457199" y="274638"/>
            <a:ext cx="7941733" cy="1143000"/>
          </a:xfrm>
        </p:spPr>
        <p:txBody>
          <a:bodyPr/>
          <a:lstStyle/>
          <a:p>
            <a:r>
              <a:rPr lang="en-US" sz="4000" dirty="0" smtClean="0"/>
              <a:t>Helping Verbs: Teammate Practice</a:t>
            </a:r>
            <a:endParaRPr lang="en-US" sz="4000" dirty="0"/>
          </a:p>
        </p:txBody>
      </p:sp>
    </p:spTree>
    <p:extLst>
      <p:ext uri="{BB962C8B-B14F-4D97-AF65-F5344CB8AC3E}">
        <p14:creationId xmlns:p14="http://schemas.microsoft.com/office/powerpoint/2010/main" val="26504618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solidFill>
                  <a:srgbClr val="417B85"/>
                </a:solidFill>
              </a:rPr>
              <a:t>Directions: </a:t>
            </a:r>
            <a:r>
              <a:rPr lang="en-US" dirty="0" smtClean="0">
                <a:solidFill>
                  <a:srgbClr val="417B85"/>
                </a:solidFill>
              </a:rPr>
              <a:t>Silently and independently work on the your independent practice. </a:t>
            </a:r>
          </a:p>
          <a:p>
            <a:pPr marL="45720" indent="0">
              <a:buNone/>
            </a:pPr>
            <a:endParaRPr lang="en-US" dirty="0" smtClean="0"/>
          </a:p>
          <a:p>
            <a:r>
              <a:rPr lang="en-US" u="sng" dirty="0" smtClean="0"/>
              <a:t>Above &amp; Beyond: </a:t>
            </a:r>
            <a:r>
              <a:rPr lang="en-US" dirty="0" smtClean="0"/>
              <a:t>If you finish early, work on the </a:t>
            </a:r>
            <a:r>
              <a:rPr lang="en-US" dirty="0"/>
              <a:t>“Action </a:t>
            </a:r>
            <a:r>
              <a:rPr lang="en-US" dirty="0" smtClean="0"/>
              <a:t>Verbs” </a:t>
            </a:r>
            <a:r>
              <a:rPr lang="en-US" dirty="0"/>
              <a:t>&amp; “Helping </a:t>
            </a:r>
            <a:r>
              <a:rPr lang="en-US" dirty="0" smtClean="0"/>
              <a:t>Verbs” </a:t>
            </a:r>
            <a:r>
              <a:rPr lang="en-US" dirty="0"/>
              <a:t>sections </a:t>
            </a:r>
            <a:r>
              <a:rPr lang="en-US" dirty="0" smtClean="0"/>
              <a:t>of your homework. Then, you may read quietly. </a:t>
            </a:r>
            <a:endParaRPr lang="en-US" dirty="0"/>
          </a:p>
        </p:txBody>
      </p:sp>
      <p:sp>
        <p:nvSpPr>
          <p:cNvPr id="3" name="Title 2"/>
          <p:cNvSpPr>
            <a:spLocks noGrp="1"/>
          </p:cNvSpPr>
          <p:nvPr>
            <p:ph type="title"/>
          </p:nvPr>
        </p:nvSpPr>
        <p:spPr/>
        <p:txBody>
          <a:bodyPr/>
          <a:lstStyle/>
          <a:p>
            <a:r>
              <a:rPr lang="en-US" dirty="0"/>
              <a:t>I</a:t>
            </a:r>
            <a:r>
              <a:rPr lang="en-US" dirty="0" smtClean="0"/>
              <a:t>ndependent </a:t>
            </a:r>
            <a:r>
              <a:rPr lang="en-US" dirty="0"/>
              <a:t>P</a:t>
            </a:r>
            <a:r>
              <a:rPr lang="en-US" dirty="0" smtClean="0"/>
              <a:t>ractice</a:t>
            </a:r>
            <a:endParaRPr lang="en-US" dirty="0"/>
          </a:p>
        </p:txBody>
      </p:sp>
    </p:spTree>
    <p:extLst>
      <p:ext uri="{BB962C8B-B14F-4D97-AF65-F5344CB8AC3E}">
        <p14:creationId xmlns:p14="http://schemas.microsoft.com/office/powerpoint/2010/main" val="499899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7620000" cy="808037"/>
          </a:xfrm>
        </p:spPr>
        <p:txBody>
          <a:bodyPr>
            <a:normAutofit/>
          </a:bodyPr>
          <a:lstStyle/>
          <a:p>
            <a:pPr algn="ctr"/>
            <a:r>
              <a:rPr lang="en-US" sz="3600" dirty="0" smtClean="0"/>
              <a:t>{Monday, August 22</a:t>
            </a:r>
            <a:r>
              <a:rPr lang="en-US" sz="3600" baseline="30000" dirty="0" smtClean="0"/>
              <a:t>nd</a:t>
            </a:r>
            <a:r>
              <a:rPr lang="en-US" sz="3600" dirty="0" smtClean="0"/>
              <a:t>}</a:t>
            </a:r>
            <a:endParaRPr lang="en-US" sz="3600" dirty="0"/>
          </a:p>
        </p:txBody>
      </p:sp>
      <p:sp>
        <p:nvSpPr>
          <p:cNvPr id="3" name="Content Placeholder 2"/>
          <p:cNvSpPr>
            <a:spLocks noGrp="1"/>
          </p:cNvSpPr>
          <p:nvPr>
            <p:ph sz="half" idx="1"/>
          </p:nvPr>
        </p:nvSpPr>
        <p:spPr>
          <a:xfrm>
            <a:off x="457199" y="1851318"/>
            <a:ext cx="7501467" cy="4717249"/>
          </a:xfrm>
        </p:spPr>
        <p:txBody>
          <a:bodyPr>
            <a:noAutofit/>
          </a:bodyPr>
          <a:lstStyle/>
          <a:p>
            <a:pPr marL="114300" indent="0">
              <a:buNone/>
            </a:pPr>
            <a:r>
              <a:rPr lang="en-US" sz="1800" dirty="0" smtClean="0">
                <a:latin typeface="Century Gothic"/>
                <a:cs typeface="Century Gothic"/>
              </a:rPr>
              <a:t>In your agenda, copy </a:t>
            </a:r>
            <a:r>
              <a:rPr lang="en-US" sz="1800" u="sng" dirty="0">
                <a:latin typeface="Century Gothic"/>
                <a:cs typeface="Century Gothic"/>
              </a:rPr>
              <a:t>all</a:t>
            </a:r>
            <a:r>
              <a:rPr lang="en-US" sz="1800" dirty="0">
                <a:latin typeface="Century Gothic"/>
                <a:cs typeface="Century Gothic"/>
              </a:rPr>
              <a:t> of your </a:t>
            </a:r>
            <a:r>
              <a:rPr lang="en-US" sz="1800" dirty="0" smtClean="0">
                <a:latin typeface="Century Gothic"/>
                <a:cs typeface="Century Gothic"/>
              </a:rPr>
              <a:t>for </a:t>
            </a:r>
            <a:r>
              <a:rPr lang="en-US" sz="1800" dirty="0">
                <a:latin typeface="Century Gothic"/>
                <a:cs typeface="Century Gothic"/>
              </a:rPr>
              <a:t>the entire week. Make sure that you write </a:t>
            </a:r>
            <a:r>
              <a:rPr lang="en-US" sz="1800" u="sng" dirty="0">
                <a:latin typeface="Century Gothic"/>
                <a:cs typeface="Century Gothic"/>
              </a:rPr>
              <a:t>neatly</a:t>
            </a:r>
            <a:r>
              <a:rPr lang="en-US" sz="1800" dirty="0">
                <a:latin typeface="Century Gothic"/>
                <a:cs typeface="Century Gothic"/>
              </a:rPr>
              <a:t> &amp; that you write </a:t>
            </a:r>
            <a:r>
              <a:rPr lang="en-US" sz="1800" u="sng" dirty="0">
                <a:latin typeface="Century Gothic"/>
                <a:cs typeface="Century Gothic"/>
              </a:rPr>
              <a:t>everything</a:t>
            </a:r>
            <a:r>
              <a:rPr lang="en-US" sz="1800" dirty="0">
                <a:latin typeface="Century Gothic"/>
                <a:cs typeface="Century Gothic"/>
              </a:rPr>
              <a:t> down. </a:t>
            </a:r>
          </a:p>
          <a:p>
            <a:pPr lvl="2"/>
            <a:r>
              <a:rPr lang="en-US" sz="1800" dirty="0">
                <a:latin typeface="Century Gothic"/>
                <a:cs typeface="Century Gothic"/>
              </a:rPr>
              <a:t>It should look just like the back board.</a:t>
            </a:r>
          </a:p>
          <a:p>
            <a:pPr lvl="2"/>
            <a:r>
              <a:rPr lang="en-US" sz="1800" dirty="0">
                <a:latin typeface="Century Gothic"/>
                <a:cs typeface="Century Gothic"/>
              </a:rPr>
              <a:t>Don’t forget the due dates &amp; notes as well!! Add those rows </a:t>
            </a:r>
            <a:r>
              <a:rPr lang="en-US" sz="1800" dirty="0" smtClean="0">
                <a:latin typeface="Century Gothic"/>
                <a:cs typeface="Century Gothic"/>
              </a:rPr>
              <a:t>onto your </a:t>
            </a:r>
            <a:r>
              <a:rPr lang="en-US" sz="1800" dirty="0" smtClean="0">
                <a:latin typeface="Century Gothic"/>
                <a:cs typeface="Century Gothic"/>
              </a:rPr>
              <a:t>paper</a:t>
            </a:r>
          </a:p>
          <a:p>
            <a:pPr marL="777240" lvl="2" indent="0">
              <a:buNone/>
            </a:pPr>
            <a:endParaRPr lang="en-US" sz="1800" dirty="0" smtClean="0">
              <a:latin typeface="Century Gothic"/>
              <a:cs typeface="Century Gothic"/>
              <a:sym typeface="Wingdings"/>
            </a:endParaRPr>
          </a:p>
          <a:p>
            <a:pPr marL="777240" lvl="2" indent="0">
              <a:buNone/>
            </a:pPr>
            <a:endParaRPr lang="en-US" sz="1800" dirty="0">
              <a:latin typeface="Century Gothic"/>
              <a:cs typeface="Century Gothic"/>
              <a:sym typeface="Wingdings"/>
            </a:endParaRPr>
          </a:p>
          <a:p>
            <a:pPr marL="0" indent="0">
              <a:buNone/>
            </a:pPr>
            <a:r>
              <a:rPr lang="en-US" sz="1800" dirty="0" smtClean="0">
                <a:latin typeface="Century Gothic"/>
                <a:cs typeface="Century Gothic"/>
                <a:sym typeface="Wingdings"/>
              </a:rPr>
              <a:t>{</a:t>
            </a:r>
            <a:r>
              <a:rPr lang="en-US" sz="1800" b="1" u="sng" dirty="0" smtClean="0">
                <a:latin typeface="Century Gothic"/>
                <a:cs typeface="Century Gothic"/>
                <a:sym typeface="Wingdings"/>
              </a:rPr>
              <a:t>Above &amp; Beyond</a:t>
            </a:r>
            <a:r>
              <a:rPr lang="en-US" sz="1800" dirty="0" smtClean="0">
                <a:latin typeface="Century Gothic"/>
                <a:cs typeface="Century Gothic"/>
                <a:sym typeface="Wingdings"/>
              </a:rPr>
              <a:t>}: Answer the following questions on a sheet of paper. Place it on the back table when you finish. </a:t>
            </a:r>
          </a:p>
          <a:p>
            <a:pPr marL="582930" lvl="1" indent="-285750"/>
            <a:r>
              <a:rPr lang="en-US" sz="1800" dirty="0" smtClean="0">
                <a:latin typeface="Century Gothic"/>
                <a:cs typeface="Century Gothic"/>
                <a:sym typeface="Wingdings"/>
              </a:rPr>
              <a:t>What did you do over the weekend?</a:t>
            </a:r>
          </a:p>
          <a:p>
            <a:pPr marL="582930" lvl="1" indent="-285750"/>
            <a:endParaRPr lang="en-US" sz="1800" dirty="0">
              <a:latin typeface="Century Gothic"/>
              <a:cs typeface="Century Gothic"/>
            </a:endParaRPr>
          </a:p>
        </p:txBody>
      </p:sp>
      <p:sp>
        <p:nvSpPr>
          <p:cNvPr id="4" name="TextBox 3"/>
          <p:cNvSpPr txBox="1"/>
          <p:nvPr/>
        </p:nvSpPr>
        <p:spPr>
          <a:xfrm>
            <a:off x="620112" y="777372"/>
            <a:ext cx="7714041" cy="369332"/>
          </a:xfrm>
          <a:prstGeom prst="rect">
            <a:avLst/>
          </a:prstGeom>
          <a:noFill/>
        </p:spPr>
        <p:txBody>
          <a:bodyPr wrap="square" rtlCol="0">
            <a:spAutoFit/>
          </a:bodyPr>
          <a:lstStyle/>
          <a:p>
            <a:pPr algn="ctr"/>
            <a:r>
              <a:rPr lang="en-US" dirty="0" smtClean="0"/>
              <a:t>Keep on your desk: (1) pencil, (2) agenda</a:t>
            </a:r>
            <a:endParaRPr lang="en-US" dirty="0"/>
          </a:p>
        </p:txBody>
      </p:sp>
      <p:sp>
        <p:nvSpPr>
          <p:cNvPr id="5" name="TextBox 4"/>
          <p:cNvSpPr txBox="1"/>
          <p:nvPr/>
        </p:nvSpPr>
        <p:spPr>
          <a:xfrm>
            <a:off x="1032933" y="1166860"/>
            <a:ext cx="6925734"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smtClean="0"/>
              <a:t>Happy Monday! </a:t>
            </a:r>
            <a:r>
              <a:rPr lang="en-US" dirty="0" smtClean="0">
                <a:sym typeface="Wingdings"/>
              </a:rPr>
              <a:t> It’s going to be a beautiful week! </a:t>
            </a:r>
            <a:endParaRPr lang="en-US" dirty="0"/>
          </a:p>
        </p:txBody>
      </p:sp>
    </p:spTree>
    <p:extLst>
      <p:ext uri="{BB962C8B-B14F-4D97-AF65-F5344CB8AC3E}">
        <p14:creationId xmlns:p14="http://schemas.microsoft.com/office/powerpoint/2010/main" val="20715832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u="sng" dirty="0" smtClean="0">
                <a:solidFill>
                  <a:srgbClr val="000090"/>
                </a:solidFill>
              </a:rPr>
              <a:t>verb</a:t>
            </a:r>
            <a:r>
              <a:rPr lang="en-US" dirty="0" smtClean="0">
                <a:solidFill>
                  <a:srgbClr val="000090"/>
                </a:solidFill>
              </a:rPr>
              <a:t> </a:t>
            </a:r>
            <a:r>
              <a:rPr lang="en-US" dirty="0" smtClean="0"/>
              <a:t>is a word that </a:t>
            </a:r>
            <a:r>
              <a:rPr lang="en-US" dirty="0" smtClean="0">
                <a:solidFill>
                  <a:srgbClr val="000090"/>
                </a:solidFill>
              </a:rPr>
              <a:t>expresses action or a state of being</a:t>
            </a:r>
            <a:r>
              <a:rPr lang="en-US" dirty="0" smtClean="0"/>
              <a:t>. </a:t>
            </a:r>
          </a:p>
          <a:p>
            <a:r>
              <a:rPr lang="en-US" dirty="0" smtClean="0"/>
              <a:t>Every sentence must have a verb. </a:t>
            </a:r>
          </a:p>
          <a:p>
            <a:r>
              <a:rPr lang="en-US" dirty="0" smtClean="0"/>
              <a:t>In a sentence, a verb connects the </a:t>
            </a:r>
            <a:r>
              <a:rPr lang="en-US" dirty="0" smtClean="0">
                <a:solidFill>
                  <a:srgbClr val="000090"/>
                </a:solidFill>
              </a:rPr>
              <a:t>subject</a:t>
            </a:r>
            <a:r>
              <a:rPr lang="en-US" dirty="0" smtClean="0"/>
              <a:t> to the </a:t>
            </a:r>
            <a:r>
              <a:rPr lang="en-US" dirty="0" smtClean="0">
                <a:solidFill>
                  <a:srgbClr val="000090"/>
                </a:solidFill>
              </a:rPr>
              <a:t>object</a:t>
            </a:r>
            <a:r>
              <a:rPr lang="en-US" dirty="0" smtClean="0"/>
              <a:t>. </a:t>
            </a:r>
          </a:p>
          <a:p>
            <a:endParaRPr lang="en-US" dirty="0"/>
          </a:p>
          <a:p>
            <a:pPr marL="45720" indent="0" algn="ctr">
              <a:buNone/>
            </a:pPr>
            <a:r>
              <a:rPr lang="en-US" u="sng" dirty="0" smtClean="0">
                <a:solidFill>
                  <a:srgbClr val="000090"/>
                </a:solidFill>
              </a:rPr>
              <a:t>Example:</a:t>
            </a:r>
            <a:r>
              <a:rPr lang="en-US" dirty="0" smtClean="0">
                <a:solidFill>
                  <a:srgbClr val="000090"/>
                </a:solidFill>
              </a:rPr>
              <a:t> Dr. Underwood drives a car. </a:t>
            </a:r>
          </a:p>
          <a:p>
            <a:pPr marL="45720" indent="0">
              <a:buNone/>
            </a:pPr>
            <a:endParaRPr lang="en-US" dirty="0"/>
          </a:p>
          <a:p>
            <a:pPr marL="388620" indent="-342900"/>
            <a:r>
              <a:rPr lang="en-US" dirty="0" smtClean="0"/>
              <a:t>What is the subject? </a:t>
            </a:r>
          </a:p>
          <a:p>
            <a:pPr marL="388620" indent="-342900"/>
            <a:r>
              <a:rPr lang="en-US" dirty="0" smtClean="0"/>
              <a:t>What is the verb?</a:t>
            </a:r>
          </a:p>
          <a:p>
            <a:pPr marL="45720" indent="0">
              <a:buNone/>
            </a:pPr>
            <a:endParaRPr lang="en-US" dirty="0"/>
          </a:p>
          <a:p>
            <a:r>
              <a:rPr lang="en-US" dirty="0" smtClean="0"/>
              <a:t>Three main types of verbs: </a:t>
            </a:r>
            <a:r>
              <a:rPr lang="en-US" dirty="0" smtClean="0">
                <a:solidFill>
                  <a:srgbClr val="000090"/>
                </a:solidFill>
              </a:rPr>
              <a:t>action, linking and helping</a:t>
            </a:r>
          </a:p>
          <a:p>
            <a:endParaRPr lang="en-US" dirty="0" smtClean="0"/>
          </a:p>
        </p:txBody>
      </p:sp>
      <p:sp>
        <p:nvSpPr>
          <p:cNvPr id="3" name="Title 2"/>
          <p:cNvSpPr>
            <a:spLocks noGrp="1"/>
          </p:cNvSpPr>
          <p:nvPr>
            <p:ph type="title"/>
          </p:nvPr>
        </p:nvSpPr>
        <p:spPr/>
        <p:txBody>
          <a:bodyPr/>
          <a:lstStyle/>
          <a:p>
            <a:r>
              <a:rPr lang="en-US" dirty="0" smtClean="0"/>
              <a:t>Verbs</a:t>
            </a:r>
            <a:endParaRPr lang="en-US" dirty="0"/>
          </a:p>
        </p:txBody>
      </p:sp>
    </p:spTree>
    <p:extLst>
      <p:ext uri="{BB962C8B-B14F-4D97-AF65-F5344CB8AC3E}">
        <p14:creationId xmlns:p14="http://schemas.microsoft.com/office/powerpoint/2010/main" val="6190253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An </a:t>
            </a:r>
            <a:r>
              <a:rPr lang="en-US" dirty="0" smtClean="0">
                <a:solidFill>
                  <a:srgbClr val="000090"/>
                </a:solidFill>
              </a:rPr>
              <a:t>action verb </a:t>
            </a:r>
            <a:r>
              <a:rPr lang="en-US" dirty="0" smtClean="0"/>
              <a:t>is a verb that expresses something a person, animal or object can do. </a:t>
            </a:r>
          </a:p>
          <a:p>
            <a:r>
              <a:rPr lang="en-US" dirty="0" smtClean="0"/>
              <a:t>An action verb conveys the </a:t>
            </a:r>
            <a:r>
              <a:rPr lang="en-US" dirty="0" smtClean="0">
                <a:solidFill>
                  <a:srgbClr val="000090"/>
                </a:solidFill>
              </a:rPr>
              <a:t>same meaning</a:t>
            </a:r>
            <a:r>
              <a:rPr lang="en-US" dirty="0" smtClean="0"/>
              <a:t> when used in </a:t>
            </a:r>
            <a:r>
              <a:rPr lang="en-US" dirty="0" smtClean="0">
                <a:solidFill>
                  <a:srgbClr val="000090"/>
                </a:solidFill>
              </a:rPr>
              <a:t>different tenses</a:t>
            </a:r>
            <a:r>
              <a:rPr lang="en-US" dirty="0" smtClean="0"/>
              <a:t>. </a:t>
            </a:r>
          </a:p>
          <a:p>
            <a:r>
              <a:rPr lang="en-US" b="1" dirty="0" smtClean="0"/>
              <a:t>If you are unsure whether a sentence contains an action verb, ask yourself,</a:t>
            </a:r>
            <a:r>
              <a:rPr lang="en-US" b="1" dirty="0" smtClean="0">
                <a:solidFill>
                  <a:srgbClr val="000090"/>
                </a:solidFill>
              </a:rPr>
              <a:t> “Can a person or thing do this?”</a:t>
            </a:r>
          </a:p>
          <a:p>
            <a:pPr marL="45720" indent="0">
              <a:buNone/>
            </a:pPr>
            <a:endParaRPr lang="en-US" dirty="0" smtClean="0"/>
          </a:p>
          <a:p>
            <a:pPr marL="45720" indent="0">
              <a:buNone/>
            </a:pPr>
            <a:r>
              <a:rPr lang="en-US" dirty="0" smtClean="0"/>
              <a:t>Examples: </a:t>
            </a:r>
          </a:p>
          <a:p>
            <a:r>
              <a:rPr lang="en-US" dirty="0" smtClean="0"/>
              <a:t>Ms. </a:t>
            </a:r>
            <a:r>
              <a:rPr lang="en-US" dirty="0" err="1" smtClean="0"/>
              <a:t>Luteman’s</a:t>
            </a:r>
            <a:r>
              <a:rPr lang="en-US" dirty="0" smtClean="0"/>
              <a:t> mom dances every Friday evening. </a:t>
            </a:r>
          </a:p>
          <a:p>
            <a:r>
              <a:rPr lang="en-US" dirty="0" smtClean="0"/>
              <a:t>Ms. </a:t>
            </a:r>
            <a:r>
              <a:rPr lang="en-US" dirty="0" err="1" smtClean="0"/>
              <a:t>Maly’s</a:t>
            </a:r>
            <a:r>
              <a:rPr lang="en-US" dirty="0" smtClean="0"/>
              <a:t> dad boats on the lake every chance he gets. </a:t>
            </a:r>
          </a:p>
          <a:p>
            <a:r>
              <a:rPr lang="en-US" dirty="0" smtClean="0"/>
              <a:t>Ms. Luteman and Ms. </a:t>
            </a:r>
            <a:r>
              <a:rPr lang="en-US" dirty="0" err="1" smtClean="0"/>
              <a:t>Maly</a:t>
            </a:r>
            <a:r>
              <a:rPr lang="en-US" dirty="0" smtClean="0"/>
              <a:t> play volleyball on the weekends. </a:t>
            </a:r>
          </a:p>
          <a:p>
            <a:r>
              <a:rPr lang="en-US" dirty="0" smtClean="0"/>
              <a:t>Mr. Vance bowls a 200 game when he goes bowling. </a:t>
            </a:r>
          </a:p>
        </p:txBody>
      </p:sp>
      <p:sp>
        <p:nvSpPr>
          <p:cNvPr id="3" name="Title 2"/>
          <p:cNvSpPr>
            <a:spLocks noGrp="1"/>
          </p:cNvSpPr>
          <p:nvPr>
            <p:ph type="title"/>
          </p:nvPr>
        </p:nvSpPr>
        <p:spPr/>
        <p:txBody>
          <a:bodyPr/>
          <a:lstStyle/>
          <a:p>
            <a:r>
              <a:rPr lang="en-US" dirty="0" smtClean="0"/>
              <a:t>Action Verbs</a:t>
            </a:r>
            <a:endParaRPr lang="en-US" dirty="0"/>
          </a:p>
        </p:txBody>
      </p:sp>
    </p:spTree>
    <p:extLst>
      <p:ext uri="{BB962C8B-B14F-4D97-AF65-F5344CB8AC3E}">
        <p14:creationId xmlns:p14="http://schemas.microsoft.com/office/powerpoint/2010/main" val="29320114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Directions: </a:t>
            </a:r>
            <a:r>
              <a:rPr lang="en-US" dirty="0" smtClean="0"/>
              <a:t>Take 1 minute to write down action verbs that describe activities you like to do for fun! Think of as many action verbs as you can. Ready, set, go!</a:t>
            </a:r>
          </a:p>
          <a:p>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Action Verbs</a:t>
            </a:r>
            <a:endParaRPr lang="en-US" dirty="0"/>
          </a:p>
        </p:txBody>
      </p:sp>
    </p:spTree>
    <p:extLst>
      <p:ext uri="{BB962C8B-B14F-4D97-AF65-F5344CB8AC3E}">
        <p14:creationId xmlns:p14="http://schemas.microsoft.com/office/powerpoint/2010/main" val="35008620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40933"/>
            <a:ext cx="8068735" cy="5031764"/>
          </a:xfrm>
        </p:spPr>
        <p:txBody>
          <a:bodyPr>
            <a:normAutofit fontScale="92500" lnSpcReduction="10000"/>
          </a:bodyPr>
          <a:lstStyle/>
          <a:p>
            <a:pPr marL="45720" indent="0">
              <a:buNone/>
            </a:pPr>
            <a:r>
              <a:rPr lang="en-US" i="1" u="sng" dirty="0"/>
              <a:t>Directions: </a:t>
            </a:r>
            <a:r>
              <a:rPr lang="en-US" i="1" dirty="0"/>
              <a:t>As you read the following excerpt from </a:t>
            </a:r>
            <a:r>
              <a:rPr lang="en-US" i="1" u="sng" dirty="0"/>
              <a:t>The Hunger Games</a:t>
            </a:r>
            <a:r>
              <a:rPr lang="en-US" i="1" dirty="0"/>
              <a:t>, circle at least FIVE action verbs. </a:t>
            </a:r>
            <a:endParaRPr lang="en-US" dirty="0"/>
          </a:p>
          <a:p>
            <a:pPr marL="45720" indent="0">
              <a:buNone/>
            </a:pPr>
            <a:endParaRPr lang="en-US" dirty="0"/>
          </a:p>
          <a:p>
            <a:pPr marL="45720" indent="0">
              <a:buNone/>
            </a:pPr>
            <a:r>
              <a:rPr lang="en-US" dirty="0"/>
              <a:t>When I wake up, the other side of the bed is cold. My fingers stretch out, seeking Prim’s warmth but finding only the rough canvas cover of the mattress. She must have had bad dreams and climbed in with our mother. Of course, she did. This is the day of the reaping.</a:t>
            </a:r>
          </a:p>
          <a:p>
            <a:pPr marL="45720" indent="0">
              <a:buNone/>
            </a:pPr>
            <a:endParaRPr lang="en-US" dirty="0"/>
          </a:p>
          <a:p>
            <a:pPr marL="45720" indent="0">
              <a:buNone/>
            </a:pPr>
            <a:r>
              <a:rPr lang="en-US" dirty="0" smtClean="0"/>
              <a:t>I </a:t>
            </a:r>
            <a:r>
              <a:rPr lang="en-US" dirty="0"/>
              <a:t>prop myself up on one elbow. There’s enough light in the bedroom to see them. My little sister, Prim, curled up on her side, cocooned in my mother’s body, their cheeks pressed together. In sleep, my mother looks younger, still worn but not so beaten-down. Prim’s face is as fresh as a raindrop, as lovely as the primrose for which she was named. My mother was very beautiful once, too. Or so they tell me.</a:t>
            </a:r>
          </a:p>
          <a:p>
            <a:pPr marL="45720" indent="0">
              <a:buNone/>
            </a:pPr>
            <a:endParaRPr lang="en-US" dirty="0"/>
          </a:p>
        </p:txBody>
      </p:sp>
      <p:sp>
        <p:nvSpPr>
          <p:cNvPr id="3" name="Title 2"/>
          <p:cNvSpPr>
            <a:spLocks noGrp="1"/>
          </p:cNvSpPr>
          <p:nvPr>
            <p:ph type="title"/>
          </p:nvPr>
        </p:nvSpPr>
        <p:spPr>
          <a:xfrm>
            <a:off x="254001" y="274638"/>
            <a:ext cx="8195733" cy="1143000"/>
          </a:xfrm>
        </p:spPr>
        <p:txBody>
          <a:bodyPr/>
          <a:lstStyle/>
          <a:p>
            <a:r>
              <a:rPr lang="en-US" sz="4000" dirty="0"/>
              <a:t>A</a:t>
            </a:r>
            <a:r>
              <a:rPr lang="en-US" sz="4000" dirty="0" smtClean="0"/>
              <a:t>ction </a:t>
            </a:r>
            <a:r>
              <a:rPr lang="en-US" sz="4000" dirty="0"/>
              <a:t>V</a:t>
            </a:r>
            <a:r>
              <a:rPr lang="en-US" sz="4000" dirty="0" smtClean="0"/>
              <a:t>erbs: </a:t>
            </a:r>
            <a:r>
              <a:rPr lang="en-US" sz="4000" u="sng" dirty="0" smtClean="0"/>
              <a:t>The Hunger </a:t>
            </a:r>
            <a:r>
              <a:rPr lang="en-US" sz="4000" u="sng" dirty="0"/>
              <a:t>G</a:t>
            </a:r>
            <a:r>
              <a:rPr lang="en-US" sz="4000" u="sng" dirty="0" smtClean="0"/>
              <a:t>ames</a:t>
            </a:r>
            <a:endParaRPr lang="en-US" sz="4000" u="sng" dirty="0"/>
          </a:p>
        </p:txBody>
      </p:sp>
    </p:spTree>
    <p:extLst>
      <p:ext uri="{BB962C8B-B14F-4D97-AF65-F5344CB8AC3E}">
        <p14:creationId xmlns:p14="http://schemas.microsoft.com/office/powerpoint/2010/main" val="36394724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297FD5"/>
                </a:solidFill>
              </a:rPr>
              <a:t>Helping Verbs </a:t>
            </a:r>
            <a:r>
              <a:rPr lang="en-US" dirty="0" smtClean="0"/>
              <a:t>serve as a </a:t>
            </a:r>
            <a:r>
              <a:rPr lang="en-US" dirty="0" smtClean="0">
                <a:solidFill>
                  <a:srgbClr val="297FD5"/>
                </a:solidFill>
              </a:rPr>
              <a:t>support to the main verb</a:t>
            </a:r>
            <a:r>
              <a:rPr lang="en-US" dirty="0" smtClean="0"/>
              <a:t>. </a:t>
            </a:r>
          </a:p>
          <a:p>
            <a:r>
              <a:rPr lang="en-US" u="dbl" dirty="0" smtClean="0"/>
              <a:t>Remember</a:t>
            </a:r>
            <a:r>
              <a:rPr lang="en-US" u="dbl" dirty="0"/>
              <a:t>:</a:t>
            </a:r>
            <a:r>
              <a:rPr lang="en-US" dirty="0"/>
              <a:t> Ask yourself, what </a:t>
            </a:r>
            <a:r>
              <a:rPr lang="en-US" b="1" i="1" dirty="0"/>
              <a:t>other verb</a:t>
            </a:r>
            <a:r>
              <a:rPr lang="en-US" dirty="0"/>
              <a:t> is the </a:t>
            </a:r>
            <a:r>
              <a:rPr lang="en-US" u="heavy" dirty="0"/>
              <a:t>helping verb</a:t>
            </a:r>
            <a:r>
              <a:rPr lang="en-US" dirty="0"/>
              <a:t> helping? </a:t>
            </a:r>
            <a:endParaRPr lang="en-US" dirty="0" smtClean="0"/>
          </a:p>
          <a:p>
            <a:r>
              <a:rPr lang="en-US" dirty="0" smtClean="0"/>
              <a:t>There are 23 helping verbs! </a:t>
            </a:r>
          </a:p>
          <a:p>
            <a:r>
              <a:rPr lang="en-US" b="1" dirty="0" smtClean="0">
                <a:solidFill>
                  <a:srgbClr val="297FD5"/>
                </a:solidFill>
              </a:rPr>
              <a:t>May be Mr. Do should have a will! </a:t>
            </a:r>
            <a:endParaRPr lang="en-US" b="1" dirty="0">
              <a:solidFill>
                <a:srgbClr val="297FD5"/>
              </a:solidFill>
            </a:endParaRPr>
          </a:p>
          <a:p>
            <a:endParaRPr lang="en-US" dirty="0" smtClean="0"/>
          </a:p>
          <a:p>
            <a:endParaRPr lang="en-US" dirty="0"/>
          </a:p>
        </p:txBody>
      </p:sp>
      <p:sp>
        <p:nvSpPr>
          <p:cNvPr id="3" name="Title 2"/>
          <p:cNvSpPr>
            <a:spLocks noGrp="1"/>
          </p:cNvSpPr>
          <p:nvPr>
            <p:ph type="title"/>
          </p:nvPr>
        </p:nvSpPr>
        <p:spPr/>
        <p:txBody>
          <a:bodyPr/>
          <a:lstStyle/>
          <a:p>
            <a:r>
              <a:rPr lang="en-US" dirty="0" smtClean="0"/>
              <a:t>Helping Verbs</a:t>
            </a:r>
            <a:endParaRPr lang="en-US" dirty="0"/>
          </a:p>
        </p:txBody>
      </p:sp>
      <p:pic>
        <p:nvPicPr>
          <p:cNvPr id="4" name="Picture 3" descr="Screen Shot 2014-08-17 at 5.05.0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41" y="3653301"/>
            <a:ext cx="7728426" cy="2367349"/>
          </a:xfrm>
          <a:prstGeom prst="rect">
            <a:avLst/>
          </a:prstGeom>
        </p:spPr>
      </p:pic>
    </p:spTree>
    <p:extLst>
      <p:ext uri="{BB962C8B-B14F-4D97-AF65-F5344CB8AC3E}">
        <p14:creationId xmlns:p14="http://schemas.microsoft.com/office/powerpoint/2010/main" val="4838486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a:t>Directions:</a:t>
            </a:r>
            <a:r>
              <a:rPr lang="en-US" i="1" dirty="0"/>
              <a:t> As we listen to the song, you will </a:t>
            </a:r>
            <a:r>
              <a:rPr lang="en-US" i="1" dirty="0" smtClean="0"/>
              <a:t>circle as </a:t>
            </a:r>
            <a:r>
              <a:rPr lang="en-US" i="1" dirty="0"/>
              <a:t>many helping verbs as you can. The song is to the tune of Adele’s “Rolling in the Deep.” Feel free to sing along but make sure you’re filling in your notes as well! </a:t>
            </a:r>
            <a:r>
              <a:rPr lang="en-US" i="1" dirty="0">
                <a:sym typeface="Wingdings"/>
              </a:rPr>
              <a:t></a:t>
            </a:r>
            <a:r>
              <a:rPr lang="en-US" i="1" dirty="0"/>
              <a:t> </a:t>
            </a:r>
            <a:endParaRPr lang="en-US" i="1" dirty="0" smtClean="0"/>
          </a:p>
          <a:p>
            <a:endParaRPr lang="en-US" dirty="0" smtClean="0"/>
          </a:p>
          <a:p>
            <a:r>
              <a:rPr lang="en-US" dirty="0" smtClean="0">
                <a:solidFill>
                  <a:srgbClr val="297FD5"/>
                </a:solidFill>
                <a:hlinkClick r:id="rId2"/>
              </a:rPr>
              <a:t>"Rolling in the Deep"</a:t>
            </a:r>
            <a:endParaRPr lang="en-US" dirty="0">
              <a:solidFill>
                <a:srgbClr val="297FD5"/>
              </a:solidFill>
            </a:endParaRPr>
          </a:p>
          <a:p>
            <a:endParaRPr lang="en-US" dirty="0"/>
          </a:p>
        </p:txBody>
      </p:sp>
      <p:sp>
        <p:nvSpPr>
          <p:cNvPr id="3" name="Title 2"/>
          <p:cNvSpPr>
            <a:spLocks noGrp="1"/>
          </p:cNvSpPr>
          <p:nvPr>
            <p:ph type="title"/>
          </p:nvPr>
        </p:nvSpPr>
        <p:spPr/>
        <p:txBody>
          <a:bodyPr/>
          <a:lstStyle/>
          <a:p>
            <a:r>
              <a:rPr lang="en-US" dirty="0" smtClean="0"/>
              <a:t>Helping Verbs: Adele Song</a:t>
            </a:r>
            <a:endParaRPr lang="en-US" dirty="0"/>
          </a:p>
        </p:txBody>
      </p:sp>
    </p:spTree>
    <p:extLst>
      <p:ext uri="{BB962C8B-B14F-4D97-AF65-F5344CB8AC3E}">
        <p14:creationId xmlns:p14="http://schemas.microsoft.com/office/powerpoint/2010/main" val="24379832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solidFill>
                  <a:srgbClr val="000090"/>
                </a:solidFill>
              </a:rPr>
              <a:t>Examples: </a:t>
            </a:r>
          </a:p>
          <a:p>
            <a:r>
              <a:rPr lang="en-US" dirty="0" smtClean="0"/>
              <a:t>Caleb is playing his favorite video game. </a:t>
            </a:r>
          </a:p>
          <a:p>
            <a:r>
              <a:rPr lang="en-US" dirty="0" smtClean="0"/>
              <a:t>Macy has finished her homework. </a:t>
            </a:r>
          </a:p>
          <a:p>
            <a:r>
              <a:rPr lang="en-US" dirty="0" smtClean="0"/>
              <a:t>Jamie might play soccer after school today. </a:t>
            </a:r>
          </a:p>
          <a:p>
            <a:endParaRPr lang="en-US" dirty="0"/>
          </a:p>
          <a:p>
            <a:pPr marL="45720" indent="0">
              <a:buNone/>
            </a:pPr>
            <a:endParaRPr lang="en-US" dirty="0"/>
          </a:p>
        </p:txBody>
      </p:sp>
      <p:sp>
        <p:nvSpPr>
          <p:cNvPr id="3" name="Title 2"/>
          <p:cNvSpPr>
            <a:spLocks noGrp="1"/>
          </p:cNvSpPr>
          <p:nvPr>
            <p:ph type="title"/>
          </p:nvPr>
        </p:nvSpPr>
        <p:spPr>
          <a:xfrm>
            <a:off x="457200" y="274638"/>
            <a:ext cx="7975600" cy="1143000"/>
          </a:xfrm>
        </p:spPr>
        <p:txBody>
          <a:bodyPr/>
          <a:lstStyle/>
          <a:p>
            <a:r>
              <a:rPr lang="en-US" dirty="0" smtClean="0"/>
              <a:t>Helping Verbs: Team Practice</a:t>
            </a:r>
            <a:endParaRPr lang="en-US" dirty="0"/>
          </a:p>
        </p:txBody>
      </p:sp>
    </p:spTree>
    <p:extLst>
      <p:ext uri="{BB962C8B-B14F-4D97-AF65-F5344CB8AC3E}">
        <p14:creationId xmlns:p14="http://schemas.microsoft.com/office/powerpoint/2010/main" val="29793890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1242</TotalTime>
  <Words>766</Words>
  <Application>Microsoft Macintosh PowerPoint</Application>
  <PresentationFormat>On-screen Show (4:3)</PresentationFormat>
  <Paragraphs>69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Action &amp; Helping Verbs</vt:lpstr>
      <vt:lpstr>{Monday, August 22nd}</vt:lpstr>
      <vt:lpstr>Verbs</vt:lpstr>
      <vt:lpstr>Action Verbs</vt:lpstr>
      <vt:lpstr>Action Verbs</vt:lpstr>
      <vt:lpstr>Action Verbs: The Hunger Games</vt:lpstr>
      <vt:lpstr>Helping Verbs</vt:lpstr>
      <vt:lpstr>Helping Verbs: Adele Song</vt:lpstr>
      <vt:lpstr>Helping Verbs: Team Practice</vt:lpstr>
      <vt:lpstr>Helping Verbs: Teammate Practice</vt:lpstr>
      <vt:lpstr>Independent Practice</vt:lpstr>
    </vt:vector>
  </TitlesOfParts>
  <Company>Vanderbilt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&amp; Helping Verbs</dc:title>
  <dc:creator>Michelle Luteman</dc:creator>
  <cp:lastModifiedBy>Hillary Maly</cp:lastModifiedBy>
  <cp:revision>10</cp:revision>
  <dcterms:created xsi:type="dcterms:W3CDTF">2016-08-21T15:53:21Z</dcterms:created>
  <dcterms:modified xsi:type="dcterms:W3CDTF">2016-08-22T12:49:50Z</dcterms:modified>
</cp:coreProperties>
</file>