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6" r:id="rId7"/>
    <p:sldId id="260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94643"/>
  </p:normalViewPr>
  <p:slideViewPr>
    <p:cSldViewPr>
      <p:cViewPr varScale="1">
        <p:scale>
          <a:sx n="80" d="100"/>
          <a:sy n="80" d="100"/>
        </p:scale>
        <p:origin x="12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0AD5E-96A7-4292-B8BC-1D9DF109B8BB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8CAFC-121F-4598-A803-BCCD1BFD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1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</a:t>
            </a:r>
            <a:r>
              <a:rPr lang="en-US" baseline="0" dirty="0"/>
              <a:t> link to see examples from readwritethink.org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8CAFC-121F-4598-A803-BCCD1BFDD2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60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will record this below the question in their interactive notebook.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8CAFC-121F-4598-A803-BCCD1BFDD2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97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dwritethink.org/files/resources/lesson_images/lesson175/traits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How to A.C.E. </a:t>
            </a:r>
            <a:br>
              <a:rPr lang="en-US" sz="6000" b="1" dirty="0"/>
            </a:br>
            <a:r>
              <a:rPr lang="en-US" sz="6000" b="1" dirty="0"/>
              <a:t>text-dependent questions</a:t>
            </a:r>
          </a:p>
        </p:txBody>
      </p:sp>
    </p:spTree>
    <p:extLst>
      <p:ext uri="{BB962C8B-B14F-4D97-AF65-F5344CB8AC3E}">
        <p14:creationId xmlns:p14="http://schemas.microsoft.com/office/powerpoint/2010/main" val="268434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19070"/>
            <a:ext cx="8686799" cy="491033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/>
              <a:t>A.C.E. the question by following the steps:</a:t>
            </a:r>
          </a:p>
          <a:p>
            <a:pPr marL="560070" indent="-514350">
              <a:buFont typeface="+mj-lt"/>
              <a:buAutoNum type="arabicParenR"/>
            </a:pPr>
            <a:r>
              <a:rPr lang="en-US" sz="2800" dirty="0"/>
              <a:t>Answer: Write </a:t>
            </a:r>
            <a:r>
              <a:rPr lang="en-US" sz="2800" b="1" i="1" dirty="0"/>
              <a:t>A: </a:t>
            </a:r>
            <a:r>
              <a:rPr lang="en-US" sz="2800" dirty="0"/>
              <a:t>and record your answer in a complete sentence. Use this format.</a:t>
            </a:r>
          </a:p>
          <a:p>
            <a:pPr marL="45720" lvl="1" indent="0" algn="ctr">
              <a:buClr>
                <a:schemeClr val="accent1"/>
              </a:buClr>
              <a:buNone/>
            </a:pPr>
            <a:r>
              <a:rPr lang="en-US" sz="2800" dirty="0"/>
              <a:t>	</a:t>
            </a:r>
            <a:r>
              <a:rPr lang="en-US" sz="2600" dirty="0"/>
              <a:t>August is feeling _______ in the chapter </a:t>
            </a:r>
            <a:r>
              <a:rPr lang="en-US" sz="2600" i="1" dirty="0"/>
              <a:t>Names</a:t>
            </a:r>
            <a:r>
              <a:rPr lang="en-US" sz="2600" dirty="0"/>
              <a:t>.</a:t>
            </a:r>
            <a:br>
              <a:rPr lang="en-US" sz="2600" dirty="0"/>
            </a:br>
            <a:r>
              <a:rPr lang="en-US" sz="2200" dirty="0"/>
              <a:t>(Notice how we restated the question?!?)</a:t>
            </a:r>
          </a:p>
          <a:p>
            <a:pPr marL="560070" indent="-514350">
              <a:buFont typeface="+mj-lt"/>
              <a:buAutoNum type="arabicParenR" startAt="2"/>
            </a:pPr>
            <a:r>
              <a:rPr lang="en-US" sz="2800" dirty="0"/>
              <a:t>Cite: Write </a:t>
            </a:r>
            <a:r>
              <a:rPr lang="en-US" sz="2800" b="1" i="1" dirty="0"/>
              <a:t>C: </a:t>
            </a:r>
            <a:r>
              <a:rPr lang="en-US" sz="2800" dirty="0"/>
              <a:t>and list the text evidence.</a:t>
            </a:r>
          </a:p>
          <a:p>
            <a:pPr marL="45720" lvl="1" indent="0">
              <a:buClr>
                <a:schemeClr val="accent1"/>
              </a:buClr>
              <a:buNone/>
            </a:pPr>
            <a:r>
              <a:rPr lang="en-US" sz="2800" dirty="0"/>
              <a:t>	</a:t>
            </a:r>
            <a:r>
              <a:rPr lang="en-US" sz="2600" dirty="0"/>
              <a:t>On page ____, the author writes, “__________ .”</a:t>
            </a:r>
            <a:endParaRPr lang="en-US" sz="2800" dirty="0"/>
          </a:p>
          <a:p>
            <a:pPr marL="560070" indent="-514350">
              <a:buFont typeface="+mj-lt"/>
              <a:buAutoNum type="arabicParenR" startAt="2"/>
            </a:pPr>
            <a:r>
              <a:rPr lang="en-US" sz="2800" dirty="0"/>
              <a:t>Explain: Write </a:t>
            </a:r>
            <a:r>
              <a:rPr lang="en-US" sz="2800" b="1" i="1" dirty="0"/>
              <a:t>E: </a:t>
            </a:r>
            <a:r>
              <a:rPr lang="en-US" sz="2800" dirty="0"/>
              <a:t>and explain why this matters.	</a:t>
            </a:r>
            <a:r>
              <a:rPr lang="en-US" sz="2600" dirty="0"/>
              <a:t>This proves that August is feeling _______ </a:t>
            </a:r>
            <a:br>
              <a:rPr lang="en-US" sz="2600" dirty="0"/>
            </a:br>
            <a:r>
              <a:rPr lang="en-US" sz="2600" dirty="0"/>
              <a:t>	because ___________________.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/>
              <a:t>A.C.E. </a:t>
            </a:r>
            <a:r>
              <a:rPr lang="en-US" sz="4800" b="1" dirty="0"/>
              <a:t>Method</a:t>
            </a:r>
          </a:p>
        </p:txBody>
      </p:sp>
    </p:spTree>
    <p:extLst>
      <p:ext uri="{BB962C8B-B14F-4D97-AF65-F5344CB8AC3E}">
        <p14:creationId xmlns:p14="http://schemas.microsoft.com/office/powerpoint/2010/main" val="811447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5.RL.KID.1</a:t>
            </a:r>
            <a:r>
              <a:rPr lang="en-US" sz="2800" dirty="0"/>
              <a:t> Quote accurately from a text when explaining what the text says explicitly and when drawing inferences from the text. </a:t>
            </a:r>
          </a:p>
          <a:p>
            <a:r>
              <a:rPr lang="en-US" sz="2800" b="1" dirty="0"/>
              <a:t>5.W.PDW.4 </a:t>
            </a:r>
            <a:r>
              <a:rPr lang="en-US" sz="2800" dirty="0"/>
              <a:t>Produce clear and coherent writing in which the development, organization, and style are appropriate to task, purpose, and audience.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Learning standards</a:t>
            </a:r>
          </a:p>
        </p:txBody>
      </p:sp>
    </p:spTree>
    <p:extLst>
      <p:ext uri="{BB962C8B-B14F-4D97-AF65-F5344CB8AC3E}">
        <p14:creationId xmlns:p14="http://schemas.microsoft.com/office/powerpoint/2010/main" val="2702762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 lnSpcReduction="10000"/>
          </a:bodyPr>
          <a:lstStyle/>
          <a:p>
            <a:r>
              <a:rPr lang="en-US" sz="5400" dirty="0"/>
              <a:t>I can quote accurately from a text to answer text-dependent questions using the A.C.E. method!</a:t>
            </a:r>
          </a:p>
          <a:p>
            <a:pPr marL="45720" indent="0">
              <a:buNone/>
            </a:pPr>
            <a:br>
              <a:rPr lang="en-US" sz="3200" dirty="0"/>
            </a:br>
            <a:r>
              <a:rPr lang="en-US" sz="3200" dirty="0"/>
              <a:t>Write this </a:t>
            </a:r>
            <a:r>
              <a:rPr lang="en-US" sz="3200" i="1" dirty="0"/>
              <a:t>I can statement </a:t>
            </a:r>
            <a:r>
              <a:rPr lang="en-US" sz="3200" dirty="0"/>
              <a:t>on the top line of this page in your interactive notebook.</a:t>
            </a:r>
            <a:endParaRPr lang="en-US" sz="3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/>
              <a:t>I can…</a:t>
            </a:r>
          </a:p>
        </p:txBody>
      </p:sp>
    </p:spTree>
    <p:extLst>
      <p:ext uri="{BB962C8B-B14F-4D97-AF65-F5344CB8AC3E}">
        <p14:creationId xmlns:p14="http://schemas.microsoft.com/office/powerpoint/2010/main" val="3400350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429" y="1676400"/>
            <a:ext cx="8534401" cy="4407408"/>
          </a:xfrm>
        </p:spPr>
        <p:txBody>
          <a:bodyPr>
            <a:normAutofit/>
          </a:bodyPr>
          <a:lstStyle/>
          <a:p>
            <a:pPr marL="560070" indent="-514350">
              <a:buAutoNum type="arabicParenR"/>
            </a:pPr>
            <a:r>
              <a:rPr lang="en-US" sz="3200" dirty="0"/>
              <a:t>Cut out the </a:t>
            </a:r>
            <a:r>
              <a:rPr lang="en-US" sz="3200" i="1" dirty="0"/>
              <a:t>A.C.E. Fan </a:t>
            </a:r>
            <a:r>
              <a:rPr lang="en-US" sz="3200" dirty="0"/>
              <a:t>and the individual </a:t>
            </a:r>
            <a:r>
              <a:rPr lang="en-US" sz="3200" i="1" dirty="0"/>
              <a:t>A.C.E.</a:t>
            </a:r>
            <a:r>
              <a:rPr lang="en-US" sz="3200" dirty="0"/>
              <a:t> cards.</a:t>
            </a:r>
          </a:p>
          <a:p>
            <a:pPr marL="560070" indent="-514350">
              <a:buAutoNum type="arabicParenR"/>
            </a:pPr>
            <a:r>
              <a:rPr lang="en-US" sz="3200" dirty="0"/>
              <a:t>Place baby dots of glue or use glue stick around </a:t>
            </a:r>
            <a:r>
              <a:rPr lang="en-US" sz="3200" u="sng" dirty="0"/>
              <a:t>ONLY</a:t>
            </a:r>
            <a:r>
              <a:rPr lang="en-US" sz="3200" dirty="0"/>
              <a:t> the outer edges of the fan.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b="1" dirty="0"/>
              <a:t>Step one – ready the I.R.N.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0"/>
            <a:ext cx="5266524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1066800" y="5334000"/>
            <a:ext cx="228600" cy="457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491255" y="5093208"/>
            <a:ext cx="1573187" cy="92659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066800" y="5826252"/>
            <a:ext cx="1983381" cy="66217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028" idx="3"/>
          </p:cNvCxnSpPr>
          <p:nvPr/>
        </p:nvCxnSpPr>
        <p:spPr>
          <a:xfrm>
            <a:off x="6064443" y="5093208"/>
            <a:ext cx="116481" cy="8839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1325499" y="5353322"/>
            <a:ext cx="1877082" cy="73048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724400" y="5562600"/>
            <a:ext cx="1456525" cy="78736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049283" y="6349967"/>
            <a:ext cx="1675116" cy="12588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Arc 1023"/>
          <p:cNvSpPr/>
          <p:nvPr/>
        </p:nvSpPr>
        <p:spPr>
          <a:xfrm>
            <a:off x="3202581" y="5791200"/>
            <a:ext cx="1288673" cy="481419"/>
          </a:xfrm>
          <a:prstGeom prst="arc">
            <a:avLst>
              <a:gd name="adj1" fmla="val 10489225"/>
              <a:gd name="adj2" fmla="val 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7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19071"/>
            <a:ext cx="8636493" cy="4943190"/>
          </a:xfrm>
        </p:spPr>
        <p:txBody>
          <a:bodyPr>
            <a:normAutofit/>
          </a:bodyPr>
          <a:lstStyle/>
          <a:p>
            <a:pPr marL="560070" indent="-514350">
              <a:buFont typeface="+mj-lt"/>
              <a:buAutoNum type="arabicParenR" startAt="3"/>
            </a:pPr>
            <a:r>
              <a:rPr lang="en-US" sz="3200" dirty="0"/>
              <a:t>Place fan in the interactive notebook at the bottom of the page </a:t>
            </a:r>
            <a:r>
              <a:rPr lang="en-US" sz="2600" dirty="0"/>
              <a:t>(leave plenty of room to write several sentences</a:t>
            </a:r>
            <a:r>
              <a:rPr lang="en-US" sz="2600" b="1" dirty="0"/>
              <a:t> </a:t>
            </a:r>
            <a:r>
              <a:rPr lang="en-US" sz="2600" b="1" u="sng" dirty="0"/>
              <a:t>above</a:t>
            </a:r>
            <a:r>
              <a:rPr lang="en-US" sz="2600" b="1" dirty="0"/>
              <a:t> </a:t>
            </a:r>
            <a:r>
              <a:rPr lang="en-US" sz="2600" dirty="0"/>
              <a:t>the fan!)</a:t>
            </a:r>
            <a:r>
              <a:rPr lang="en-US" sz="3200" dirty="0"/>
              <a:t>.</a:t>
            </a:r>
          </a:p>
          <a:p>
            <a:pPr marL="560070" indent="-514350">
              <a:buFont typeface="+mj-lt"/>
              <a:buAutoNum type="arabicParenR" startAt="3"/>
            </a:pPr>
            <a:r>
              <a:rPr lang="en-US" sz="3200" dirty="0"/>
              <a:t>Record the notes on</a:t>
            </a:r>
            <a:br>
              <a:rPr lang="en-US" sz="3200" dirty="0"/>
            </a:br>
            <a:r>
              <a:rPr lang="en-US" sz="3200" dirty="0"/>
              <a:t>the next slide on each</a:t>
            </a:r>
            <a:br>
              <a:rPr lang="en-US" sz="3200" dirty="0"/>
            </a:br>
            <a:r>
              <a:rPr lang="en-US" sz="3200" dirty="0"/>
              <a:t>individual A.C.E. card.</a:t>
            </a:r>
          </a:p>
          <a:p>
            <a:pPr marL="560070" indent="-514350">
              <a:buFont typeface="+mj-lt"/>
              <a:buAutoNum type="arabicParenR" startAt="3"/>
            </a:pPr>
            <a:endParaRPr lang="en-US" sz="3200" dirty="0"/>
          </a:p>
          <a:p>
            <a:pPr marL="560070" indent="-514350">
              <a:buFont typeface="+mj-lt"/>
              <a:buAutoNum type="arabicParenR" startAt="3"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b="1" dirty="0"/>
              <a:t>Step one – ready the I.R.N.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276600"/>
            <a:ext cx="3685073" cy="3385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778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7563" y="1600200"/>
            <a:ext cx="8966437" cy="494319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endParaRPr lang="en-US" sz="2800" b="1" dirty="0"/>
          </a:p>
          <a:p>
            <a:pPr marL="45720" indent="0">
              <a:buNone/>
            </a:pPr>
            <a:endParaRPr lang="en-US" sz="2800" b="1" dirty="0"/>
          </a:p>
          <a:p>
            <a:r>
              <a:rPr lang="en-US" sz="3200" b="1" dirty="0"/>
              <a:t>A</a:t>
            </a:r>
            <a:r>
              <a:rPr lang="en-US" sz="3200" dirty="0"/>
              <a:t>nswer the question succinctly, restating the question.</a:t>
            </a:r>
          </a:p>
          <a:p>
            <a:r>
              <a:rPr lang="en-US" sz="3200" b="1" dirty="0"/>
              <a:t>C</a:t>
            </a:r>
            <a:r>
              <a:rPr lang="en-US" sz="3200" dirty="0"/>
              <a:t>ite text evidence that strongly supports your answer. </a:t>
            </a:r>
            <a:br>
              <a:rPr lang="en-US" sz="3200" dirty="0"/>
            </a:br>
            <a:r>
              <a:rPr lang="en-US" sz="3200" u="sng" dirty="0"/>
              <a:t>direct</a:t>
            </a:r>
            <a:r>
              <a:rPr lang="en-US" sz="3200" dirty="0"/>
              <a:t> – quote </a:t>
            </a:r>
            <a:br>
              <a:rPr lang="en-US" sz="3200" dirty="0"/>
            </a:br>
            <a:r>
              <a:rPr lang="en-US" sz="3200" u="sng" dirty="0"/>
              <a:t>indirect</a:t>
            </a:r>
            <a:r>
              <a:rPr lang="en-US" sz="3200" dirty="0"/>
              <a:t> – paraphrase</a:t>
            </a:r>
          </a:p>
          <a:p>
            <a:r>
              <a:rPr lang="en-US" sz="3200" b="1" dirty="0"/>
              <a:t>E</a:t>
            </a:r>
            <a:r>
              <a:rPr lang="en-US" sz="3200" dirty="0"/>
              <a:t>xplain how the text evidence supports your answer. Elaborate and extend when necessary.</a:t>
            </a:r>
            <a:endParaRPr lang="en-US" sz="3200" b="1" dirty="0"/>
          </a:p>
          <a:p>
            <a:pPr marL="560070" indent="-514350">
              <a:buFont typeface="+mj-lt"/>
              <a:buAutoNum type="arabicParenR" startAt="3"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000" b="1" dirty="0"/>
              <a:t>Card notes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9" b="53686"/>
          <a:stretch/>
        </p:blipFill>
        <p:spPr bwMode="auto">
          <a:xfrm>
            <a:off x="0" y="0"/>
            <a:ext cx="5509726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3697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19070"/>
            <a:ext cx="8763000" cy="4834129"/>
          </a:xfrm>
        </p:spPr>
        <p:txBody>
          <a:bodyPr>
            <a:normAutofit/>
          </a:bodyPr>
          <a:lstStyle/>
          <a:p>
            <a:r>
              <a:rPr lang="en-US" sz="3200" dirty="0"/>
              <a:t>As we read the chapter </a:t>
            </a:r>
            <a:r>
              <a:rPr lang="en-US" sz="3200" i="1" dirty="0"/>
              <a:t>Names </a:t>
            </a:r>
            <a:r>
              <a:rPr lang="en-US" sz="3200" dirty="0"/>
              <a:t>(pp.79-80) in </a:t>
            </a:r>
            <a:r>
              <a:rPr lang="en-US" sz="3200" u="sng" dirty="0"/>
              <a:t>Wonder</a:t>
            </a:r>
            <a:r>
              <a:rPr lang="en-US" sz="3200" dirty="0"/>
              <a:t>, consider the following question:</a:t>
            </a:r>
          </a:p>
          <a:p>
            <a:pPr marL="45720" indent="0">
              <a:buNone/>
            </a:pPr>
            <a:r>
              <a:rPr lang="en-US" sz="4000" b="1" dirty="0"/>
              <a:t>What emotion(s) is August feeling during the chapter </a:t>
            </a:r>
            <a:r>
              <a:rPr lang="en-US" sz="4000" b="1" i="1" dirty="0"/>
              <a:t>Names</a:t>
            </a:r>
            <a:r>
              <a:rPr lang="en-US" sz="4000" b="1" dirty="0"/>
              <a:t>? Cite text evidence to support your answer.</a:t>
            </a:r>
          </a:p>
          <a:p>
            <a:pPr marL="45720" indent="0">
              <a:buNone/>
            </a:pPr>
            <a:endParaRPr lang="en-US" sz="3600" dirty="0"/>
          </a:p>
          <a:p>
            <a:pPr marL="45720" indent="0">
              <a:buNone/>
            </a:pPr>
            <a:r>
              <a:rPr lang="en-US" sz="3200" dirty="0"/>
              <a:t>Before we begin reading, write this question on the line below the </a:t>
            </a:r>
            <a:r>
              <a:rPr lang="en-US" sz="3200" i="1" dirty="0"/>
              <a:t>I can statement.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b="1" dirty="0"/>
              <a:t>Shared reading: </a:t>
            </a:r>
            <a:r>
              <a:rPr lang="en-US" sz="5000" b="1" i="1" dirty="0"/>
              <a:t>Names</a:t>
            </a:r>
          </a:p>
        </p:txBody>
      </p:sp>
    </p:spTree>
    <p:extLst>
      <p:ext uri="{BB962C8B-B14F-4D97-AF65-F5344CB8AC3E}">
        <p14:creationId xmlns:p14="http://schemas.microsoft.com/office/powerpoint/2010/main" val="1413879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Feelings are an example of “character traits” – unique attributes that real-life people and characters in narratives often display. </a:t>
            </a:r>
          </a:p>
          <a:p>
            <a:r>
              <a:rPr lang="en-US" sz="3200" dirty="0"/>
              <a:t>Let’s take a look at some </a:t>
            </a:r>
            <a:r>
              <a:rPr lang="en-US" sz="3200" dirty="0">
                <a:hlinkClick r:id="rId3"/>
              </a:rPr>
              <a:t>examples</a:t>
            </a:r>
            <a:r>
              <a:rPr lang="en-US" sz="3200" dirty="0"/>
              <a:t> of character traits before reading. Think about which of these August displays in the chapter </a:t>
            </a:r>
            <a:r>
              <a:rPr lang="en-US" sz="3200" i="1" dirty="0"/>
              <a:t>Names</a:t>
            </a:r>
            <a:r>
              <a:rPr lang="en-US" sz="32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/>
              <a:t>Character traits</a:t>
            </a:r>
          </a:p>
        </p:txBody>
      </p:sp>
    </p:spTree>
    <p:extLst>
      <p:ext uri="{BB962C8B-B14F-4D97-AF65-F5344CB8AC3E}">
        <p14:creationId xmlns:p14="http://schemas.microsoft.com/office/powerpoint/2010/main" val="33000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After reading </a:t>
            </a:r>
            <a:r>
              <a:rPr lang="en-US" sz="3600" i="1" dirty="0"/>
              <a:t>Names</a:t>
            </a:r>
            <a:r>
              <a:rPr lang="en-US" sz="3600" dirty="0"/>
              <a:t>, discuss the question in your table groups:</a:t>
            </a:r>
          </a:p>
          <a:p>
            <a:pPr marL="45720" indent="0">
              <a:buNone/>
            </a:pPr>
            <a:r>
              <a:rPr lang="en-US" sz="4000" b="1" dirty="0"/>
              <a:t>What emotion(s) is August feeling during the chapter </a:t>
            </a:r>
            <a:r>
              <a:rPr lang="en-US" sz="4000" b="1" i="1" dirty="0"/>
              <a:t>Names</a:t>
            </a:r>
            <a:r>
              <a:rPr lang="en-US" sz="4000" b="1" dirty="0"/>
              <a:t>? Cite text evidence to support your answer.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/>
              <a:t>Reflection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4836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168</TotalTime>
  <Words>407</Words>
  <Application>Microsoft Macintosh PowerPoint</Application>
  <PresentationFormat>On-screen Show (4:3)</PresentationFormat>
  <Paragraphs>41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Medium</vt:lpstr>
      <vt:lpstr>Wingdings</vt:lpstr>
      <vt:lpstr>Wingdings 2</vt:lpstr>
      <vt:lpstr>Grid</vt:lpstr>
      <vt:lpstr>How to A.C.E.  text-dependent questions</vt:lpstr>
      <vt:lpstr>Learning standards</vt:lpstr>
      <vt:lpstr>I can…</vt:lpstr>
      <vt:lpstr>Step one – ready the I.R.N.</vt:lpstr>
      <vt:lpstr>Step one – ready the I.R.N.</vt:lpstr>
      <vt:lpstr>Card notes</vt:lpstr>
      <vt:lpstr>Shared reading: Names</vt:lpstr>
      <vt:lpstr>Character traits</vt:lpstr>
      <vt:lpstr>Reflection</vt:lpstr>
      <vt:lpstr>A.C.E. Method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A.C.E.  text-dependent questions</dc:title>
  <dc:creator>Martin, Christopher</dc:creator>
  <cp:lastModifiedBy>Maly, Hillary</cp:lastModifiedBy>
  <cp:revision>10</cp:revision>
  <dcterms:created xsi:type="dcterms:W3CDTF">2006-08-16T00:00:00Z</dcterms:created>
  <dcterms:modified xsi:type="dcterms:W3CDTF">2018-09-14T00:53:23Z</dcterms:modified>
</cp:coreProperties>
</file>