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2" r:id="rId6"/>
    <p:sldId id="261" r:id="rId7"/>
    <p:sldId id="264" r:id="rId8"/>
    <p:sldId id="265" r:id="rId9"/>
    <p:sldId id="266" r:id="rId10"/>
    <p:sldId id="267" r:id="rId11"/>
    <p:sldId id="269" r:id="rId12"/>
    <p:sldId id="270" r:id="rId13"/>
    <p:sldId id="273" r:id="rId14"/>
    <p:sldId id="271" r:id="rId15"/>
    <p:sldId id="272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7"/>
  </p:normalViewPr>
  <p:slideViewPr>
    <p:cSldViewPr snapToGrid="0">
      <p:cViewPr varScale="1">
        <p:scale>
          <a:sx n="101" d="100"/>
          <a:sy n="101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A3737-02F0-4573-9616-B9E4A64C6EE3}" type="datetimeFigureOut">
              <a:rPr lang="en-US" smtClean="0"/>
              <a:t>1/12/19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5F763-B621-440D-AF7A-AF04B7C34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5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Link: https://www.youtube.com/watch?v=WG3_gnKSDh4</a:t>
            </a:r>
          </a:p>
          <a:p>
            <a:r>
              <a:rPr lang="en-US" dirty="0"/>
              <a:t>Watch</a:t>
            </a:r>
            <a:r>
              <a:rPr lang="en-US" baseline="0" dirty="0"/>
              <a:t> video once with sound. Then, review with sound off, pausing to take suggestions for </a:t>
            </a:r>
            <a:r>
              <a:rPr lang="en-US" b="1" u="sng" baseline="0" dirty="0"/>
              <a:t>simple sentences</a:t>
            </a:r>
            <a:r>
              <a:rPr lang="en-US" b="1" u="none" baseline="0" dirty="0"/>
              <a:t> </a:t>
            </a:r>
            <a:r>
              <a:rPr lang="en-US" baseline="0" dirty="0"/>
              <a:t>to record under the tabs, following the format.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5F763-B621-440D-AF7A-AF04B7C343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1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CD99527-35C9-4F85-B3C3-110BC37D73F9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BEAECA-0A9E-4878-8C52-1566ABB9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7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527-35C9-4F85-B3C3-110BC37D73F9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AECA-0A9E-4878-8C52-1566ABB9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1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CD99527-35C9-4F85-B3C3-110BC37D73F9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BEAECA-0A9E-4878-8C52-1566ABB9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7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527-35C9-4F85-B3C3-110BC37D73F9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AECA-0A9E-4878-8C52-1566ABB9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6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CD99527-35C9-4F85-B3C3-110BC37D73F9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BEAECA-0A9E-4878-8C52-1566ABB9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CD99527-35C9-4F85-B3C3-110BC37D73F9}" type="datetimeFigureOut">
              <a:rPr lang="en-US" smtClean="0"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BEAECA-0A9E-4878-8C52-1566ABB9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4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CD99527-35C9-4F85-B3C3-110BC37D73F9}" type="datetimeFigureOut">
              <a:rPr lang="en-US" smtClean="0"/>
              <a:t>1/12/19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BEAECA-0A9E-4878-8C52-1566ABB9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5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527-35C9-4F85-B3C3-110BC37D73F9}" type="datetimeFigureOut">
              <a:rPr lang="en-US" smtClean="0"/>
              <a:t>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AECA-0A9E-4878-8C52-1566ABB9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4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CD99527-35C9-4F85-B3C3-110BC37D73F9}" type="datetimeFigureOut">
              <a:rPr lang="en-US" smtClean="0"/>
              <a:t>1/12/19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3BEAECA-0A9E-4878-8C52-1566ABB9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2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527-35C9-4F85-B3C3-110BC37D73F9}" type="datetimeFigureOut">
              <a:rPr lang="en-US" smtClean="0"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AECA-0A9E-4878-8C52-1566ABB9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CD99527-35C9-4F85-B3C3-110BC37D73F9}" type="datetimeFigureOut">
              <a:rPr lang="en-US" smtClean="0"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3BEAECA-0A9E-4878-8C52-1566ABB9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1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9527-35C9-4F85-B3C3-110BC37D73F9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EAECA-0A9E-4878-8C52-1566ABB9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G3_gnKSDh4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731" y="1521322"/>
            <a:ext cx="9130437" cy="1748729"/>
          </a:xfrm>
        </p:spPr>
        <p:txBody>
          <a:bodyPr>
            <a:noAutofit/>
          </a:bodyPr>
          <a:lstStyle/>
          <a:p>
            <a:r>
              <a:rPr lang="en-US" sz="7800" b="1" dirty="0">
                <a:latin typeface="+mn-lt"/>
              </a:rPr>
              <a:t>Writing Sentences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5" y="3601466"/>
            <a:ext cx="8673427" cy="1322587"/>
          </a:xfrm>
        </p:spPr>
        <p:txBody>
          <a:bodyPr>
            <a:noAutofit/>
          </a:bodyPr>
          <a:lstStyle/>
          <a:p>
            <a:r>
              <a:rPr lang="en-US" sz="4400" b="1" dirty="0"/>
              <a:t>A guide to writing good, better, and best sentences</a:t>
            </a:r>
          </a:p>
        </p:txBody>
      </p:sp>
    </p:spTree>
    <p:extLst>
      <p:ext uri="{BB962C8B-B14F-4D97-AF65-F5344CB8AC3E}">
        <p14:creationId xmlns:p14="http://schemas.microsoft.com/office/powerpoint/2010/main" val="274308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Action Parts</a:t>
            </a:r>
            <a:br>
              <a:rPr lang="en-US" sz="5400" b="1" dirty="0"/>
            </a:br>
            <a:r>
              <a:rPr lang="en-US" sz="5400" b="1" dirty="0"/>
              <a:t>of a</a:t>
            </a:r>
            <a:br>
              <a:rPr lang="en-US" sz="5400" b="1" dirty="0"/>
            </a:br>
            <a:r>
              <a:rPr lang="en-US" sz="5400" b="1" dirty="0"/>
              <a:t>Sentence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Purpose: </a:t>
            </a:r>
            <a:r>
              <a:rPr lang="en-US" sz="3200" dirty="0"/>
              <a:t>Now that you’ve created “Good Sentences,” we’re going to explore ways to strengthen those sentences.</a:t>
            </a:r>
          </a:p>
          <a:p>
            <a:r>
              <a:rPr lang="en-US" sz="3200" dirty="0"/>
              <a:t>Remember, it’s okay to use simple sentences – at times even necessary for variety – but you also want to be able to write better sentences.</a:t>
            </a:r>
          </a:p>
        </p:txBody>
      </p:sp>
    </p:spTree>
    <p:extLst>
      <p:ext uri="{BB962C8B-B14F-4D97-AF65-F5344CB8AC3E}">
        <p14:creationId xmlns:p14="http://schemas.microsoft.com/office/powerpoint/2010/main" val="198481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Action Parts</a:t>
            </a:r>
            <a:br>
              <a:rPr lang="en-US" sz="5400" b="1" dirty="0"/>
            </a:br>
            <a:r>
              <a:rPr lang="en-US" sz="5400" b="1" dirty="0"/>
              <a:t>of a</a:t>
            </a:r>
            <a:br>
              <a:rPr lang="en-US" sz="5400" b="1" dirty="0"/>
            </a:br>
            <a:r>
              <a:rPr lang="en-US" sz="5400" b="1" dirty="0"/>
              <a:t>Sentence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436244" cy="524862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To strengthen your sentences, you need to develop strong action parts – these are added to the predicate or included as introductory phrases.</a:t>
            </a:r>
          </a:p>
          <a:p>
            <a:r>
              <a:rPr lang="en-US" sz="3200" dirty="0"/>
              <a:t>“Action parts” will modify the action of a sentence by telling: when, where, why, how, or adding doubt.</a:t>
            </a:r>
          </a:p>
        </p:txBody>
      </p:sp>
    </p:spTree>
    <p:extLst>
      <p:ext uri="{BB962C8B-B14F-4D97-AF65-F5344CB8AC3E}">
        <p14:creationId xmlns:p14="http://schemas.microsoft.com/office/powerpoint/2010/main" val="429222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Action Parts</a:t>
            </a:r>
            <a:br>
              <a:rPr lang="en-US" sz="5400" b="1" dirty="0"/>
            </a:br>
            <a:r>
              <a:rPr lang="en-US" sz="5400" b="1" dirty="0"/>
              <a:t>of a</a:t>
            </a:r>
            <a:br>
              <a:rPr lang="en-US" sz="5400" b="1" dirty="0"/>
            </a:br>
            <a:r>
              <a:rPr lang="en-US" sz="5400" b="1" dirty="0"/>
              <a:t>Sentence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024" y="0"/>
            <a:ext cx="6705975" cy="644236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Follow these steps to create the interactive notebook entry: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/>
              <a:t>Begin by coloring in lightly and/or tracing the film reel. Choose different colors for each part; they should also be different than the 3 colors you used to color code the “Good Sentences” parts!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/>
              <a:t>Cut around the perimeter of the film reel.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/>
              <a:t>Write in the notes for each action part in the right column section as shown in the photo.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/>
              <a:t>Fold this right section under the film reel (on the black line near the center). Flip it over and make a second vertical fold along the faint dotted line (see photos on next slide).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7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Notes for Action Parts Sections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475255"/>
              </p:ext>
            </p:extLst>
          </p:nvPr>
        </p:nvGraphicFramePr>
        <p:xfrm>
          <a:off x="4502727" y="-1"/>
          <a:ext cx="7689273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032">
                  <a:extLst>
                    <a:ext uri="{9D8B030D-6E8A-4147-A177-3AD203B41FA5}">
                      <a16:colId xmlns:a16="http://schemas.microsoft.com/office/drawing/2014/main" val="3468073555"/>
                    </a:ext>
                  </a:extLst>
                </a:gridCol>
                <a:gridCol w="5266241">
                  <a:extLst>
                    <a:ext uri="{9D8B030D-6E8A-4147-A177-3AD203B41FA5}">
                      <a16:colId xmlns:a16="http://schemas.microsoft.com/office/drawing/2014/main" val="278474905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WHEN</a:t>
                      </a:r>
                    </a:p>
                  </a:txBody>
                  <a:tcPr>
                    <a:solidFill>
                      <a:srgbClr val="FE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day or time: </a:t>
                      </a:r>
                      <a:r>
                        <a:rPr lang="en-US" sz="2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yesterday, today, tomorrow, tonight, now, this morning, noon, 3:00pm</a:t>
                      </a:r>
                    </a:p>
                    <a:p>
                      <a:r>
                        <a:rPr lang="en-US" sz="2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prepositions: </a:t>
                      </a:r>
                      <a:r>
                        <a:rPr lang="en-US" sz="2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as, before, during, after, until, since, while, when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E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86848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  <a:p>
                      <a:pPr algn="ctr"/>
                      <a:r>
                        <a:rPr lang="en-US" sz="3600" b="1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prepositions: </a:t>
                      </a:r>
                      <a:r>
                        <a:rPr lang="en-US" sz="2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above, across, against, along, around, at, behind, below, by, between, down, from, in, near, off, on, over, past, through, towards, under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212445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  <a:p>
                      <a:pPr algn="ctr"/>
                      <a:r>
                        <a:rPr lang="en-US" sz="3600" b="1" dirty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because</a:t>
                      </a:r>
                    </a:p>
                    <a:p>
                      <a:r>
                        <a:rPr lang="en-US" sz="2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since</a:t>
                      </a:r>
                    </a:p>
                    <a:p>
                      <a:r>
                        <a:rPr lang="en-US" sz="2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so that</a:t>
                      </a:r>
                    </a:p>
                    <a:p>
                      <a:r>
                        <a:rPr lang="en-US" sz="2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to + verb ( infinitive)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649318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  <a:p>
                      <a:pPr algn="ctr"/>
                      <a:r>
                        <a:rPr lang="en-US" sz="3600" b="1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adverb (-ly)</a:t>
                      </a:r>
                    </a:p>
                    <a:p>
                      <a:r>
                        <a:rPr lang="en-US" sz="2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simile (like or as)</a:t>
                      </a:r>
                    </a:p>
                    <a:p>
                      <a:r>
                        <a:rPr lang="en-US" sz="2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with</a:t>
                      </a:r>
                    </a:p>
                    <a:p>
                      <a:r>
                        <a:rPr lang="en-US" sz="2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without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86851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  <a:p>
                      <a:pPr algn="ctr"/>
                      <a:r>
                        <a:rPr lang="en-US" sz="3600" b="1" dirty="0"/>
                        <a:t>DOUBT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if, even if, unless, despite, in case, assuming that, regardless, in spite of, although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795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358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8982" cy="68681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31" y="0"/>
            <a:ext cx="49964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8982" y="138545"/>
            <a:ext cx="252654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5. </a:t>
            </a:r>
            <a:r>
              <a:rPr lang="en-US" sz="2800" dirty="0"/>
              <a:t>A small strip should stick out the right side.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6. </a:t>
            </a:r>
            <a:r>
              <a:rPr lang="en-US" sz="2800" dirty="0"/>
              <a:t>Now, fold on the line on the left column of the film reel.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7. </a:t>
            </a:r>
            <a:r>
              <a:rPr lang="en-US" sz="2800" dirty="0"/>
              <a:t>You’ll glue this tab down.</a:t>
            </a:r>
          </a:p>
          <a:p>
            <a:r>
              <a:rPr lang="en-US" sz="2800" dirty="0"/>
              <a:t>The rest of the film reel will be able to move freely.</a:t>
            </a:r>
          </a:p>
          <a:p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44145" y="3352800"/>
            <a:ext cx="1316182" cy="415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814946" y="3255819"/>
            <a:ext cx="2924050" cy="27293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830" y="2207771"/>
            <a:ext cx="1681170" cy="358342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7039103" y="4156364"/>
            <a:ext cx="3822861" cy="102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7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Action Parts</a:t>
            </a:r>
            <a:br>
              <a:rPr lang="en-US" sz="5400" b="1" dirty="0"/>
            </a:br>
            <a:r>
              <a:rPr lang="en-US" sz="5400" b="1" dirty="0"/>
              <a:t>of a</a:t>
            </a:r>
            <a:br>
              <a:rPr lang="en-US" sz="5400" b="1" dirty="0"/>
            </a:br>
            <a:r>
              <a:rPr lang="en-US" sz="5400" b="1" dirty="0"/>
              <a:t>Sentence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564" y="415636"/>
            <a:ext cx="6054436" cy="6442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ALMOST DONE!!!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2800" dirty="0"/>
              <a:t>Using your scissors, carefully snip the rows up to the start of the movie reel as shown on the left.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2800" dirty="0"/>
              <a:t>Tuck each section under. Pull each section out as needed to use as a reference when writing sentences.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2800" dirty="0"/>
              <a:t> Add “Build Action Parts” to the </a:t>
            </a:r>
            <a:r>
              <a:rPr lang="en-US" sz="2800" i="1" dirty="0"/>
              <a:t>Table of Contents </a:t>
            </a:r>
            <a:r>
              <a:rPr lang="en-US" sz="2800" dirty="0"/>
              <a:t>in the </a:t>
            </a:r>
            <a:r>
              <a:rPr lang="en-US" sz="2800"/>
              <a:t>front of your </a:t>
            </a:r>
            <a:r>
              <a:rPr lang="en-US" sz="2800" dirty="0"/>
              <a:t>notebook.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024" cy="68580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11" idx="1"/>
          </p:cNvCxnSpPr>
          <p:nvPr/>
        </p:nvCxnSpPr>
        <p:spPr>
          <a:xfrm flipH="1" flipV="1">
            <a:off x="2881745" y="1814945"/>
            <a:ext cx="2901294" cy="5349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nspired by Actual Events: Applying S.T.O.P. To Softwar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39" y="1993170"/>
            <a:ext cx="709050" cy="7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Action Parts</a:t>
            </a:r>
            <a:br>
              <a:rPr lang="en-US" sz="5400" b="1" dirty="0"/>
            </a:br>
            <a:r>
              <a:rPr lang="en-US" sz="5400" b="1" dirty="0"/>
              <a:t>of a</a:t>
            </a:r>
            <a:br>
              <a:rPr lang="en-US" sz="5400" b="1" dirty="0"/>
            </a:br>
            <a:r>
              <a:rPr lang="en-US" sz="5400" b="1" dirty="0"/>
              <a:t>Sentence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0"/>
            <a:ext cx="6553199" cy="6761018"/>
          </a:xfrm>
        </p:spPr>
        <p:txBody>
          <a:bodyPr>
            <a:normAutofit/>
          </a:bodyPr>
          <a:lstStyle/>
          <a:p>
            <a:r>
              <a:rPr lang="en-US" sz="3200" dirty="0"/>
              <a:t>Follow these steps to create the interactive notebook entry: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Using the SAME COLORS you used for part 1, color code by tracing around the boxes for each column.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Cut around the perimeter of the chart.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Fold the left edge over to meet the right edge of the first column (the one with the pictures).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6071" y="1690255"/>
            <a:ext cx="2084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PART TWO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8788" cy="6858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264727" y="5167745"/>
            <a:ext cx="789710" cy="415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233055" y="4806367"/>
            <a:ext cx="4031673" cy="361378"/>
          </a:xfrm>
          <a:prstGeom prst="straightConnector1">
            <a:avLst/>
          </a:prstGeom>
          <a:ln w="762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248891" y="5793789"/>
            <a:ext cx="2921523" cy="6586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30917" y="6273922"/>
            <a:ext cx="338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You’ll have a crease/fold here.</a:t>
            </a:r>
          </a:p>
        </p:txBody>
      </p:sp>
    </p:spTree>
    <p:extLst>
      <p:ext uri="{BB962C8B-B14F-4D97-AF65-F5344CB8AC3E}">
        <p14:creationId xmlns:p14="http://schemas.microsoft.com/office/powerpoint/2010/main" val="19033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5049" y="123188"/>
            <a:ext cx="6915760" cy="41563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2400" dirty="0"/>
              <a:t>Using your pencil, trace the horizontal lines from the first column to the edge of the crease so that you begin to make a new chart on the back. Use a ruler to help you make straight lines.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2400" dirty="0"/>
              <a:t>Split the middle of the back side with a vertical line so that you have two columns. Label the top of each column “How” and “Doubt.”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3"/>
            <a:ext cx="5153891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229100" y="1086761"/>
            <a:ext cx="1578553" cy="5428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38180" y="1107823"/>
            <a:ext cx="1669473" cy="15116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38180" y="1107823"/>
            <a:ext cx="1651290" cy="27416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983435" y="1143121"/>
            <a:ext cx="1824218" cy="39946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650109" y="3097914"/>
            <a:ext cx="2173434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3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7076" y="152401"/>
            <a:ext cx="6915760" cy="662247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2600" dirty="0"/>
              <a:t>Using your pencil, trace the horizontal lines from the first column to the edge of the crease so that you begin to make a new chart on the back. Use a ruler to help you make straight lines.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2600" dirty="0"/>
              <a:t>Split the middle of the back side with a vertical line so that you have two columns. Label the top of each column “How” and “Doubt.”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2600" dirty="0"/>
              <a:t>Again, using the SAME COLORS you used for part 1, color code by tracing around the boxes for each column.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2600" dirty="0"/>
              <a:t>For each picture, write a phrase to modify the action by telling when, where, why, how, or adding doubt in the appropriate column.</a:t>
            </a:r>
            <a:br>
              <a:rPr lang="en-US" sz="2400" dirty="0"/>
            </a:br>
            <a:r>
              <a:rPr lang="en-US" sz="2400" dirty="0"/>
              <a:t>	(see examples on the next slide)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2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7090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046541498"/>
                    </a:ext>
                  </a:extLst>
                </a:gridCol>
                <a:gridCol w="2230582">
                  <a:extLst>
                    <a:ext uri="{9D8B030D-6E8A-4147-A177-3AD203B41FA5}">
                      <a16:colId xmlns:a16="http://schemas.microsoft.com/office/drawing/2014/main" val="329783052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977095725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2139928123"/>
                    </a:ext>
                  </a:extLst>
                </a:gridCol>
                <a:gridCol w="2258291">
                  <a:extLst>
                    <a:ext uri="{9D8B030D-6E8A-4147-A177-3AD203B41FA5}">
                      <a16:colId xmlns:a16="http://schemas.microsoft.com/office/drawing/2014/main" val="3823769307"/>
                    </a:ext>
                  </a:extLst>
                </a:gridCol>
                <a:gridCol w="1884218">
                  <a:extLst>
                    <a:ext uri="{9D8B030D-6E8A-4147-A177-3AD203B41FA5}">
                      <a16:colId xmlns:a16="http://schemas.microsoft.com/office/drawing/2014/main" val="3656660467"/>
                    </a:ext>
                  </a:extLst>
                </a:gridCol>
              </a:tblGrid>
              <a:tr h="714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DOUBT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231447"/>
                  </a:ext>
                </a:extLst>
              </a:tr>
              <a:tr h="12286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the evening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after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 his chair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the library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 that he could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be alone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since it was Monday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wholeheartedly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 happy as a clam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even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if it’s 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09773"/>
                  </a:ext>
                </a:extLst>
              </a:tr>
              <a:tr h="12286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as they fell down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while they were doing yardwork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 the pile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of leaves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at Grandpa’s 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because they were being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silly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 clean up the yard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like toddlers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without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caution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 spite of the mess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122255"/>
                  </a:ext>
                </a:extLst>
              </a:tr>
              <a:tr h="12286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during recess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last 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on the other side of the see-saw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by the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 that he didn’t fall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because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they were friends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dangerously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with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though they knew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it was against the rules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85501"/>
                  </a:ext>
                </a:extLst>
              </a:tr>
              <a:tr h="12286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at 5 o’clock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chopping onions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 front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of the stove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at the restaurant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prepare for the party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because it was his favorite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like a professional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chef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with anticipation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unless the sauce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is too salty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463888"/>
                  </a:ext>
                </a:extLst>
              </a:tr>
              <a:tr h="12286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during the tournament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 the other team scored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near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the ceiling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in the air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 please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the fans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since everyone was watching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like it was the NBA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with as much force as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possible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despite trailing by 15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809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6" y="718144"/>
            <a:ext cx="1189854" cy="1221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" y="1939728"/>
            <a:ext cx="1573683" cy="1247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7586"/>
            <a:ext cx="1657526" cy="1221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88" y="4409170"/>
            <a:ext cx="1000750" cy="1247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71" y="5648172"/>
            <a:ext cx="1175219" cy="12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5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/>
              <a:t>Learning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527" y="817041"/>
            <a:ext cx="6664037" cy="5248622"/>
          </a:xfrm>
        </p:spPr>
        <p:txBody>
          <a:bodyPr>
            <a:normAutofit/>
          </a:bodyPr>
          <a:lstStyle/>
          <a:p>
            <a:r>
              <a:rPr lang="en-US" sz="4800" b="1" dirty="0"/>
              <a:t>5.FL.SC.6 </a:t>
            </a:r>
            <a:r>
              <a:rPr lang="en-US" sz="4000" b="1" dirty="0"/>
              <a:t>Demonstrate command of the conventions </a:t>
            </a:r>
            <a:br>
              <a:rPr lang="en-US" sz="4000" b="1" dirty="0"/>
            </a:br>
            <a:r>
              <a:rPr lang="en-US" sz="4000" b="1" dirty="0"/>
              <a:t>of standard English grammar and usage… when writing.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527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200" b="1" dirty="0"/>
              <a:t>Essential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851880" cy="5248622"/>
          </a:xfrm>
        </p:spPr>
        <p:txBody>
          <a:bodyPr>
            <a:normAutofit lnSpcReduction="10000"/>
          </a:bodyPr>
          <a:lstStyle/>
          <a:p>
            <a:r>
              <a:rPr lang="en-US" sz="4800" b="1" dirty="0"/>
              <a:t>How do writers craft good sentences?</a:t>
            </a:r>
          </a:p>
          <a:p>
            <a:r>
              <a:rPr lang="en-US" sz="4800" b="1" dirty="0"/>
              <a:t>How can writers vary their sentences to make their writing more interesting?</a:t>
            </a:r>
          </a:p>
        </p:txBody>
      </p:sp>
    </p:spTree>
    <p:extLst>
      <p:ext uri="{BB962C8B-B14F-4D97-AF65-F5344CB8AC3E}">
        <p14:creationId xmlns:p14="http://schemas.microsoft.com/office/powerpoint/2010/main" val="406466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Good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382" y="803186"/>
            <a:ext cx="7162799" cy="5248622"/>
          </a:xfrm>
        </p:spPr>
        <p:txBody>
          <a:bodyPr>
            <a:normAutofit/>
          </a:bodyPr>
          <a:lstStyle/>
          <a:p>
            <a:r>
              <a:rPr lang="en-US" sz="3200" b="1" dirty="0"/>
              <a:t>Purpose: </a:t>
            </a:r>
            <a:r>
              <a:rPr lang="en-US" sz="3200" dirty="0"/>
              <a:t>Build simple sentences with the same pattern: </a:t>
            </a:r>
            <a:br>
              <a:rPr lang="en-US" sz="3200" dirty="0"/>
            </a:br>
            <a:r>
              <a:rPr lang="en-US" sz="3200" dirty="0"/>
              <a:t>Describer + Subject + Vivid Verb</a:t>
            </a:r>
            <a:br>
              <a:rPr lang="en-US" sz="3200" dirty="0"/>
            </a:br>
            <a:r>
              <a:rPr lang="en-US" sz="2400" dirty="0"/>
              <a:t>  (adjective)            (noun)          (action verb)</a:t>
            </a:r>
          </a:p>
          <a:p>
            <a:r>
              <a:rPr lang="en-US" sz="3200" dirty="0"/>
              <a:t>This basic sentence pattern will help you create “Good Sentences.”</a:t>
            </a:r>
          </a:p>
        </p:txBody>
      </p:sp>
    </p:spTree>
    <p:extLst>
      <p:ext uri="{BB962C8B-B14F-4D97-AF65-F5344CB8AC3E}">
        <p14:creationId xmlns:p14="http://schemas.microsoft.com/office/powerpoint/2010/main" val="312957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Good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807" y="928254"/>
            <a:ext cx="6800193" cy="527858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Follow these steps to create the interactive notebook entry: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Color code the superheroes and pencils. </a:t>
            </a:r>
            <a:br>
              <a:rPr lang="en-US" sz="2400" dirty="0"/>
            </a:br>
            <a:r>
              <a:rPr lang="en-US" sz="2400" dirty="0"/>
              <a:t>Cut the entire template around the perimeter.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Place glue along the backs of both side tabs.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Glue it down in one piece. </a:t>
            </a:r>
            <a:r>
              <a:rPr lang="en-US" sz="2400" dirty="0"/>
              <a:t>(DO NOT cut the center line yet!)</a:t>
            </a:r>
            <a:r>
              <a:rPr lang="en-US" sz="2400" b="1" dirty="0"/>
              <a:t> </a:t>
            </a:r>
            <a:r>
              <a:rPr lang="en-US" sz="2400" dirty="0"/>
              <a:t>After 1-2 minutes, snip the vertical line in the center. Now you can open the tabs and write inside.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Be sure to add this section to your </a:t>
            </a:r>
            <a:r>
              <a:rPr lang="en-US" sz="2400" i="1" dirty="0"/>
              <a:t>Table of Contents </a:t>
            </a:r>
            <a:r>
              <a:rPr lang="en-US" sz="2400" dirty="0"/>
              <a:t>with the title, </a:t>
            </a:r>
            <a:r>
              <a:rPr lang="en-US" sz="2400" i="1" dirty="0"/>
              <a:t>Good Sentences</a:t>
            </a:r>
            <a:r>
              <a:rPr lang="en-US" sz="2400" dirty="0"/>
              <a:t>.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2349925"/>
            <a:ext cx="3671453" cy="2456442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Fixed Fairy Tales</a:t>
            </a:r>
            <a:br>
              <a:rPr lang="en-US" b="1" dirty="0"/>
            </a:br>
            <a:r>
              <a:rPr lang="en-US" sz="3600" b="1" i="1" dirty="0"/>
              <a:t>Little Red Riding Hood</a:t>
            </a:r>
          </a:p>
        </p:txBody>
      </p:sp>
      <p:pic>
        <p:nvPicPr>
          <p:cNvPr id="4" name="WG3_gnKSDh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34379" y="638662"/>
            <a:ext cx="7657621" cy="4307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165" y="5181601"/>
            <a:ext cx="1198985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As you watch the video, prepare to write some sentences to summarize the narrative.</a:t>
            </a:r>
          </a:p>
        </p:txBody>
      </p:sp>
    </p:spTree>
    <p:extLst>
      <p:ext uri="{BB962C8B-B14F-4D97-AF65-F5344CB8AC3E}">
        <p14:creationId xmlns:p14="http://schemas.microsoft.com/office/powerpoint/2010/main" val="413034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Good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709" y="662421"/>
            <a:ext cx="7592291" cy="5863069"/>
          </a:xfrm>
        </p:spPr>
        <p:txBody>
          <a:bodyPr>
            <a:normAutofit/>
          </a:bodyPr>
          <a:lstStyle/>
          <a:p>
            <a:r>
              <a:rPr lang="en-US" sz="3200" dirty="0"/>
              <a:t>Summarizing the narrative: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Now, we will review the video without sound.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As we pause, be prepared to offer suggestions for a simple sentence we can write to summarize each event in the narrative sequence. Remember our format: </a:t>
            </a:r>
            <a:br>
              <a:rPr lang="en-US" sz="2400" dirty="0"/>
            </a:br>
            <a:r>
              <a:rPr lang="en-US" sz="2400" dirty="0"/>
              <a:t>	Describer + Subject + Vivid Verb</a:t>
            </a:r>
            <a:endParaRPr lang="en-US" sz="48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For example, write this as our first sentence:</a:t>
            </a:r>
            <a:br>
              <a:rPr lang="en-US" sz="2400" dirty="0"/>
            </a:br>
            <a:r>
              <a:rPr lang="en-US" sz="2400" i="1" dirty="0"/>
              <a:t>The cheerful girl meanders.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4059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361375" y="5280023"/>
            <a:ext cx="1394698" cy="4923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13392" y="5280024"/>
            <a:ext cx="503682" cy="4923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92002" y="5280024"/>
            <a:ext cx="1146945" cy="4923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12196" y="4239491"/>
            <a:ext cx="1523999" cy="5668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48678" y="4239491"/>
            <a:ext cx="1094511" cy="5668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55672" y="4239491"/>
            <a:ext cx="1523999" cy="5668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Good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709" y="662421"/>
            <a:ext cx="7592291" cy="5863069"/>
          </a:xfrm>
        </p:spPr>
        <p:txBody>
          <a:bodyPr>
            <a:normAutofit/>
          </a:bodyPr>
          <a:lstStyle/>
          <a:p>
            <a:r>
              <a:rPr lang="en-US" sz="3200" dirty="0"/>
              <a:t>Summarizing the narrative: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Now, we will review the video without sound.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As we pause, be prepared to offer suggestions for a simple sentence we can write to summarize each event in the narrative sequence. Remember our format: </a:t>
            </a:r>
            <a:br>
              <a:rPr lang="en-US" sz="2400" dirty="0"/>
            </a:br>
            <a:r>
              <a:rPr lang="en-US" sz="2400" dirty="0"/>
              <a:t>	Describer + Subject + Vivid Verb</a:t>
            </a:r>
            <a:endParaRPr lang="en-US" sz="48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For example, write this as our first sentence:</a:t>
            </a:r>
            <a:br>
              <a:rPr lang="en-US" sz="2400" dirty="0"/>
            </a:br>
            <a:r>
              <a:rPr lang="en-US" sz="2400" i="1" dirty="0"/>
              <a:t>The cheerful girl meanders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377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12196" y="4239491"/>
            <a:ext cx="1523999" cy="5668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48678" y="4239491"/>
            <a:ext cx="1094511" cy="5668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55672" y="4239491"/>
            <a:ext cx="1523999" cy="5668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Good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709" y="426893"/>
            <a:ext cx="7592291" cy="5863069"/>
          </a:xfrm>
        </p:spPr>
        <p:txBody>
          <a:bodyPr>
            <a:normAutofit/>
          </a:bodyPr>
          <a:lstStyle/>
          <a:p>
            <a:r>
              <a:rPr lang="en-US" sz="3200" dirty="0"/>
              <a:t>Summarizing the narrative: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Now that we’ve completed the summary, go back and color code each of your simple sentences to match the colors on your superhero tabs.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2400" b="1" u="sng" dirty="0"/>
              <a:t>Underline</a:t>
            </a:r>
            <a:r>
              <a:rPr lang="en-US" sz="2400" dirty="0"/>
              <a:t> each describer, subject, and vivid verb using the color you used for that part of speech.</a:t>
            </a:r>
            <a:br>
              <a:rPr lang="en-US" sz="2400" dirty="0"/>
            </a:br>
            <a:r>
              <a:rPr lang="en-US" sz="2400" dirty="0"/>
              <a:t>	Describer + Subject + Vivid Verb</a:t>
            </a:r>
            <a:endParaRPr lang="en-US" sz="4800" dirty="0"/>
          </a:p>
          <a:p>
            <a:pPr marL="0" indent="0">
              <a:buNone/>
            </a:pPr>
            <a:br>
              <a:rPr lang="en-US" sz="2400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2356978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4023</TotalTime>
  <Words>1218</Words>
  <Application>Microsoft Macintosh PowerPoint</Application>
  <PresentationFormat>Widescreen</PresentationFormat>
  <Paragraphs>143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Rockwell</vt:lpstr>
      <vt:lpstr>Wingdings</vt:lpstr>
      <vt:lpstr>Atlas</vt:lpstr>
      <vt:lpstr>Writing Sentences</vt:lpstr>
      <vt:lpstr>Learning Standard</vt:lpstr>
      <vt:lpstr>Essential Questions</vt:lpstr>
      <vt:lpstr>Good Sentences</vt:lpstr>
      <vt:lpstr>Good Sentences</vt:lpstr>
      <vt:lpstr>Fixed Fairy Tales Little Red Riding Hood</vt:lpstr>
      <vt:lpstr>Good Sentences</vt:lpstr>
      <vt:lpstr>Good Sentences</vt:lpstr>
      <vt:lpstr>Good Sentences</vt:lpstr>
      <vt:lpstr>Action Parts of a Sentence</vt:lpstr>
      <vt:lpstr>Action Parts of a Sentence</vt:lpstr>
      <vt:lpstr>Action Parts of a Sentence</vt:lpstr>
      <vt:lpstr>Notes for Action Parts Sections </vt:lpstr>
      <vt:lpstr>PowerPoint Presentation</vt:lpstr>
      <vt:lpstr>Action Parts of a Sentence</vt:lpstr>
      <vt:lpstr>Action Parts of a Sentence</vt:lpstr>
      <vt:lpstr>PowerPoint Presentation</vt:lpstr>
      <vt:lpstr>PowerPoint Presentation</vt:lpstr>
      <vt:lpstr>PowerPoint Presentation</vt:lpstr>
    </vt:vector>
  </TitlesOfParts>
  <Company>Metro Nashville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 Pyramid</dc:title>
  <dc:creator>Martin, Christopher</dc:creator>
  <cp:lastModifiedBy>Maly, Hillary</cp:lastModifiedBy>
  <cp:revision>54</cp:revision>
  <dcterms:created xsi:type="dcterms:W3CDTF">2017-10-20T01:12:10Z</dcterms:created>
  <dcterms:modified xsi:type="dcterms:W3CDTF">2019-01-12T21:00:01Z</dcterms:modified>
</cp:coreProperties>
</file>