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2" r:id="rId10"/>
    <p:sldId id="271" r:id="rId11"/>
    <p:sldId id="263" r:id="rId12"/>
    <p:sldId id="272" r:id="rId13"/>
    <p:sldId id="266" r:id="rId14"/>
    <p:sldId id="264" r:id="rId15"/>
    <p:sldId id="273" r:id="rId16"/>
    <p:sldId id="268" r:id="rId17"/>
    <p:sldId id="265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052"/>
    <p:restoredTop sz="94643"/>
  </p:normalViewPr>
  <p:slideViewPr>
    <p:cSldViewPr>
      <p:cViewPr varScale="1">
        <p:scale>
          <a:sx n="90" d="100"/>
          <a:sy n="90" d="100"/>
        </p:scale>
        <p:origin x="19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3B6A6-C156-D84D-B827-DC500722513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DB5E-158B-9C4B-8B81-BD7029E7D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3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DB5E-158B-9C4B-8B81-BD7029E7DD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30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this point, I will have students go back &amp; respond to each other’s work.</a:t>
            </a:r>
            <a:r>
              <a:rPr lang="en-US" baseline="0" dirty="0" smtClean="0"/>
              <a:t> I want them to understand the writing process &amp; have an idea of what they should be looking for </a:t>
            </a:r>
            <a:r>
              <a:rPr lang="en-US" baseline="0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DB5E-158B-9C4B-8B81-BD7029E7DDA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0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42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0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10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36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66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59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71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6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0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67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locabulary.com/unit/writing-proces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How Good Writers Get Things Done!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6600" dirty="0" smtClean="0"/>
              <a:t>The Writing Process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214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step that sometimes occurs in the writing process, during which we share our work with peers or teachers to receive feedback for revising and editing.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Three: Revising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CLARIFYING</a:t>
            </a:r>
          </a:p>
          <a:p>
            <a:pPr lvl="1"/>
            <a:r>
              <a:rPr lang="en-US" dirty="0" smtClean="0"/>
              <a:t>Use feedback to make your writing clear to the reader.</a:t>
            </a:r>
          </a:p>
          <a:p>
            <a:r>
              <a:rPr lang="en-US" dirty="0" smtClean="0"/>
              <a:t>REORGANIZING</a:t>
            </a:r>
          </a:p>
          <a:p>
            <a:pPr lvl="1"/>
            <a:r>
              <a:rPr lang="en-US" dirty="0" smtClean="0"/>
              <a:t>Change the sequence or order of sentences to put them in an order that makes sense.</a:t>
            </a:r>
          </a:p>
          <a:p>
            <a:r>
              <a:rPr lang="en-US" dirty="0" smtClean="0"/>
              <a:t>REFINING</a:t>
            </a:r>
          </a:p>
          <a:p>
            <a:pPr lvl="1"/>
            <a:r>
              <a:rPr lang="en-US" dirty="0" smtClean="0"/>
              <a:t>Add details where needed </a:t>
            </a:r>
            <a:r>
              <a:rPr lang="en-US" dirty="0"/>
              <a:t>/</a:t>
            </a:r>
            <a:r>
              <a:rPr lang="en-US" dirty="0" smtClean="0"/>
              <a:t>take out unnecessary ones.</a:t>
            </a:r>
          </a:p>
          <a:p>
            <a:r>
              <a:rPr lang="en-US" dirty="0" smtClean="0"/>
              <a:t>USING PRECISE LANGUAGE</a:t>
            </a:r>
          </a:p>
          <a:p>
            <a:pPr lvl="1"/>
            <a:r>
              <a:rPr lang="en-US" dirty="0" smtClean="0"/>
              <a:t>Be sure you use vocabulary correctly.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step in the writing process, during which we clarify our writing and check the order, vocabulary, and focus.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6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Three: Revising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revising,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think ARMS!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527" y="1216205"/>
            <a:ext cx="4673727" cy="561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0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Four: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Check your writing for correct conventions:</a:t>
            </a:r>
          </a:p>
          <a:p>
            <a:pPr lvl="1"/>
            <a:r>
              <a:rPr lang="en-US" dirty="0" smtClean="0"/>
              <a:t>Capitalization</a:t>
            </a:r>
          </a:p>
          <a:p>
            <a:pPr lvl="1"/>
            <a:r>
              <a:rPr lang="en-US" dirty="0" smtClean="0"/>
              <a:t>Punctuation</a:t>
            </a:r>
          </a:p>
          <a:p>
            <a:pPr lvl="1"/>
            <a:r>
              <a:rPr lang="en-US" dirty="0" smtClean="0"/>
              <a:t>Spelling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fourth step in the writing process, during which we check conventions (capitalization, punctuation, spelling, and grammar).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Four: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editing,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think COPS!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191490"/>
            <a:ext cx="4648200" cy="558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1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Five: 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Bulletin Board</a:t>
            </a:r>
          </a:p>
          <a:p>
            <a:r>
              <a:rPr lang="en-US" dirty="0" smtClean="0"/>
              <a:t>Website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Author’s Chair</a:t>
            </a:r>
            <a:endParaRPr lang="en-US" dirty="0"/>
          </a:p>
        </p:txBody>
      </p:sp>
      <p:pic>
        <p:nvPicPr>
          <p:cNvPr id="11267" name="Picture 3" descr="C:\Users\cmartin2\AppData\Local\Microsoft\Windows\Temporary Internet Files\Content.IE5\UWLLCLYW\MC9003596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720" y="1905000"/>
            <a:ext cx="351064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91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fifth and final step in the writing process, during which we share our neat, finished work with </a:t>
            </a:r>
            <a:r>
              <a:rPr lang="en-US" dirty="0"/>
              <a:t>a</a:t>
            </a:r>
            <a:r>
              <a:rPr lang="en-US" dirty="0" smtClean="0"/>
              <a:t> public audience.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Writing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writing process?</a:t>
            </a:r>
          </a:p>
          <a:p>
            <a:r>
              <a:rPr lang="en-US" dirty="0" smtClean="0"/>
              <a:t>Why is it important to follow the steps in the writing process before publishing?</a:t>
            </a:r>
          </a:p>
          <a:p>
            <a:r>
              <a:rPr lang="en-US" dirty="0" smtClean="0"/>
              <a:t>Why would we want to share our work with others?</a:t>
            </a:r>
          </a:p>
          <a:p>
            <a:r>
              <a:rPr lang="en-US" dirty="0" smtClean="0"/>
              <a:t>How can others help us improve our work?</a:t>
            </a:r>
          </a:p>
          <a:p>
            <a:r>
              <a:rPr lang="en-US" dirty="0" smtClean="0"/>
              <a:t>How and why do we follow our school rules when sharing work with our peers?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 ELA Learning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447800"/>
            <a:ext cx="8775700" cy="5105400"/>
          </a:xfrm>
        </p:spPr>
        <p:txBody>
          <a:bodyPr/>
          <a:lstStyle/>
          <a:p>
            <a:r>
              <a:rPr lang="en-US" b="1" dirty="0"/>
              <a:t>5.W.PDW.4 </a:t>
            </a:r>
            <a:r>
              <a:rPr lang="en-US" sz="2800" b="1" dirty="0" smtClean="0"/>
              <a:t>– </a:t>
            </a:r>
            <a:r>
              <a:rPr lang="en-US" dirty="0"/>
              <a:t>Produce clear and coherent writing in which the development, organization, and style are appropriate to task, purpose, and audience. 	</a:t>
            </a:r>
          </a:p>
          <a:p>
            <a:r>
              <a:rPr lang="en-US" b="1" dirty="0"/>
              <a:t>5.W.PDW.5 </a:t>
            </a:r>
            <a:r>
              <a:rPr lang="en-US" dirty="0"/>
              <a:t>With guidance and support from peers and adults, develop and strengthen writing as needed by planning, revising, and editing. 	</a:t>
            </a:r>
          </a:p>
          <a:p>
            <a:r>
              <a:rPr lang="en-US" b="1" dirty="0"/>
              <a:t>5.W.RW.10 </a:t>
            </a:r>
            <a:r>
              <a:rPr lang="en-US" dirty="0"/>
              <a:t>Write routinely over extended time frames for a range of discipline-specific tasks, purposes, and </a:t>
            </a:r>
            <a:r>
              <a:rPr lang="en-US" dirty="0" smtClean="0"/>
              <a:t>audiences (with fluency).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1" y="-228600"/>
            <a:ext cx="8802687" cy="1066800"/>
          </a:xfrm>
        </p:spPr>
        <p:txBody>
          <a:bodyPr/>
          <a:lstStyle/>
          <a:p>
            <a:r>
              <a:rPr lang="en-US" dirty="0" smtClean="0"/>
              <a:t>What is the writing process?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85800"/>
            <a:ext cx="7620000" cy="6172200"/>
          </a:xfrm>
        </p:spPr>
      </p:pic>
    </p:spTree>
    <p:extLst>
      <p:ext uri="{BB962C8B-B14F-4D97-AF65-F5344CB8AC3E}">
        <p14:creationId xmlns:p14="http://schemas.microsoft.com/office/powerpoint/2010/main" val="39891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95" y="-228600"/>
            <a:ext cx="8802687" cy="1206500"/>
          </a:xfrm>
        </p:spPr>
        <p:txBody>
          <a:bodyPr/>
          <a:lstStyle/>
          <a:p>
            <a:r>
              <a:rPr lang="en-US" dirty="0" smtClean="0"/>
              <a:t>Step One: Prewriting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95" y="838200"/>
            <a:ext cx="8775700" cy="5334000"/>
          </a:xfrm>
        </p:spPr>
        <p:txBody>
          <a:bodyPr/>
          <a:lstStyle/>
          <a:p>
            <a:r>
              <a:rPr lang="en-US" sz="2600" dirty="0" smtClean="0"/>
              <a:t>PURPOSE AND AUDIENCE</a:t>
            </a:r>
          </a:p>
          <a:p>
            <a:pPr lvl="1"/>
            <a:r>
              <a:rPr lang="en-US" sz="2600" dirty="0" smtClean="0"/>
              <a:t>Why am I writing?</a:t>
            </a:r>
          </a:p>
          <a:p>
            <a:pPr lvl="1"/>
            <a:r>
              <a:rPr lang="en-US" sz="2600" dirty="0" smtClean="0"/>
              <a:t>For whom am I writing?</a:t>
            </a:r>
          </a:p>
          <a:p>
            <a:r>
              <a:rPr lang="en-US" sz="2600" dirty="0" smtClean="0"/>
              <a:t>BRAINSTORMING</a:t>
            </a:r>
          </a:p>
          <a:p>
            <a:pPr lvl="1"/>
            <a:r>
              <a:rPr lang="en-US" sz="2600" dirty="0" smtClean="0"/>
              <a:t>What do I know about this topic already?</a:t>
            </a:r>
          </a:p>
          <a:p>
            <a:pPr lvl="1"/>
            <a:r>
              <a:rPr lang="en-US" sz="2600" dirty="0" smtClean="0"/>
              <a:t>What do I hope to learn?</a:t>
            </a:r>
          </a:p>
          <a:p>
            <a:pPr lvl="1"/>
            <a:r>
              <a:rPr lang="en-US" sz="2600" dirty="0" smtClean="0"/>
              <a:t>How/where can I find information about this topic?</a:t>
            </a:r>
          </a:p>
          <a:p>
            <a:r>
              <a:rPr lang="en-US" sz="2600" dirty="0" smtClean="0"/>
              <a:t>FORM</a:t>
            </a:r>
          </a:p>
          <a:p>
            <a:pPr lvl="1"/>
            <a:r>
              <a:rPr lang="en-US" sz="2600" dirty="0" smtClean="0"/>
              <a:t>What form will I use in this piece of writing?</a:t>
            </a:r>
          </a:p>
          <a:p>
            <a:pPr marL="971550" lvl="1" indent="-514350">
              <a:buAutoNum type="arabicParenR"/>
            </a:pPr>
            <a:r>
              <a:rPr lang="en-US" sz="2600" dirty="0" smtClean="0"/>
              <a:t>Narrative</a:t>
            </a:r>
          </a:p>
          <a:p>
            <a:pPr marL="971550" lvl="1" indent="-514350">
              <a:buAutoNum type="arabicParenR"/>
            </a:pPr>
            <a:r>
              <a:rPr lang="en-US" sz="2600" dirty="0" smtClean="0"/>
              <a:t>Informative/Explanatory </a:t>
            </a:r>
          </a:p>
          <a:p>
            <a:pPr marL="457200" lvl="1" indent="0">
              <a:buNone/>
            </a:pPr>
            <a:r>
              <a:rPr lang="en-US" dirty="0" smtClean="0"/>
              <a:t>3) Argument/Opinion</a:t>
            </a:r>
          </a:p>
        </p:txBody>
      </p:sp>
      <p:pic>
        <p:nvPicPr>
          <p:cNvPr id="8194" name="Picture 2" descr="C:\Users\cmartin2\AppData\Local\Microsoft\Windows\Temporary Internet Files\Content.IE5\1RP2AD2B\MC9004343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955800" cy="308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6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step in the writing process, during which we brainstorm our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68" y="0"/>
            <a:ext cx="8802687" cy="990600"/>
          </a:xfrm>
        </p:spPr>
        <p:txBody>
          <a:bodyPr/>
          <a:lstStyle/>
          <a:p>
            <a:r>
              <a:rPr lang="en-US" dirty="0" smtClean="0"/>
              <a:t>Step Two: Drafting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55" y="990600"/>
            <a:ext cx="8775700" cy="5562600"/>
          </a:xfrm>
        </p:spPr>
        <p:txBody>
          <a:bodyPr/>
          <a:lstStyle/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What is the best way to organize my writing?</a:t>
            </a:r>
          </a:p>
          <a:p>
            <a:pPr marL="457200" lvl="1" indent="0">
              <a:buNone/>
            </a:pPr>
            <a:r>
              <a:rPr lang="en-US" dirty="0" smtClean="0"/>
              <a:t>Short Essay; Multiple Paragraph Essay; Narrative; Poem  </a:t>
            </a:r>
          </a:p>
          <a:p>
            <a:r>
              <a:rPr lang="en-US" dirty="0" smtClean="0"/>
              <a:t>VOICE</a:t>
            </a:r>
          </a:p>
          <a:p>
            <a:pPr lvl="1"/>
            <a:r>
              <a:rPr lang="en-US" dirty="0" smtClean="0"/>
              <a:t>Should my style be formal or informal?</a:t>
            </a:r>
          </a:p>
          <a:p>
            <a:pPr lvl="2"/>
            <a:r>
              <a:rPr lang="en-US" dirty="0" smtClean="0"/>
              <a:t>Hint: Who will be reading this (audience)?</a:t>
            </a:r>
          </a:p>
          <a:p>
            <a:r>
              <a:rPr lang="en-US" dirty="0" smtClean="0"/>
              <a:t>WORD CHOICE</a:t>
            </a:r>
          </a:p>
          <a:p>
            <a:pPr lvl="1"/>
            <a:r>
              <a:rPr lang="en-US" dirty="0" smtClean="0"/>
              <a:t>What vocabulary words can I use?</a:t>
            </a:r>
          </a:p>
          <a:p>
            <a:pPr lvl="2"/>
            <a:r>
              <a:rPr lang="en-US" dirty="0" smtClean="0"/>
              <a:t>Include strong action verbs and descriptive adjectives!</a:t>
            </a:r>
          </a:p>
          <a:p>
            <a:r>
              <a:rPr lang="en-US" dirty="0" smtClean="0"/>
              <a:t>SENTENCE FLUENCY</a:t>
            </a:r>
          </a:p>
          <a:p>
            <a:pPr lvl="1"/>
            <a:r>
              <a:rPr lang="en-US" dirty="0" smtClean="0"/>
              <a:t>Do all of my sentences make sense?</a:t>
            </a:r>
            <a:endParaRPr lang="en-US" dirty="0"/>
          </a:p>
        </p:txBody>
      </p:sp>
      <p:pic>
        <p:nvPicPr>
          <p:cNvPr id="9218" name="Picture 2" descr="C:\Users\cmartin2\AppData\Local\Microsoft\Windows\Temporary Internet Files\Content.IE5\VYCMY6CS\MC9004404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00400"/>
            <a:ext cx="17367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step in the writing process, during which we write our rough draft.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(Next Step: Responding)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Teacher/Student Conference</a:t>
            </a:r>
          </a:p>
          <a:p>
            <a:r>
              <a:rPr lang="en-US" dirty="0" smtClean="0"/>
              <a:t>Peer Evaluation</a:t>
            </a:r>
          </a:p>
          <a:p>
            <a:pPr lvl="1"/>
            <a:r>
              <a:rPr lang="en-US" i="1" dirty="0" smtClean="0"/>
              <a:t>Peer Writing Review Sheet</a:t>
            </a:r>
          </a:p>
          <a:p>
            <a:pPr lvl="1"/>
            <a:r>
              <a:rPr lang="en-US" i="1" dirty="0" smtClean="0"/>
              <a:t>Writing Rubrics</a:t>
            </a:r>
          </a:p>
          <a:p>
            <a:r>
              <a:rPr lang="en-US" dirty="0" smtClean="0"/>
              <a:t>Self Evaluation</a:t>
            </a:r>
          </a:p>
          <a:p>
            <a:pPr lvl="1"/>
            <a:r>
              <a:rPr lang="en-US" i="1" dirty="0" smtClean="0"/>
              <a:t>Writing Rubrics</a:t>
            </a:r>
          </a:p>
        </p:txBody>
      </p:sp>
      <p:pic>
        <p:nvPicPr>
          <p:cNvPr id="10242" name="Picture 2" descr="C:\Users\cmartin2\AppData\Local\Microsoft\Windows\Temporary Internet Files\Content.IE5\359PFRRB\MC9003605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97010"/>
            <a:ext cx="2525545" cy="155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cmartin2\AppData\Local\Microsoft\Windows\Temporary Internet Files\Content.IE5\UWLLCLYW\MC9001952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199"/>
            <a:ext cx="4191000" cy="312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8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1192</TotalTime>
  <Words>529</Words>
  <Application>Microsoft Macintosh PowerPoint</Application>
  <PresentationFormat>On-screen Show (4:3)</PresentationFormat>
  <Paragraphs>87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Wingdings</vt:lpstr>
      <vt:lpstr>Quill design template</vt:lpstr>
      <vt:lpstr>The Writing Process</vt:lpstr>
      <vt:lpstr>Essential Questions</vt:lpstr>
      <vt:lpstr>TN ELA Learning Standards</vt:lpstr>
      <vt:lpstr>What is the writing process?</vt:lpstr>
      <vt:lpstr>Step One: Prewriting</vt:lpstr>
      <vt:lpstr>Prewriting</vt:lpstr>
      <vt:lpstr>Step Two: Drafting </vt:lpstr>
      <vt:lpstr>Drafting</vt:lpstr>
      <vt:lpstr>(Next Step: Responding)</vt:lpstr>
      <vt:lpstr>Responding</vt:lpstr>
      <vt:lpstr>Step Three: Revising</vt:lpstr>
      <vt:lpstr>Revising</vt:lpstr>
      <vt:lpstr>Step Three: Revising</vt:lpstr>
      <vt:lpstr>Step Four: Editing</vt:lpstr>
      <vt:lpstr>Editing</vt:lpstr>
      <vt:lpstr>Step Four: Editing</vt:lpstr>
      <vt:lpstr>Step Five: Publishing</vt:lpstr>
      <vt:lpstr>Publishing</vt:lpstr>
      <vt:lpstr>Flocabulary Video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Process</dc:title>
  <dc:creator>Martin, Christopher</dc:creator>
  <cp:lastModifiedBy>Maly, Hillary</cp:lastModifiedBy>
  <cp:revision>24</cp:revision>
  <cp:lastPrinted>1601-01-01T00:00:00Z</cp:lastPrinted>
  <dcterms:created xsi:type="dcterms:W3CDTF">2014-08-17T23:59:59Z</dcterms:created>
  <dcterms:modified xsi:type="dcterms:W3CDTF">2017-08-16T12:52:35Z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