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9" r:id="rId10"/>
    <p:sldId id="272" r:id="rId11"/>
    <p:sldId id="270" r:id="rId12"/>
    <p:sldId id="273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/>
    <p:restoredTop sz="94600"/>
  </p:normalViewPr>
  <p:slideViewPr>
    <p:cSldViewPr snapToGrid="0" snapToObjects="1">
      <p:cViewPr>
        <p:scale>
          <a:sx n="75" d="100"/>
          <a:sy n="75" d="100"/>
        </p:scale>
        <p:origin x="1536" y="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9/9/17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9/9/17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9/9/17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9/9/17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9/9/17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9/9/17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9/9/17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9/9/17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9/9/17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9/9/17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9/9/17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9/9/17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locabulary.com/context-clues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Wonder</a:t>
            </a:r>
            <a:r>
              <a:rPr lang="en-US" dirty="0" smtClean="0"/>
              <a:t> Context Clues Lesson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Literacy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51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/>
              <a:t>Sentence #3: </a:t>
            </a:r>
          </a:p>
          <a:p>
            <a:pPr marL="0" indent="0">
              <a:buNone/>
            </a:pPr>
            <a:r>
              <a:rPr lang="en-US" sz="3600" i="1" dirty="0" smtClean="0"/>
              <a:t>“</a:t>
            </a:r>
            <a:r>
              <a:rPr lang="en-US" sz="3600" i="1" dirty="0"/>
              <a:t>Only dorks take leadership,” Julian interrupted. </a:t>
            </a:r>
            <a:endParaRPr lang="en-US" sz="3600" dirty="0"/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r>
              <a:rPr lang="en-US" sz="3400" i="1" dirty="0" smtClean="0"/>
              <a:t>“</a:t>
            </a:r>
            <a:r>
              <a:rPr lang="en-US" sz="3400" i="1" dirty="0"/>
              <a:t>Julian, you’re being so </a:t>
            </a:r>
            <a:r>
              <a:rPr lang="en-US" sz="3400" i="1" u="sng" dirty="0"/>
              <a:t>obnoxious</a:t>
            </a:r>
            <a:r>
              <a:rPr lang="en-US" sz="3400" i="1" dirty="0"/>
              <a:t>!” said Charlotte, which made Julian laugh.</a:t>
            </a:r>
            <a:endParaRPr lang="en-US" sz="3400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7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2057400"/>
            <a:ext cx="8063752" cy="43560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</a:t>
            </a:r>
            <a:r>
              <a:rPr lang="en-US" u="sng" dirty="0" smtClean="0"/>
              <a:t>two</a:t>
            </a:r>
            <a:r>
              <a:rPr lang="en-US" dirty="0" smtClean="0"/>
              <a:t> words that you need to define with your partner. </a:t>
            </a:r>
          </a:p>
          <a:p>
            <a:r>
              <a:rPr lang="en-US" u="sng" dirty="0" smtClean="0"/>
              <a:t>Steps</a:t>
            </a:r>
            <a:r>
              <a:rPr lang="en-US" dirty="0" smtClean="0">
                <a:sym typeface="Wingdings"/>
              </a:rPr>
              <a:t> </a:t>
            </a:r>
          </a:p>
          <a:p>
            <a:pPr lvl="1"/>
            <a:r>
              <a:rPr lang="en-US" dirty="0" smtClean="0">
                <a:sym typeface="Wingdings"/>
              </a:rPr>
              <a:t>Read the sentence. </a:t>
            </a:r>
          </a:p>
          <a:p>
            <a:pPr lvl="1"/>
            <a:r>
              <a:rPr lang="en-US" dirty="0" smtClean="0">
                <a:sym typeface="Wingdings"/>
              </a:rPr>
              <a:t>Think about the following: </a:t>
            </a:r>
          </a:p>
          <a:p>
            <a:pPr lvl="2"/>
            <a:r>
              <a:rPr lang="en-US" dirty="0" smtClean="0">
                <a:sym typeface="Wingdings"/>
              </a:rPr>
              <a:t>What does this word remind me of? </a:t>
            </a:r>
          </a:p>
          <a:p>
            <a:pPr lvl="2"/>
            <a:r>
              <a:rPr lang="en-US" dirty="0" smtClean="0">
                <a:sym typeface="Wingdings"/>
              </a:rPr>
              <a:t>What clues am I given to help me define this word? </a:t>
            </a:r>
          </a:p>
          <a:p>
            <a:pPr lvl="1"/>
            <a:r>
              <a:rPr lang="en-US" dirty="0" smtClean="0">
                <a:sym typeface="Wingdings"/>
              </a:rPr>
              <a:t>Define the vocabulary word. </a:t>
            </a:r>
          </a:p>
          <a:p>
            <a:pPr lvl="1"/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{</a:t>
            </a:r>
            <a:r>
              <a:rPr lang="en-US" b="1" dirty="0" smtClean="0">
                <a:sym typeface="Wingdings"/>
              </a:rPr>
              <a:t>Above &amp; Beyond</a:t>
            </a:r>
            <a:r>
              <a:rPr lang="en-US" dirty="0" smtClean="0">
                <a:sym typeface="Wingdings"/>
              </a:rPr>
              <a:t>}: Read quietly at your desk. As you read, </a:t>
            </a:r>
            <a:r>
              <a:rPr lang="en-US" u="sng" dirty="0" smtClean="0">
                <a:sym typeface="Wingdings"/>
              </a:rPr>
              <a:t>use context clues to define any unknown words </a:t>
            </a:r>
            <a:r>
              <a:rPr lang="en-US" dirty="0" smtClean="0">
                <a:sym typeface="Wingdings"/>
              </a:rPr>
              <a:t>that you come across in the text. Use post-its to write down your own personal definition of any unknown words. Place the post-it on the page where you find the word.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Teammate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/>
              <a:t>Steps</a:t>
            </a:r>
            <a:r>
              <a:rPr lang="en-US" dirty="0">
                <a:sym typeface="Wingdings"/>
              </a:rPr>
              <a:t> </a:t>
            </a:r>
          </a:p>
          <a:p>
            <a:pPr lvl="1"/>
            <a:r>
              <a:rPr lang="en-US" dirty="0">
                <a:sym typeface="Wingdings"/>
              </a:rPr>
              <a:t>Read the sentence. </a:t>
            </a:r>
          </a:p>
          <a:p>
            <a:pPr lvl="1"/>
            <a:r>
              <a:rPr lang="en-US" dirty="0">
                <a:sym typeface="Wingdings"/>
              </a:rPr>
              <a:t>Think about the following: </a:t>
            </a:r>
          </a:p>
          <a:p>
            <a:pPr lvl="2"/>
            <a:r>
              <a:rPr lang="en-US" dirty="0">
                <a:sym typeface="Wingdings"/>
              </a:rPr>
              <a:t>What does this word remind me of? </a:t>
            </a:r>
          </a:p>
          <a:p>
            <a:pPr lvl="2"/>
            <a:r>
              <a:rPr lang="en-US" dirty="0">
                <a:sym typeface="Wingdings"/>
              </a:rPr>
              <a:t>What clues am I given to help me define this word? </a:t>
            </a:r>
          </a:p>
          <a:p>
            <a:pPr lvl="1"/>
            <a:r>
              <a:rPr lang="en-US" dirty="0">
                <a:sym typeface="Wingdings"/>
              </a:rPr>
              <a:t>Define the vocabulary word. </a:t>
            </a:r>
            <a:endParaRPr lang="en-US" dirty="0" smtClean="0">
              <a:sym typeface="Wingdings"/>
            </a:endParaRPr>
          </a:p>
          <a:p>
            <a:pPr marL="411480" lvl="1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>
                <a:sym typeface="Wingdings"/>
              </a:rPr>
              <a:t>{</a:t>
            </a:r>
            <a:r>
              <a:rPr lang="en-US" b="1" dirty="0">
                <a:sym typeface="Wingdings"/>
              </a:rPr>
              <a:t>Above &amp; Beyond</a:t>
            </a:r>
            <a:r>
              <a:rPr lang="en-US" dirty="0">
                <a:sym typeface="Wingdings"/>
              </a:rPr>
              <a:t>}: Read quietly at your desk. As you read, </a:t>
            </a:r>
            <a:r>
              <a:rPr lang="en-US" u="sng" dirty="0">
                <a:sym typeface="Wingdings"/>
              </a:rPr>
              <a:t>use context clues to define any unknown words </a:t>
            </a:r>
            <a:r>
              <a:rPr lang="en-US" dirty="0">
                <a:sym typeface="Wingdings"/>
              </a:rPr>
              <a:t>that you come across in the text. Use post-its to write down your own personal definition of any unknown words. Place the post-it on the page where you find the word.</a:t>
            </a:r>
          </a:p>
          <a:p>
            <a:pPr marL="411480" lvl="1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9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you leave, answer the following question on a post-it note and leave it on your assigned number. </a:t>
            </a:r>
          </a:p>
          <a:p>
            <a:endParaRPr lang="en-US" dirty="0"/>
          </a:p>
          <a:p>
            <a:r>
              <a:rPr lang="en-US" dirty="0" smtClean="0"/>
              <a:t>How can you use context clues when reading a text?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4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can…use context clues to find the meaning of a word or phrase.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pic>
        <p:nvPicPr>
          <p:cNvPr id="4" name="Picture 3" descr="magnifing gla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734" y="2997414"/>
            <a:ext cx="22669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54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Read </a:t>
            </a:r>
            <a:r>
              <a:rPr lang="en-US" u="sng" dirty="0" smtClean="0"/>
              <a:t>this passage. </a:t>
            </a:r>
            <a:endParaRPr lang="en-US" dirty="0"/>
          </a:p>
          <a:p>
            <a:pPr lvl="1"/>
            <a:r>
              <a:rPr lang="en-US" i="1" dirty="0"/>
              <a:t>“So sending him off to middle school like a lamb to the </a:t>
            </a:r>
            <a:r>
              <a:rPr lang="en-US" i="1" u="sng" dirty="0"/>
              <a:t>slaughter</a:t>
            </a:r>
            <a:r>
              <a:rPr lang="en-US" i="1" dirty="0"/>
              <a:t>…,” Dad answered angrily.</a:t>
            </a:r>
            <a:endParaRPr lang="en-US" dirty="0"/>
          </a:p>
          <a:p>
            <a:r>
              <a:rPr lang="en-US" u="sng" dirty="0" smtClean="0"/>
              <a:t>Teammate </a:t>
            </a:r>
            <a:r>
              <a:rPr lang="en-US" u="sng" dirty="0"/>
              <a:t>talk: </a:t>
            </a:r>
            <a:endParaRPr lang="en-US" dirty="0"/>
          </a:p>
          <a:p>
            <a:pPr lvl="1"/>
            <a:r>
              <a:rPr lang="en-US" dirty="0"/>
              <a:t>What do you think the word </a:t>
            </a:r>
            <a:r>
              <a:rPr lang="en-US" u="sng" dirty="0" smtClean="0"/>
              <a:t>slaughter </a:t>
            </a:r>
            <a:r>
              <a:rPr lang="en-US" dirty="0" smtClean="0"/>
              <a:t>means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What information in the sentence helped you come up with this definition?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Teammate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56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Hints the author gives you to help you figure out the </a:t>
            </a:r>
            <a:r>
              <a:rPr lang="en-US" b="1" u="sng" dirty="0" smtClean="0">
                <a:solidFill>
                  <a:srgbClr val="359068"/>
                </a:solidFill>
              </a:rPr>
              <a:t>meaning</a:t>
            </a:r>
            <a:r>
              <a:rPr lang="en-US" dirty="0" smtClean="0"/>
              <a:t> of </a:t>
            </a:r>
            <a:r>
              <a:rPr lang="en-US" b="1" u="sng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unknown</a:t>
            </a:r>
            <a:r>
              <a:rPr lang="en-US" dirty="0" smtClean="0"/>
              <a:t> words.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Clues</a:t>
            </a:r>
            <a:endParaRPr lang="en-US" dirty="0"/>
          </a:p>
        </p:txBody>
      </p:sp>
      <p:pic>
        <p:nvPicPr>
          <p:cNvPr id="4" name="Picture 3" descr="396307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921" y="2795981"/>
            <a:ext cx="2740756" cy="365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20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000" b="1" u="sng" dirty="0" smtClean="0">
                <a:solidFill>
                  <a:srgbClr val="359068"/>
                </a:solidFill>
              </a:rPr>
              <a:t>Synonym: </a:t>
            </a:r>
            <a:r>
              <a:rPr lang="en-US" sz="3000" dirty="0" smtClean="0"/>
              <a:t>Is a similar word mentioned?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b="1" u="sng" dirty="0" smtClean="0">
                <a:solidFill>
                  <a:srgbClr val="359068"/>
                </a:solidFill>
              </a:rPr>
              <a:t>Antonym: </a:t>
            </a:r>
            <a:r>
              <a:rPr lang="en-US" sz="3000" dirty="0" smtClean="0"/>
              <a:t>Is an opposite word mentioned?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b="1" u="sng" dirty="0" smtClean="0">
                <a:solidFill>
                  <a:srgbClr val="359068"/>
                </a:solidFill>
              </a:rPr>
              <a:t>Explanation: </a:t>
            </a:r>
            <a:r>
              <a:rPr lang="en-US" sz="3000" dirty="0" smtClean="0"/>
              <a:t>Is there an explanation within the sentence?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b="1" u="sng" dirty="0" smtClean="0">
                <a:solidFill>
                  <a:srgbClr val="359068"/>
                </a:solidFill>
              </a:rPr>
              <a:t>Example: </a:t>
            </a:r>
            <a:r>
              <a:rPr lang="en-US" sz="3000" dirty="0" smtClean="0"/>
              <a:t>Is there an example of the word in sentences?  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use </a:t>
            </a:r>
            <a:br>
              <a:rPr lang="en-US" dirty="0" smtClean="0"/>
            </a:br>
            <a:r>
              <a:rPr lang="en-US" dirty="0" smtClean="0"/>
              <a:t>context clues?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87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important?</a:t>
            </a:r>
            <a:endParaRPr lang="en-US" dirty="0"/>
          </a:p>
        </p:txBody>
      </p:sp>
      <p:pic>
        <p:nvPicPr>
          <p:cNvPr id="5" name="Content Placeholder 4" descr="Screen shot 2013-10-30 at 9.00.39 PM.p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0" r="6280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359068"/>
                </a:solidFill>
              </a:rPr>
              <a:t>Context clues </a:t>
            </a:r>
            <a:r>
              <a:rPr lang="en-US" dirty="0"/>
              <a:t>are the </a:t>
            </a:r>
            <a:r>
              <a:rPr lang="en-US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key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/>
              <a:t>to becoming a </a:t>
            </a:r>
            <a:r>
              <a:rPr lang="en-US" b="1" u="sng" dirty="0">
                <a:solidFill>
                  <a:srgbClr val="359068"/>
                </a:solidFill>
              </a:rPr>
              <a:t>Word Detective</a:t>
            </a:r>
            <a:r>
              <a:rPr lang="en-US" dirty="0"/>
              <a:t>—no story, text, or article is too hard if you can unlock </a:t>
            </a:r>
            <a:r>
              <a:rPr lang="en-US" b="1" u="sng" dirty="0">
                <a:solidFill>
                  <a:srgbClr val="359068"/>
                </a:solidFill>
              </a:rPr>
              <a:t>difficult vocabulary </a:t>
            </a:r>
            <a:r>
              <a:rPr lang="en-US" dirty="0"/>
              <a:t>using the tools you have.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3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Word Detective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Directions: </a:t>
            </a:r>
            <a:r>
              <a:rPr lang="en-US" dirty="0" smtClean="0"/>
              <a:t>As you watch the Flocabulary video, fill in the blanks in the lyrics!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Flocabulary: </a:t>
            </a:r>
            <a:br>
              <a:rPr lang="en-US" dirty="0" smtClean="0"/>
            </a:br>
            <a:r>
              <a:rPr lang="en-US" dirty="0" smtClean="0"/>
              <a:t>Word Detective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7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/>
              <a:t>Sentence #1: </a:t>
            </a:r>
            <a:r>
              <a:rPr lang="en-US" sz="3200" i="1" dirty="0" smtClean="0"/>
              <a:t>“</a:t>
            </a:r>
            <a:r>
              <a:rPr lang="en-US" sz="3200" i="1" dirty="0"/>
              <a:t>But you’re right, </a:t>
            </a:r>
            <a:r>
              <a:rPr lang="en-US" sz="3200" i="1" dirty="0" err="1"/>
              <a:t>Auggie</a:t>
            </a:r>
            <a:r>
              <a:rPr lang="en-US" sz="3200" i="1" dirty="0"/>
              <a:t>, we should’ve told you when we found out last month that you got in,” said Dad. “In </a:t>
            </a:r>
            <a:r>
              <a:rPr lang="en-US" sz="3200" i="1" u="sng" dirty="0"/>
              <a:t>hindsight</a:t>
            </a:r>
            <a:r>
              <a:rPr lang="en-US" sz="3200" i="1" dirty="0"/>
              <a:t>,” sighed Mom, “yes, I guess.”</a:t>
            </a:r>
            <a:r>
              <a:rPr lang="en-US" sz="3200" dirty="0"/>
              <a:t> 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62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/>
              <a:t>Sentence #2: </a:t>
            </a:r>
            <a:r>
              <a:rPr lang="en-US" sz="3600" i="1" dirty="0"/>
              <a:t>“I don’t think he’s going to want to be in the school play, Charlotte,” said Julian </a:t>
            </a:r>
            <a:r>
              <a:rPr lang="en-US" sz="3600" i="1" u="sng" dirty="0"/>
              <a:t>sarcastically</a:t>
            </a:r>
            <a:r>
              <a:rPr lang="en-US" sz="3600" i="1" dirty="0"/>
              <a:t>. </a:t>
            </a:r>
            <a:endParaRPr lang="en-US" sz="3600" b="1" i="1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59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307</TotalTime>
  <Words>527</Words>
  <Application>Microsoft Macintosh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Book Antiqua</vt:lpstr>
      <vt:lpstr>Wingdings</vt:lpstr>
      <vt:lpstr>Hardcover</vt:lpstr>
      <vt:lpstr>Wonder Context Clues Lesson</vt:lpstr>
      <vt:lpstr>Standards</vt:lpstr>
      <vt:lpstr>Teammate Talk</vt:lpstr>
      <vt:lpstr>Context Clues</vt:lpstr>
      <vt:lpstr>How do I use  context clues?</vt:lpstr>
      <vt:lpstr>Why is this important?</vt:lpstr>
      <vt:lpstr>Flocabulary:  Word Detective</vt:lpstr>
      <vt:lpstr>TEAM Practice</vt:lpstr>
      <vt:lpstr>TEAM Practice</vt:lpstr>
      <vt:lpstr>TEAM Practice</vt:lpstr>
      <vt:lpstr>Teammate Practice</vt:lpstr>
      <vt:lpstr>Independent Practice</vt:lpstr>
      <vt:lpstr>Exit Ticket</vt:lpstr>
    </vt:vector>
  </TitlesOfParts>
  <Company>Vanderbilt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Roll of Thunder, Hear my Context Clues</dc:title>
  <dc:creator>Michelle Luteman</dc:creator>
  <cp:lastModifiedBy>Maly, Hillary</cp:lastModifiedBy>
  <cp:revision>46</cp:revision>
  <dcterms:created xsi:type="dcterms:W3CDTF">2014-09-26T01:23:42Z</dcterms:created>
  <dcterms:modified xsi:type="dcterms:W3CDTF">2017-09-09T17:22:55Z</dcterms:modified>
</cp:coreProperties>
</file>