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57" r:id="rId3"/>
    <p:sldId id="276" r:id="rId4"/>
    <p:sldId id="277" r:id="rId5"/>
    <p:sldId id="278" r:id="rId6"/>
    <p:sldId id="279" r:id="rId7"/>
    <p:sldId id="283" r:id="rId8"/>
    <p:sldId id="270" r:id="rId9"/>
    <p:sldId id="269" r:id="rId10"/>
    <p:sldId id="271" r:id="rId11"/>
    <p:sldId id="273" r:id="rId12"/>
    <p:sldId id="280" r:id="rId13"/>
    <p:sldId id="281" r:id="rId14"/>
    <p:sldId id="272" r:id="rId15"/>
    <p:sldId id="282"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0"/>
    <p:restoredTop sz="94679"/>
  </p:normalViewPr>
  <p:slideViewPr>
    <p:cSldViewPr>
      <p:cViewPr varScale="1">
        <p:scale>
          <a:sx n="88" d="100"/>
          <a:sy n="88" d="100"/>
        </p:scale>
        <p:origin x="142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6F64B6-593A-4B66-9C03-A087E1DA0C2D}" type="datetimeFigureOut">
              <a:rPr lang="en-US" smtClean="0"/>
              <a:t>9/21/17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7F8439-AF35-4C9E-9FFA-E3591BC8AB1E}" type="slidenum">
              <a:rPr lang="en-US" smtClean="0"/>
              <a:t>‹#›</a:t>
            </a:fld>
            <a:endParaRPr lang="en-US"/>
          </a:p>
        </p:txBody>
      </p:sp>
    </p:spTree>
    <p:extLst>
      <p:ext uri="{BB962C8B-B14F-4D97-AF65-F5344CB8AC3E}">
        <p14:creationId xmlns:p14="http://schemas.microsoft.com/office/powerpoint/2010/main" val="416311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TURN</a:t>
            </a:r>
            <a:r>
              <a:rPr lang="en-US" baseline="0" dirty="0" smtClean="0"/>
              <a:t> ATTENTION TO </a:t>
            </a:r>
            <a:r>
              <a:rPr lang="en-US" i="1" baseline="0" dirty="0" smtClean="0"/>
              <a:t>CITING TEXTUAL EVIDENCE</a:t>
            </a:r>
            <a:r>
              <a:rPr lang="en-US" i="0" baseline="0" dirty="0" smtClean="0"/>
              <a:t> CHART</a:t>
            </a:r>
            <a:endParaRPr lang="en-US" dirty="0"/>
          </a:p>
        </p:txBody>
      </p:sp>
      <p:sp>
        <p:nvSpPr>
          <p:cNvPr id="4" name="Slide Number Placeholder 3"/>
          <p:cNvSpPr>
            <a:spLocks noGrp="1"/>
          </p:cNvSpPr>
          <p:nvPr>
            <p:ph type="sldNum" sz="quarter" idx="10"/>
          </p:nvPr>
        </p:nvSpPr>
        <p:spPr/>
        <p:txBody>
          <a:bodyPr/>
          <a:lstStyle/>
          <a:p>
            <a:fld id="{EF7F8439-AF35-4C9E-9FFA-E3591BC8AB1E}" type="slidenum">
              <a:rPr lang="en-US" smtClean="0"/>
              <a:t>9</a:t>
            </a:fld>
            <a:endParaRPr lang="en-US"/>
          </a:p>
        </p:txBody>
      </p:sp>
    </p:spTree>
    <p:extLst>
      <p:ext uri="{BB962C8B-B14F-4D97-AF65-F5344CB8AC3E}">
        <p14:creationId xmlns:p14="http://schemas.microsoft.com/office/powerpoint/2010/main" val="1350579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defTabSz="887242">
              <a:defRPr/>
            </a:pPr>
            <a:r>
              <a:rPr lang="en-US" dirty="0" smtClean="0"/>
              <a:t>REFERENCE SLIDE</a:t>
            </a:r>
            <a:endParaRPr lang="en-US" baseline="0" dirty="0" smtClean="0"/>
          </a:p>
          <a:p>
            <a:pPr defTabSz="887242">
              <a:defRPr/>
            </a:pPr>
            <a:endParaRPr lang="en-US" baseline="0" dirty="0" smtClean="0"/>
          </a:p>
          <a:p>
            <a:pPr defTabSz="887242">
              <a:defRPr/>
            </a:pPr>
            <a:r>
              <a:rPr lang="en-US" baseline="0" dirty="0" smtClean="0"/>
              <a:t>Then, go ahead and sketch out possibilities for your own chart.  I’ll set a timer to give you time to discuss and absorb.</a:t>
            </a:r>
          </a:p>
          <a:p>
            <a:endParaRPr lang="en-US" dirty="0"/>
          </a:p>
        </p:txBody>
      </p:sp>
      <p:sp>
        <p:nvSpPr>
          <p:cNvPr id="4" name="Slide Number Placeholder 3"/>
          <p:cNvSpPr>
            <a:spLocks noGrp="1"/>
          </p:cNvSpPr>
          <p:nvPr>
            <p:ph type="sldNum" sz="quarter" idx="10"/>
          </p:nvPr>
        </p:nvSpPr>
        <p:spPr/>
        <p:txBody>
          <a:bodyPr/>
          <a:lstStyle/>
          <a:p>
            <a:fld id="{883209DF-7E5A-456E-9E36-2D769A34E879}" type="slidenum">
              <a:rPr lang="en-US" smtClean="0"/>
              <a:t>16</a:t>
            </a:fld>
            <a:endParaRPr lang="en-US"/>
          </a:p>
        </p:txBody>
      </p:sp>
    </p:spTree>
    <p:extLst>
      <p:ext uri="{BB962C8B-B14F-4D97-AF65-F5344CB8AC3E}">
        <p14:creationId xmlns:p14="http://schemas.microsoft.com/office/powerpoint/2010/main" val="821060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9/21/17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9/21/17</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9/21/17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9/21/17</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458200" cy="4571999"/>
          </a:xfrm>
        </p:spPr>
        <p:txBody>
          <a:bodyPr/>
          <a:lstStyle/>
          <a:p>
            <a:pPr algn="ctr"/>
            <a:r>
              <a:rPr lang="en-US" sz="7200" dirty="0" smtClean="0"/>
              <a:t>Shifting Perspectives: </a:t>
            </a:r>
            <a:r>
              <a:rPr lang="en-US" sz="7200" u="sng" dirty="0" smtClean="0"/>
              <a:t>Wonder</a:t>
            </a:r>
            <a:endParaRPr lang="en-US" sz="7200" dirty="0"/>
          </a:p>
        </p:txBody>
      </p:sp>
      <p:sp>
        <p:nvSpPr>
          <p:cNvPr id="3" name="Subtitle 2"/>
          <p:cNvSpPr>
            <a:spLocks noGrp="1"/>
          </p:cNvSpPr>
          <p:nvPr>
            <p:ph type="subTitle" idx="1"/>
          </p:nvPr>
        </p:nvSpPr>
        <p:spPr>
          <a:xfrm>
            <a:off x="457200" y="4800598"/>
            <a:ext cx="8458200" cy="1371601"/>
          </a:xfrm>
        </p:spPr>
        <p:txBody>
          <a:bodyPr>
            <a:normAutofit/>
          </a:bodyPr>
          <a:lstStyle/>
          <a:p>
            <a:pPr algn="ctr"/>
            <a:r>
              <a:rPr lang="en-US" sz="2800" dirty="0"/>
              <a:t>Citing </a:t>
            </a:r>
            <a:r>
              <a:rPr lang="en-US" sz="2800" b="1" dirty="0"/>
              <a:t>text evidence </a:t>
            </a:r>
            <a:r>
              <a:rPr lang="en-US" sz="2800" dirty="0"/>
              <a:t>to compare </a:t>
            </a:r>
            <a:endParaRPr lang="en-US" sz="2800" dirty="0" smtClean="0"/>
          </a:p>
          <a:p>
            <a:pPr algn="ctr"/>
            <a:r>
              <a:rPr lang="en-US" sz="2800" b="1" i="1" dirty="0" smtClean="0"/>
              <a:t>Points </a:t>
            </a:r>
            <a:r>
              <a:rPr lang="en-US" sz="2800" b="1" i="1" dirty="0"/>
              <a:t>of view</a:t>
            </a:r>
          </a:p>
        </p:txBody>
      </p:sp>
    </p:spTree>
    <p:extLst>
      <p:ext uri="{BB962C8B-B14F-4D97-AF65-F5344CB8AC3E}">
        <p14:creationId xmlns:p14="http://schemas.microsoft.com/office/powerpoint/2010/main" val="3211123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718"/>
            <a:ext cx="8915400" cy="990282"/>
          </a:xfrm>
        </p:spPr>
        <p:txBody>
          <a:bodyPr>
            <a:normAutofit fontScale="90000"/>
          </a:bodyPr>
          <a:lstStyle/>
          <a:p>
            <a:r>
              <a:rPr lang="en-US" sz="4400" dirty="0" smtClean="0"/>
              <a:t>Teammate Practice – Part A</a:t>
            </a:r>
            <a:endParaRPr lang="en-US" sz="4400" dirty="0"/>
          </a:p>
        </p:txBody>
      </p:sp>
      <p:sp>
        <p:nvSpPr>
          <p:cNvPr id="3" name="Content Placeholder 2"/>
          <p:cNvSpPr>
            <a:spLocks noGrp="1"/>
          </p:cNvSpPr>
          <p:nvPr>
            <p:ph idx="1"/>
          </p:nvPr>
        </p:nvSpPr>
        <p:spPr>
          <a:xfrm>
            <a:off x="304800" y="1295400"/>
            <a:ext cx="8458200" cy="5334000"/>
          </a:xfrm>
        </p:spPr>
        <p:txBody>
          <a:bodyPr>
            <a:normAutofit/>
          </a:bodyPr>
          <a:lstStyle/>
          <a:p>
            <a:r>
              <a:rPr lang="en-US" sz="2800" b="0" dirty="0" smtClean="0"/>
              <a:t>After reading the two excerpts from “Seeing August” (p.85) and “Ordinary” (p.3), identify the narrator and answer the question. Remember to annotate your text to identify the details you select!</a:t>
            </a:r>
          </a:p>
          <a:p>
            <a:endParaRPr lang="en-US" sz="2800" b="0" dirty="0" smtClean="0"/>
          </a:p>
          <a:p>
            <a:pPr>
              <a:spcBef>
                <a:spcPts val="0"/>
              </a:spcBef>
              <a:spcAft>
                <a:spcPts val="0"/>
              </a:spcAft>
            </a:pPr>
            <a:r>
              <a:rPr lang="en-US" sz="2800" u="sng" dirty="0" smtClean="0"/>
              <a:t>Question</a:t>
            </a:r>
            <a:endParaRPr lang="en-US" sz="2800" u="sng" dirty="0"/>
          </a:p>
          <a:p>
            <a:pPr>
              <a:spcBef>
                <a:spcPts val="0"/>
              </a:spcBef>
              <a:spcAft>
                <a:spcPts val="0"/>
              </a:spcAft>
            </a:pPr>
            <a:r>
              <a:rPr lang="en-US" sz="2800" b="0" dirty="0"/>
              <a:t>C</a:t>
            </a:r>
            <a:r>
              <a:rPr lang="en-US" sz="2800" b="0" dirty="0" smtClean="0"/>
              <a:t>ompare </a:t>
            </a:r>
            <a:r>
              <a:rPr lang="en-US" sz="2800" b="0" dirty="0"/>
              <a:t>and contrast the two narrators’ perception of August. How do they see him? How can you tell? Include specific details (quotes) from each passage to explain</a:t>
            </a:r>
            <a:r>
              <a:rPr lang="en-US" sz="2800" b="0" dirty="0" smtClean="0"/>
              <a:t>.</a:t>
            </a:r>
            <a:endParaRPr lang="en-US" sz="2800" b="0" dirty="0"/>
          </a:p>
        </p:txBody>
      </p:sp>
    </p:spTree>
    <p:extLst>
      <p:ext uri="{BB962C8B-B14F-4D97-AF65-F5344CB8AC3E}">
        <p14:creationId xmlns:p14="http://schemas.microsoft.com/office/powerpoint/2010/main" val="2271228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153400" cy="837882"/>
          </a:xfrm>
        </p:spPr>
        <p:txBody>
          <a:bodyPr>
            <a:normAutofit/>
          </a:bodyPr>
          <a:lstStyle/>
          <a:p>
            <a:r>
              <a:rPr lang="en-US" sz="4400" dirty="0" smtClean="0"/>
              <a:t>Exemplary Response</a:t>
            </a:r>
            <a:endParaRPr lang="en-US" sz="4400" dirty="0"/>
          </a:p>
        </p:txBody>
      </p:sp>
      <p:sp>
        <p:nvSpPr>
          <p:cNvPr id="3" name="Content Placeholder 2"/>
          <p:cNvSpPr>
            <a:spLocks noGrp="1"/>
          </p:cNvSpPr>
          <p:nvPr>
            <p:ph idx="1"/>
          </p:nvPr>
        </p:nvSpPr>
        <p:spPr>
          <a:xfrm>
            <a:off x="266700" y="990600"/>
            <a:ext cx="8534400" cy="5867400"/>
          </a:xfrm>
        </p:spPr>
        <p:txBody>
          <a:bodyPr>
            <a:normAutofit/>
          </a:bodyPr>
          <a:lstStyle/>
          <a:p>
            <a:pPr>
              <a:spcBef>
                <a:spcPts val="0"/>
              </a:spcBef>
              <a:spcAft>
                <a:spcPts val="0"/>
              </a:spcAft>
            </a:pPr>
            <a:r>
              <a:rPr lang="en-US" sz="2400" u="sng" dirty="0"/>
              <a:t>Question</a:t>
            </a:r>
          </a:p>
          <a:p>
            <a:pPr>
              <a:spcBef>
                <a:spcPts val="0"/>
              </a:spcBef>
              <a:spcAft>
                <a:spcPts val="0"/>
              </a:spcAft>
            </a:pPr>
            <a:r>
              <a:rPr lang="en-US" sz="2400" b="0" dirty="0"/>
              <a:t>Compare and contrast the two narrators’ perception of August. How do they see him? How can you tell? Include specific details (quotes) from each passage to explain</a:t>
            </a:r>
            <a:r>
              <a:rPr lang="en-US" sz="2400" b="0" dirty="0" smtClean="0"/>
              <a:t>.</a:t>
            </a:r>
          </a:p>
          <a:p>
            <a:pPr>
              <a:spcAft>
                <a:spcPts val="0"/>
              </a:spcAft>
            </a:pPr>
            <a:endParaRPr lang="en-US" sz="800" b="0" dirty="0"/>
          </a:p>
          <a:p>
            <a:r>
              <a:rPr lang="en-US" sz="2800" b="0" dirty="0" smtClean="0"/>
              <a:t>Via says, “I knew (August) didn’t look exactly normal, but I really didn’t understand why strangers seemed so shocked when they saw him.” (p.85). This shows that Via doesn’t think August looks scary or horrible. August, on the other hand, states, “I won’t describe what I look like. Whatever you’re thinking, it’s probably worse.” (p.3) Based on this comment, the reader can see that August has a very negative opinion of his appearance.</a:t>
            </a:r>
            <a:endParaRPr lang="en-US" sz="2800" b="0" dirty="0"/>
          </a:p>
        </p:txBody>
      </p:sp>
    </p:spTree>
    <p:extLst>
      <p:ext uri="{BB962C8B-B14F-4D97-AF65-F5344CB8AC3E}">
        <p14:creationId xmlns:p14="http://schemas.microsoft.com/office/powerpoint/2010/main" val="3546172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718"/>
            <a:ext cx="8915400" cy="990282"/>
          </a:xfrm>
        </p:spPr>
        <p:txBody>
          <a:bodyPr>
            <a:normAutofit fontScale="90000"/>
          </a:bodyPr>
          <a:lstStyle/>
          <a:p>
            <a:r>
              <a:rPr lang="en-US" sz="4400" dirty="0" smtClean="0"/>
              <a:t>Teammate Practice – Part B</a:t>
            </a:r>
            <a:endParaRPr lang="en-US" sz="4400" dirty="0"/>
          </a:p>
        </p:txBody>
      </p:sp>
      <p:sp>
        <p:nvSpPr>
          <p:cNvPr id="3" name="Content Placeholder 2"/>
          <p:cNvSpPr>
            <a:spLocks noGrp="1"/>
          </p:cNvSpPr>
          <p:nvPr>
            <p:ph idx="1"/>
          </p:nvPr>
        </p:nvSpPr>
        <p:spPr>
          <a:xfrm>
            <a:off x="304800" y="1295400"/>
            <a:ext cx="8458200" cy="5334000"/>
          </a:xfrm>
        </p:spPr>
        <p:txBody>
          <a:bodyPr>
            <a:normAutofit/>
          </a:bodyPr>
          <a:lstStyle/>
          <a:p>
            <a:r>
              <a:rPr lang="en-US" sz="2800" b="0" dirty="0" smtClean="0"/>
              <a:t>After reading the excerpt from “Weird Kids” (p.119), identify the narrator and answer the question. Remember to annotate your text to identify the details you select!</a:t>
            </a:r>
          </a:p>
          <a:p>
            <a:endParaRPr lang="en-US" sz="2800" b="0" dirty="0" smtClean="0"/>
          </a:p>
          <a:p>
            <a:pPr>
              <a:spcBef>
                <a:spcPts val="0"/>
              </a:spcBef>
              <a:spcAft>
                <a:spcPts val="0"/>
              </a:spcAft>
            </a:pPr>
            <a:r>
              <a:rPr lang="en-US" sz="2800" u="sng" dirty="0" smtClean="0"/>
              <a:t>Question</a:t>
            </a:r>
            <a:endParaRPr lang="en-US" sz="2800" u="sng" dirty="0"/>
          </a:p>
          <a:p>
            <a:pPr>
              <a:spcBef>
                <a:spcPts val="0"/>
              </a:spcBef>
              <a:spcAft>
                <a:spcPts val="0"/>
              </a:spcAft>
            </a:pPr>
            <a:r>
              <a:rPr lang="en-US" sz="2800" b="0" dirty="0"/>
              <a:t>How can the reader tell that Summer’s perspective about August is different than that of her peers? Explain with text evidence from Summer and another character.</a:t>
            </a:r>
            <a:endParaRPr lang="en-US" sz="3600" b="0" dirty="0"/>
          </a:p>
        </p:txBody>
      </p:sp>
    </p:spTree>
    <p:extLst>
      <p:ext uri="{BB962C8B-B14F-4D97-AF65-F5344CB8AC3E}">
        <p14:creationId xmlns:p14="http://schemas.microsoft.com/office/powerpoint/2010/main" val="2118032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8"/>
            <a:ext cx="8153400" cy="837882"/>
          </a:xfrm>
        </p:spPr>
        <p:txBody>
          <a:bodyPr>
            <a:normAutofit/>
          </a:bodyPr>
          <a:lstStyle/>
          <a:p>
            <a:r>
              <a:rPr lang="en-US" sz="4400" dirty="0" smtClean="0"/>
              <a:t>Exemplary Response</a:t>
            </a:r>
            <a:endParaRPr lang="en-US" sz="4400" dirty="0"/>
          </a:p>
        </p:txBody>
      </p:sp>
      <p:sp>
        <p:nvSpPr>
          <p:cNvPr id="3" name="Content Placeholder 2"/>
          <p:cNvSpPr>
            <a:spLocks noGrp="1"/>
          </p:cNvSpPr>
          <p:nvPr>
            <p:ph idx="1"/>
          </p:nvPr>
        </p:nvSpPr>
        <p:spPr>
          <a:xfrm>
            <a:off x="266700" y="838200"/>
            <a:ext cx="8534400" cy="6019800"/>
          </a:xfrm>
        </p:spPr>
        <p:txBody>
          <a:bodyPr>
            <a:normAutofit/>
          </a:bodyPr>
          <a:lstStyle/>
          <a:p>
            <a:pPr>
              <a:spcBef>
                <a:spcPts val="0"/>
              </a:spcBef>
              <a:spcAft>
                <a:spcPts val="0"/>
              </a:spcAft>
            </a:pPr>
            <a:r>
              <a:rPr lang="en-US" sz="2400" u="sng" dirty="0"/>
              <a:t>Question</a:t>
            </a:r>
          </a:p>
          <a:p>
            <a:pPr>
              <a:spcBef>
                <a:spcPts val="0"/>
              </a:spcBef>
              <a:spcAft>
                <a:spcPts val="0"/>
              </a:spcAft>
            </a:pPr>
            <a:r>
              <a:rPr lang="en-US" sz="2400" b="0" dirty="0"/>
              <a:t>How can the reader tell that Summer’s perspective about August is different than that of her peers? Explain with text evidence from Summer and another character.</a:t>
            </a:r>
            <a:endParaRPr lang="en-US" sz="2400" b="0" dirty="0" smtClean="0"/>
          </a:p>
          <a:p>
            <a:r>
              <a:rPr lang="en-US" sz="2800" b="0" dirty="0" smtClean="0"/>
              <a:t>When Ximena Chen tells Summer, “I couldn’t do what you’re doing,” it reveals that Ximena can’t look past the surface to see August’s true character (p.119). However, after spending time with him, Summer knows August well and enjoys being his friend. Whenever people ask why she hangs out with him, she always gives the same answer: “Because he’s a nice kid!” (p.119) This supports the idea that Summer has a different perspective about August than most of her peers.</a:t>
            </a:r>
            <a:endParaRPr lang="en-US" sz="2800" b="0" dirty="0"/>
          </a:p>
        </p:txBody>
      </p:sp>
    </p:spTree>
    <p:extLst>
      <p:ext uri="{BB962C8B-B14F-4D97-AF65-F5344CB8AC3E}">
        <p14:creationId xmlns:p14="http://schemas.microsoft.com/office/powerpoint/2010/main" val="2990997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924800" cy="990282"/>
          </a:xfrm>
        </p:spPr>
        <p:txBody>
          <a:bodyPr>
            <a:noAutofit/>
          </a:bodyPr>
          <a:lstStyle/>
          <a:p>
            <a:r>
              <a:rPr lang="en-US" sz="4400" dirty="0" smtClean="0"/>
              <a:t>Independent Practice</a:t>
            </a:r>
            <a:endParaRPr lang="en-US" sz="4400" dirty="0"/>
          </a:p>
        </p:txBody>
      </p:sp>
      <p:sp>
        <p:nvSpPr>
          <p:cNvPr id="3" name="Content Placeholder 2"/>
          <p:cNvSpPr>
            <a:spLocks noGrp="1"/>
          </p:cNvSpPr>
          <p:nvPr>
            <p:ph idx="1"/>
          </p:nvPr>
        </p:nvSpPr>
        <p:spPr>
          <a:xfrm>
            <a:off x="457200" y="1295400"/>
            <a:ext cx="8229600" cy="5334000"/>
          </a:xfrm>
        </p:spPr>
        <p:txBody>
          <a:bodyPr>
            <a:noAutofit/>
          </a:bodyPr>
          <a:lstStyle/>
          <a:p>
            <a:r>
              <a:rPr lang="en-US" sz="2800" b="0" dirty="0"/>
              <a:t>Reread: “The Egyptian Tomb” (Last page, 132) and “Ex-Friends” (First 2 paragraphs, p.144)</a:t>
            </a:r>
          </a:p>
          <a:p>
            <a:r>
              <a:rPr lang="en-US" sz="2800" b="0" dirty="0"/>
              <a:t> </a:t>
            </a:r>
            <a:endParaRPr lang="en-US" sz="2800" b="0" dirty="0" smtClean="0"/>
          </a:p>
          <a:p>
            <a:r>
              <a:rPr lang="en-US" sz="2800" u="sng" dirty="0"/>
              <a:t>Question</a:t>
            </a:r>
          </a:p>
          <a:p>
            <a:r>
              <a:rPr lang="en-US" sz="2800" b="0" dirty="0" smtClean="0"/>
              <a:t>Jack </a:t>
            </a:r>
            <a:r>
              <a:rPr lang="en-US" sz="2800" b="0" dirty="0"/>
              <a:t>is confused by Summer’s statement, “Bleeding Scream.” (p.132) As readers, we understand this reference. Explain why, citing text evidence from BOTH sections of the text in your response. (Hint: You may want to reread “The Bleeding Scream” on page 76.)</a:t>
            </a:r>
          </a:p>
        </p:txBody>
      </p:sp>
    </p:spTree>
    <p:extLst>
      <p:ext uri="{BB962C8B-B14F-4D97-AF65-F5344CB8AC3E}">
        <p14:creationId xmlns:p14="http://schemas.microsoft.com/office/powerpoint/2010/main" val="28532444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8"/>
            <a:ext cx="8153400" cy="837882"/>
          </a:xfrm>
        </p:spPr>
        <p:txBody>
          <a:bodyPr>
            <a:normAutofit/>
          </a:bodyPr>
          <a:lstStyle/>
          <a:p>
            <a:r>
              <a:rPr lang="en-US" sz="4400" dirty="0" smtClean="0"/>
              <a:t>Exemplary Response</a:t>
            </a:r>
            <a:endParaRPr lang="en-US" sz="4400" dirty="0"/>
          </a:p>
        </p:txBody>
      </p:sp>
      <p:sp>
        <p:nvSpPr>
          <p:cNvPr id="3" name="Content Placeholder 2"/>
          <p:cNvSpPr>
            <a:spLocks noGrp="1"/>
          </p:cNvSpPr>
          <p:nvPr>
            <p:ph idx="1"/>
          </p:nvPr>
        </p:nvSpPr>
        <p:spPr>
          <a:xfrm>
            <a:off x="266700" y="838200"/>
            <a:ext cx="8534400" cy="6019800"/>
          </a:xfrm>
        </p:spPr>
        <p:txBody>
          <a:bodyPr>
            <a:normAutofit fontScale="92500" lnSpcReduction="10000"/>
          </a:bodyPr>
          <a:lstStyle/>
          <a:p>
            <a:pPr>
              <a:spcBef>
                <a:spcPts val="0"/>
              </a:spcBef>
              <a:spcAft>
                <a:spcPts val="0"/>
              </a:spcAft>
            </a:pPr>
            <a:r>
              <a:rPr lang="en-US" sz="2400" u="sng" dirty="0"/>
              <a:t>Question</a:t>
            </a:r>
          </a:p>
          <a:p>
            <a:r>
              <a:rPr lang="en-US" sz="2400" b="0" dirty="0"/>
              <a:t>Jack is confused by Summer’s statement, “Bleeding Scream.” (p.132) As readers, we understand this reference. Explain why, citing text evidence from BOTH sections of the text in your response. (Hint: You may want to reread “The Bleeding </a:t>
            </a:r>
            <a:r>
              <a:rPr lang="en-US" sz="2400" b="0" dirty="0" smtClean="0"/>
              <a:t>Scream.”)</a:t>
            </a:r>
          </a:p>
          <a:p>
            <a:r>
              <a:rPr lang="en-US" sz="2800" b="0" dirty="0" smtClean="0"/>
              <a:t>Summer tries to give Jack a hint about why August is mad at him when she whispers in his ear, “Bleeding Scream.” (p.132) She is referring back to what happened on Halloween, when Jack says that </a:t>
            </a:r>
            <a:r>
              <a:rPr lang="en-US" sz="2800" b="0" dirty="0"/>
              <a:t>if he looked like </a:t>
            </a:r>
            <a:r>
              <a:rPr lang="en-US" sz="2800" b="0" dirty="0" smtClean="0"/>
              <a:t>August, “I think that I’d kill myself” (p.77). We know Jack is confused by Summer’s statement, because he thinks to himself, “Bleeding Scream? What the heck?” (p.144) However, the author helps the reader to understand the situation by writing the novel from different characters’ points of view. This is a great example of how the point of view influences how events are described.</a:t>
            </a:r>
            <a:endParaRPr lang="en-US" sz="2800" b="0" dirty="0"/>
          </a:p>
        </p:txBody>
      </p:sp>
    </p:spTree>
    <p:extLst>
      <p:ext uri="{BB962C8B-B14F-4D97-AF65-F5344CB8AC3E}">
        <p14:creationId xmlns:p14="http://schemas.microsoft.com/office/powerpoint/2010/main" val="17442449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598"/>
          </a:xfrm>
          <a:solidFill>
            <a:schemeClr val="tx2">
              <a:lumMod val="60000"/>
              <a:lumOff val="40000"/>
            </a:schemeClr>
          </a:solidFill>
        </p:spPr>
        <p:txBody>
          <a:bodyPr/>
          <a:lstStyle/>
          <a:p>
            <a:pPr algn="ctr"/>
            <a:r>
              <a:rPr lang="en-US" i="1" dirty="0" smtClean="0">
                <a:solidFill>
                  <a:schemeClr val="tx1"/>
                </a:solidFill>
              </a:rPr>
              <a:t>So What? </a:t>
            </a:r>
            <a:r>
              <a:rPr lang="en-US" dirty="0" smtClean="0">
                <a:solidFill>
                  <a:schemeClr val="tx1"/>
                </a:solidFill>
              </a:rPr>
              <a:t>Sentence Starters</a:t>
            </a:r>
            <a:endParaRPr lang="en-US" dirty="0">
              <a:solidFill>
                <a:schemeClr val="tx1"/>
              </a:solidFill>
            </a:endParaRPr>
          </a:p>
        </p:txBody>
      </p:sp>
      <p:sp>
        <p:nvSpPr>
          <p:cNvPr id="6" name="Content Placeholder 1"/>
          <p:cNvSpPr txBox="1">
            <a:spLocks/>
          </p:cNvSpPr>
          <p:nvPr/>
        </p:nvSpPr>
        <p:spPr>
          <a:xfrm>
            <a:off x="621792" y="1073247"/>
            <a:ext cx="3355848" cy="5533734"/>
          </a:xfrm>
          <a:prstGeom prst="rect">
            <a:avLst/>
          </a:prstGeom>
          <a:noFill/>
          <a:ln w="76200">
            <a:noFill/>
          </a:ln>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smtClean="0"/>
              <a:t>This is a great example of…</a:t>
            </a:r>
          </a:p>
          <a:p>
            <a:pPr marL="0" indent="0">
              <a:buNone/>
            </a:pPr>
            <a:r>
              <a:rPr lang="en-US" sz="3200" dirty="0" smtClean="0"/>
              <a:t>The reader can see…</a:t>
            </a:r>
          </a:p>
          <a:p>
            <a:pPr marL="0" indent="0">
              <a:buNone/>
            </a:pPr>
            <a:r>
              <a:rPr lang="en-US" sz="3200" dirty="0" smtClean="0"/>
              <a:t>This </a:t>
            </a:r>
            <a:r>
              <a:rPr lang="en-US" sz="3200" dirty="0"/>
              <a:t>shows...</a:t>
            </a:r>
          </a:p>
          <a:p>
            <a:pPr marL="0" indent="0">
              <a:buNone/>
            </a:pPr>
            <a:r>
              <a:rPr lang="en-US" sz="3200" dirty="0" smtClean="0"/>
              <a:t>The author outlines…</a:t>
            </a:r>
          </a:p>
          <a:p>
            <a:pPr marL="0" indent="0">
              <a:buNone/>
            </a:pPr>
            <a:r>
              <a:rPr lang="en-US" sz="3200" dirty="0" smtClean="0"/>
              <a:t>This </a:t>
            </a:r>
            <a:r>
              <a:rPr lang="en-US" sz="3200" dirty="0"/>
              <a:t>proves</a:t>
            </a:r>
            <a:r>
              <a:rPr lang="en-US" sz="3200" dirty="0" smtClean="0"/>
              <a:t>…</a:t>
            </a:r>
          </a:p>
          <a:p>
            <a:pPr marL="0" indent="0">
              <a:buNone/>
            </a:pPr>
            <a:r>
              <a:rPr lang="en-US" sz="3200" dirty="0" smtClean="0"/>
              <a:t>That part of the text/ book…</a:t>
            </a:r>
          </a:p>
          <a:p>
            <a:pPr marL="0" indent="0">
              <a:buNone/>
            </a:pPr>
            <a:r>
              <a:rPr lang="en-US" sz="3200" dirty="0" smtClean="0"/>
              <a:t>This supports…</a:t>
            </a:r>
          </a:p>
          <a:p>
            <a:pPr marL="0" indent="0">
              <a:buNone/>
            </a:pPr>
            <a:r>
              <a:rPr lang="en-US" sz="3200" dirty="0" smtClean="0"/>
              <a:t>Authors do this to…</a:t>
            </a:r>
          </a:p>
          <a:p>
            <a:pPr marL="0" indent="0">
              <a:buNone/>
            </a:pPr>
            <a:r>
              <a:rPr lang="en-US" sz="3200" dirty="0" smtClean="0"/>
              <a:t>The purpose…</a:t>
            </a:r>
          </a:p>
          <a:p>
            <a:pPr marL="0" indent="0">
              <a:buNone/>
            </a:pPr>
            <a:r>
              <a:rPr lang="en-US" sz="3200" dirty="0" smtClean="0"/>
              <a:t>This helps…</a:t>
            </a:r>
          </a:p>
          <a:p>
            <a:pPr marL="0" indent="0">
              <a:buNone/>
            </a:pPr>
            <a:r>
              <a:rPr lang="en-US" sz="3200" dirty="0" smtClean="0"/>
              <a:t>This is important…</a:t>
            </a:r>
            <a:endParaRPr lang="en-US" sz="3200" dirty="0"/>
          </a:p>
        </p:txBody>
      </p:sp>
      <p:sp>
        <p:nvSpPr>
          <p:cNvPr id="7" name="Content Placeholder 1"/>
          <p:cNvSpPr txBox="1">
            <a:spLocks/>
          </p:cNvSpPr>
          <p:nvPr/>
        </p:nvSpPr>
        <p:spPr>
          <a:xfrm>
            <a:off x="4663440" y="1073247"/>
            <a:ext cx="4233672" cy="5240926"/>
          </a:xfrm>
          <a:prstGeom prst="rect">
            <a:avLst/>
          </a:prstGeom>
          <a:noFill/>
          <a:ln w="76200">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500" dirty="0" smtClean="0"/>
              <a:t>Reading this helped me to…</a:t>
            </a:r>
            <a:endParaRPr lang="en-US" sz="2500" dirty="0"/>
          </a:p>
          <a:p>
            <a:pPr marL="0" indent="0">
              <a:buNone/>
            </a:pPr>
            <a:r>
              <a:rPr lang="en-US" sz="2500" dirty="0" smtClean="0"/>
              <a:t>This represents…</a:t>
            </a:r>
          </a:p>
          <a:p>
            <a:pPr marL="0" indent="0">
              <a:buNone/>
            </a:pPr>
            <a:r>
              <a:rPr lang="en-US" sz="2500" dirty="0" smtClean="0"/>
              <a:t>Including this sentence…</a:t>
            </a:r>
          </a:p>
          <a:p>
            <a:pPr marL="0" indent="0">
              <a:buNone/>
            </a:pPr>
            <a:r>
              <a:rPr lang="en-US" sz="2500" dirty="0" smtClean="0"/>
              <a:t>The language here…</a:t>
            </a:r>
          </a:p>
          <a:p>
            <a:pPr marL="0" indent="0">
              <a:buNone/>
            </a:pPr>
            <a:r>
              <a:rPr lang="en-US" sz="2500" dirty="0" smtClean="0"/>
              <a:t>The author creates…</a:t>
            </a:r>
          </a:p>
          <a:p>
            <a:pPr marL="0" indent="0">
              <a:buNone/>
            </a:pPr>
            <a:r>
              <a:rPr lang="en-US" sz="2500" dirty="0" smtClean="0"/>
              <a:t>This can mean…</a:t>
            </a:r>
          </a:p>
          <a:p>
            <a:pPr marL="0" indent="0">
              <a:buNone/>
            </a:pPr>
            <a:r>
              <a:rPr lang="en-US" sz="2500" dirty="0" smtClean="0"/>
              <a:t>This might be the reason…</a:t>
            </a:r>
          </a:p>
          <a:p>
            <a:pPr marL="0" indent="0">
              <a:buNone/>
            </a:pPr>
            <a:r>
              <a:rPr lang="en-US" sz="2500" dirty="0" smtClean="0"/>
              <a:t>These words make me think…</a:t>
            </a:r>
          </a:p>
          <a:p>
            <a:pPr marL="0" indent="0">
              <a:buNone/>
            </a:pPr>
            <a:r>
              <a:rPr lang="en-US" sz="2500" dirty="0" smtClean="0"/>
              <a:t>This </a:t>
            </a:r>
            <a:r>
              <a:rPr lang="en-US" sz="2500" dirty="0"/>
              <a:t>demonstrates...</a:t>
            </a:r>
          </a:p>
          <a:p>
            <a:pPr marL="0" indent="0">
              <a:buNone/>
            </a:pPr>
            <a:r>
              <a:rPr lang="en-US" sz="2500" dirty="0" smtClean="0"/>
              <a:t>This matters because…</a:t>
            </a:r>
            <a:endParaRPr lang="en-US" sz="2500" dirty="0"/>
          </a:p>
        </p:txBody>
      </p:sp>
      <p:sp>
        <p:nvSpPr>
          <p:cNvPr id="3" name="TextBox 2"/>
          <p:cNvSpPr txBox="1"/>
          <p:nvPr/>
        </p:nvSpPr>
        <p:spPr>
          <a:xfrm>
            <a:off x="457200" y="84403"/>
            <a:ext cx="2813591" cy="369332"/>
          </a:xfrm>
          <a:prstGeom prst="rect">
            <a:avLst/>
          </a:prstGeom>
          <a:noFill/>
        </p:spPr>
        <p:txBody>
          <a:bodyPr wrap="none" rtlCol="0">
            <a:spAutoFit/>
          </a:bodyPr>
          <a:lstStyle/>
          <a:p>
            <a:r>
              <a:rPr lang="en-US" b="1" dirty="0" smtClean="0"/>
              <a:t>(Why does this matter?)</a:t>
            </a:r>
            <a:endParaRPr lang="en-US" b="1" dirty="0"/>
          </a:p>
        </p:txBody>
      </p:sp>
    </p:spTree>
    <p:extLst>
      <p:ext uri="{BB962C8B-B14F-4D97-AF65-F5344CB8AC3E}">
        <p14:creationId xmlns:p14="http://schemas.microsoft.com/office/powerpoint/2010/main" val="2428992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Standards</a:t>
            </a:r>
            <a:endParaRPr lang="en-US" sz="4400" dirty="0"/>
          </a:p>
        </p:txBody>
      </p:sp>
      <p:sp>
        <p:nvSpPr>
          <p:cNvPr id="3" name="Content Placeholder 2"/>
          <p:cNvSpPr>
            <a:spLocks noGrp="1"/>
          </p:cNvSpPr>
          <p:nvPr>
            <p:ph idx="1"/>
          </p:nvPr>
        </p:nvSpPr>
        <p:spPr>
          <a:xfrm>
            <a:off x="457200" y="1524000"/>
            <a:ext cx="8153400" cy="4724400"/>
          </a:xfrm>
        </p:spPr>
        <p:txBody>
          <a:bodyPr>
            <a:noAutofit/>
          </a:bodyPr>
          <a:lstStyle/>
          <a:p>
            <a:r>
              <a:rPr lang="en-US" sz="3200" dirty="0" smtClean="0"/>
              <a:t>WHAT are we learning?</a:t>
            </a:r>
          </a:p>
          <a:p>
            <a:pPr marL="342900" indent="-342900">
              <a:buFont typeface="Arial" panose="020B0604020202020204" pitchFamily="34" charset="0"/>
              <a:buChar char="•"/>
            </a:pPr>
            <a:r>
              <a:rPr lang="en-US" sz="3200" dirty="0" smtClean="0"/>
              <a:t>5.RL.KID.1 </a:t>
            </a:r>
            <a:r>
              <a:rPr lang="en-US" sz="3200" b="0" dirty="0" smtClean="0"/>
              <a:t>Quote accurately from a text when explaining what the text says explicitly and when drawing inferences from the text. </a:t>
            </a:r>
          </a:p>
          <a:p>
            <a:pPr marL="342900" indent="-342900">
              <a:buFont typeface="Arial" panose="020B0604020202020204" pitchFamily="34" charset="0"/>
              <a:buChar char="•"/>
            </a:pPr>
            <a:r>
              <a:rPr lang="en-US" sz="3200" dirty="0" smtClean="0"/>
              <a:t>5.RL.CS.6 </a:t>
            </a:r>
            <a:r>
              <a:rPr lang="en-US" sz="3200" b="0" dirty="0" smtClean="0"/>
              <a:t>Describe how a narrator’s or speaker’s </a:t>
            </a:r>
            <a:r>
              <a:rPr lang="en-US" sz="3200" b="0" i="1" dirty="0" smtClean="0"/>
              <a:t>point of view </a:t>
            </a:r>
            <a:r>
              <a:rPr lang="en-US" sz="3200" b="0" dirty="0" smtClean="0"/>
              <a:t>influences how events are described.</a:t>
            </a:r>
            <a:endParaRPr lang="en-US" sz="3200" b="0" dirty="0"/>
          </a:p>
        </p:txBody>
      </p:sp>
    </p:spTree>
    <p:extLst>
      <p:ext uri="{BB962C8B-B14F-4D97-AF65-F5344CB8AC3E}">
        <p14:creationId xmlns:p14="http://schemas.microsoft.com/office/powerpoint/2010/main" val="1943430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What we know…</a:t>
            </a:r>
            <a:endParaRPr lang="en-US" sz="4400" dirty="0"/>
          </a:p>
        </p:txBody>
      </p:sp>
      <p:sp>
        <p:nvSpPr>
          <p:cNvPr id="3" name="Content Placeholder 2"/>
          <p:cNvSpPr>
            <a:spLocks noGrp="1"/>
          </p:cNvSpPr>
          <p:nvPr>
            <p:ph idx="1"/>
          </p:nvPr>
        </p:nvSpPr>
        <p:spPr>
          <a:xfrm>
            <a:off x="457200" y="1752600"/>
            <a:ext cx="8077200" cy="4373563"/>
          </a:xfrm>
        </p:spPr>
        <p:txBody>
          <a:bodyPr>
            <a:normAutofit/>
          </a:bodyPr>
          <a:lstStyle/>
          <a:p>
            <a:pPr marL="342900" indent="-342900">
              <a:buFont typeface="Arial" panose="020B0604020202020204" pitchFamily="34" charset="0"/>
              <a:buChar char="•"/>
            </a:pPr>
            <a:r>
              <a:rPr lang="en-US" sz="2800" b="0" dirty="0" smtClean="0"/>
              <a:t>We’ve studied how to </a:t>
            </a:r>
            <a:r>
              <a:rPr lang="en-US" sz="2800" i="1" dirty="0" smtClean="0"/>
              <a:t>cite text evidence</a:t>
            </a:r>
            <a:r>
              <a:rPr lang="en-US" sz="2800" b="0" i="1" dirty="0" smtClean="0"/>
              <a:t> </a:t>
            </a:r>
            <a:r>
              <a:rPr lang="en-US" sz="2800" b="0" dirty="0" smtClean="0"/>
              <a:t>when reading a text.</a:t>
            </a:r>
          </a:p>
          <a:p>
            <a:pPr marL="342900" indent="-342900">
              <a:buFont typeface="Arial" panose="020B0604020202020204" pitchFamily="34" charset="0"/>
              <a:buChar char="•"/>
            </a:pPr>
            <a:r>
              <a:rPr lang="en-US" sz="2800" b="0" dirty="0" smtClean="0"/>
              <a:t>You also know how to </a:t>
            </a:r>
            <a:r>
              <a:rPr lang="en-US" sz="2800" i="1" dirty="0" smtClean="0"/>
              <a:t>make inferences </a:t>
            </a:r>
            <a:r>
              <a:rPr lang="en-US" sz="2800" b="0" dirty="0" smtClean="0"/>
              <a:t>by exploring the hidden meanings and themes that authors embed within the text.</a:t>
            </a:r>
          </a:p>
          <a:p>
            <a:pPr marL="342900" indent="-342900">
              <a:buFont typeface="Arial" panose="020B0604020202020204" pitchFamily="34" charset="0"/>
              <a:buChar char="•"/>
            </a:pPr>
            <a:r>
              <a:rPr lang="en-US" sz="2800" b="0" dirty="0" smtClean="0"/>
              <a:t>You </a:t>
            </a:r>
            <a:r>
              <a:rPr lang="en-US" sz="2800" b="0" i="1" dirty="0" smtClean="0"/>
              <a:t>ALSO</a:t>
            </a:r>
            <a:r>
              <a:rPr lang="en-US" sz="2800" b="0" dirty="0" smtClean="0"/>
              <a:t> know that narratives can be written from many different </a:t>
            </a:r>
            <a:r>
              <a:rPr lang="en-US" sz="2800" i="1" dirty="0" smtClean="0"/>
              <a:t>points of view</a:t>
            </a:r>
            <a:r>
              <a:rPr lang="en-US" sz="2800" b="0" dirty="0" smtClean="0"/>
              <a:t>, or perspectives.</a:t>
            </a:r>
            <a:endParaRPr lang="en-US" sz="2800" i="1" dirty="0"/>
          </a:p>
        </p:txBody>
      </p:sp>
    </p:spTree>
    <p:extLst>
      <p:ext uri="{BB962C8B-B14F-4D97-AF65-F5344CB8AC3E}">
        <p14:creationId xmlns:p14="http://schemas.microsoft.com/office/powerpoint/2010/main" val="2454580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What we know…</a:t>
            </a:r>
            <a:endParaRPr lang="en-US" sz="4400" dirty="0"/>
          </a:p>
        </p:txBody>
      </p:sp>
      <p:sp>
        <p:nvSpPr>
          <p:cNvPr id="3" name="Content Placeholder 2"/>
          <p:cNvSpPr>
            <a:spLocks noGrp="1"/>
          </p:cNvSpPr>
          <p:nvPr>
            <p:ph idx="1"/>
          </p:nvPr>
        </p:nvSpPr>
        <p:spPr>
          <a:xfrm>
            <a:off x="457200" y="1752600"/>
            <a:ext cx="8305800" cy="4876800"/>
          </a:xfrm>
        </p:spPr>
        <p:txBody>
          <a:bodyPr>
            <a:normAutofit lnSpcReduction="10000"/>
          </a:bodyPr>
          <a:lstStyle/>
          <a:p>
            <a:pPr marL="342900" indent="-342900">
              <a:buFont typeface="Arial" panose="020B0604020202020204" pitchFamily="34" charset="0"/>
              <a:buChar char="•"/>
            </a:pPr>
            <a:r>
              <a:rPr lang="en-US" b="0" dirty="0" smtClean="0"/>
              <a:t>We’ve studied how to </a:t>
            </a:r>
            <a:r>
              <a:rPr lang="en-US" i="1" dirty="0" smtClean="0"/>
              <a:t>cite text evidence</a:t>
            </a:r>
            <a:r>
              <a:rPr lang="en-US" b="0" i="1" dirty="0" smtClean="0"/>
              <a:t> </a:t>
            </a:r>
            <a:r>
              <a:rPr lang="en-US" b="0" dirty="0" smtClean="0"/>
              <a:t>when reading a text.</a:t>
            </a:r>
          </a:p>
          <a:p>
            <a:pPr marL="342900" indent="-342900">
              <a:buFont typeface="Arial" panose="020B0604020202020204" pitchFamily="34" charset="0"/>
              <a:buChar char="•"/>
            </a:pPr>
            <a:r>
              <a:rPr lang="en-US" b="0" dirty="0" smtClean="0"/>
              <a:t>You also know how to </a:t>
            </a:r>
            <a:r>
              <a:rPr lang="en-US" i="1" dirty="0" smtClean="0"/>
              <a:t>make inferences </a:t>
            </a:r>
            <a:r>
              <a:rPr lang="en-US" b="0" dirty="0" smtClean="0"/>
              <a:t>by exploring the hidden meanings and themes that authors embed within the text.</a:t>
            </a:r>
          </a:p>
          <a:p>
            <a:pPr marL="342900" indent="-342900">
              <a:buFont typeface="Arial" panose="020B0604020202020204" pitchFamily="34" charset="0"/>
              <a:buChar char="•"/>
            </a:pPr>
            <a:r>
              <a:rPr lang="en-US" b="0" dirty="0" smtClean="0"/>
              <a:t>You </a:t>
            </a:r>
            <a:r>
              <a:rPr lang="en-US" b="0" i="1" dirty="0" smtClean="0"/>
              <a:t>ALSO</a:t>
            </a:r>
            <a:r>
              <a:rPr lang="en-US" b="0" dirty="0" smtClean="0"/>
              <a:t> know that narratives can be written from many different </a:t>
            </a:r>
            <a:r>
              <a:rPr lang="en-US" i="1" dirty="0" smtClean="0"/>
              <a:t>points of view</a:t>
            </a:r>
            <a:r>
              <a:rPr lang="en-US" b="0" dirty="0" smtClean="0"/>
              <a:t>, or perspectives.</a:t>
            </a:r>
          </a:p>
          <a:p>
            <a:endParaRPr lang="en-US" sz="200" b="0" i="1" dirty="0"/>
          </a:p>
          <a:p>
            <a:r>
              <a:rPr lang="en-US" sz="3600" b="0" i="1" dirty="0" smtClean="0"/>
              <a:t>NOW</a:t>
            </a:r>
            <a:r>
              <a:rPr lang="en-US" sz="3600" b="0" dirty="0" smtClean="0"/>
              <a:t>, you will integrate all these pieces of knowledge together by exploring and explaining how the narrator’s </a:t>
            </a:r>
            <a:r>
              <a:rPr lang="en-US" sz="3600" b="0" i="1" dirty="0" smtClean="0"/>
              <a:t>point of view </a:t>
            </a:r>
            <a:r>
              <a:rPr lang="en-US" sz="3600" b="0" dirty="0" smtClean="0"/>
              <a:t>influences the way the narrative in </a:t>
            </a:r>
            <a:r>
              <a:rPr lang="en-US" sz="3600" b="0" u="sng" dirty="0" smtClean="0"/>
              <a:t>Wonder</a:t>
            </a:r>
            <a:r>
              <a:rPr lang="en-US" sz="3600" b="0" dirty="0" smtClean="0"/>
              <a:t> unfolds.</a:t>
            </a:r>
            <a:endParaRPr lang="en-US" sz="3600" i="1" dirty="0"/>
          </a:p>
        </p:txBody>
      </p:sp>
    </p:spTree>
    <p:extLst>
      <p:ext uri="{BB962C8B-B14F-4D97-AF65-F5344CB8AC3E}">
        <p14:creationId xmlns:p14="http://schemas.microsoft.com/office/powerpoint/2010/main" val="37788348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718"/>
            <a:ext cx="8610600" cy="1142682"/>
          </a:xfrm>
        </p:spPr>
        <p:txBody>
          <a:bodyPr>
            <a:noAutofit/>
          </a:bodyPr>
          <a:lstStyle/>
          <a:p>
            <a:r>
              <a:rPr lang="en-US" sz="4400" dirty="0" smtClean="0"/>
              <a:t>Narrator’s Perspective</a:t>
            </a:r>
            <a:endParaRPr lang="en-US" sz="4400" dirty="0"/>
          </a:p>
        </p:txBody>
      </p:sp>
      <p:sp>
        <p:nvSpPr>
          <p:cNvPr id="3" name="Content Placeholder 2"/>
          <p:cNvSpPr>
            <a:spLocks noGrp="1"/>
          </p:cNvSpPr>
          <p:nvPr>
            <p:ph idx="1"/>
          </p:nvPr>
        </p:nvSpPr>
        <p:spPr>
          <a:xfrm>
            <a:off x="304800" y="1752600"/>
            <a:ext cx="2971800" cy="4953000"/>
          </a:xfrm>
        </p:spPr>
        <p:txBody>
          <a:bodyPr>
            <a:noAutofit/>
          </a:bodyPr>
          <a:lstStyle/>
          <a:p>
            <a:pPr algn="ctr"/>
            <a:r>
              <a:rPr lang="en-US" sz="3800" b="0" dirty="0" smtClean="0"/>
              <a:t>How does the narrator’s </a:t>
            </a:r>
            <a:r>
              <a:rPr lang="en-US" sz="3800" b="0" i="1" dirty="0" smtClean="0"/>
              <a:t>point of view </a:t>
            </a:r>
            <a:r>
              <a:rPr lang="en-US" sz="3800" b="0" dirty="0" smtClean="0"/>
              <a:t>influence </a:t>
            </a:r>
            <a:br>
              <a:rPr lang="en-US" sz="3800" b="0" dirty="0" smtClean="0"/>
            </a:br>
            <a:r>
              <a:rPr lang="en-US" sz="3800" b="0" dirty="0" smtClean="0"/>
              <a:t>the way the narrative unfolds</a:t>
            </a:r>
            <a:r>
              <a:rPr lang="en-US" sz="3800" b="0" dirty="0"/>
              <a:t>?</a:t>
            </a:r>
            <a:endParaRPr lang="en-US" sz="3800" i="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2350" y="1352550"/>
            <a:ext cx="5353050" cy="5353050"/>
          </a:xfrm>
          <a:prstGeom prst="rect">
            <a:avLst/>
          </a:prstGeom>
        </p:spPr>
      </p:pic>
    </p:spTree>
    <p:extLst>
      <p:ext uri="{BB962C8B-B14F-4D97-AF65-F5344CB8AC3E}">
        <p14:creationId xmlns:p14="http://schemas.microsoft.com/office/powerpoint/2010/main" val="13251319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normAutofit/>
          </a:bodyPr>
          <a:lstStyle/>
          <a:p>
            <a:r>
              <a:rPr lang="en-US" sz="4800" dirty="0" smtClean="0"/>
              <a:t>Point of View</a:t>
            </a:r>
            <a:endParaRPr lang="en-US" sz="4800" dirty="0"/>
          </a:p>
        </p:txBody>
      </p:sp>
      <p:sp>
        <p:nvSpPr>
          <p:cNvPr id="3" name="Content Placeholder 2"/>
          <p:cNvSpPr>
            <a:spLocks noGrp="1"/>
          </p:cNvSpPr>
          <p:nvPr>
            <p:ph idx="1"/>
          </p:nvPr>
        </p:nvSpPr>
        <p:spPr>
          <a:xfrm>
            <a:off x="152400" y="1752600"/>
            <a:ext cx="8763000" cy="4373563"/>
          </a:xfrm>
        </p:spPr>
        <p:txBody>
          <a:bodyPr>
            <a:noAutofit/>
          </a:bodyPr>
          <a:lstStyle/>
          <a:p>
            <a:r>
              <a:rPr lang="en-US" sz="3600" b="0" dirty="0"/>
              <a:t>Even though the narrator’s perspective changes throughout the novel </a:t>
            </a:r>
            <a:r>
              <a:rPr lang="en-US" sz="3600" b="0" u="sng" dirty="0"/>
              <a:t>Wonder</a:t>
            </a:r>
            <a:r>
              <a:rPr lang="en-US" sz="3600" b="0" dirty="0"/>
              <a:t>, the entire novel is written in </a:t>
            </a:r>
            <a:r>
              <a:rPr lang="en-US" sz="3600" b="0" dirty="0" smtClean="0"/>
              <a:t>______________ </a:t>
            </a:r>
            <a:r>
              <a:rPr lang="en-US" sz="3600" b="0" dirty="0"/>
              <a:t>point of view.</a:t>
            </a:r>
          </a:p>
          <a:p>
            <a:r>
              <a:rPr lang="en-US" sz="3600" dirty="0" smtClean="0"/>
              <a:t> </a:t>
            </a:r>
          </a:p>
          <a:p>
            <a:r>
              <a:rPr lang="en-US" sz="3600" b="0" dirty="0" smtClean="0"/>
              <a:t>Explain </a:t>
            </a:r>
            <a:r>
              <a:rPr lang="en-US" sz="3600" b="0" dirty="0"/>
              <a:t>how you </a:t>
            </a:r>
            <a:r>
              <a:rPr lang="en-US" sz="3600" b="0" dirty="0" smtClean="0"/>
              <a:t>know…</a:t>
            </a:r>
            <a:endParaRPr lang="en-US" sz="3600" b="0" dirty="0"/>
          </a:p>
        </p:txBody>
      </p:sp>
      <p:sp>
        <p:nvSpPr>
          <p:cNvPr id="4" name="TextBox 3"/>
          <p:cNvSpPr txBox="1"/>
          <p:nvPr/>
        </p:nvSpPr>
        <p:spPr>
          <a:xfrm>
            <a:off x="762000" y="3429000"/>
            <a:ext cx="2743200" cy="646331"/>
          </a:xfrm>
          <a:prstGeom prst="rect">
            <a:avLst/>
          </a:prstGeom>
          <a:noFill/>
        </p:spPr>
        <p:txBody>
          <a:bodyPr wrap="square" rtlCol="0">
            <a:spAutoFit/>
          </a:bodyPr>
          <a:lstStyle/>
          <a:p>
            <a:r>
              <a:rPr lang="en-US" sz="3600" b="1" dirty="0" smtClean="0"/>
              <a:t>first person</a:t>
            </a:r>
            <a:endParaRPr lang="en-US" sz="3600" b="1" dirty="0"/>
          </a:p>
        </p:txBody>
      </p:sp>
    </p:spTree>
    <p:extLst>
      <p:ext uri="{BB962C8B-B14F-4D97-AF65-F5344CB8AC3E}">
        <p14:creationId xmlns:p14="http://schemas.microsoft.com/office/powerpoint/2010/main" val="364971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7"/>
            <a:ext cx="7620000" cy="997527"/>
          </a:xfrm>
        </p:spPr>
        <p:txBody>
          <a:bodyPr>
            <a:normAutofit/>
          </a:bodyPr>
          <a:lstStyle/>
          <a:p>
            <a:r>
              <a:rPr lang="en-US" sz="4800" dirty="0" smtClean="0"/>
              <a:t>Point of View</a:t>
            </a:r>
            <a:endParaRPr lang="en-US" sz="4800" dirty="0"/>
          </a:p>
        </p:txBody>
      </p:sp>
      <p:sp>
        <p:nvSpPr>
          <p:cNvPr id="3" name="Content Placeholder 2"/>
          <p:cNvSpPr>
            <a:spLocks noGrp="1"/>
          </p:cNvSpPr>
          <p:nvPr>
            <p:ph idx="1"/>
          </p:nvPr>
        </p:nvSpPr>
        <p:spPr>
          <a:xfrm>
            <a:off x="152400" y="990600"/>
            <a:ext cx="8763000" cy="5638800"/>
          </a:xfrm>
        </p:spPr>
        <p:txBody>
          <a:bodyPr>
            <a:noAutofit/>
          </a:bodyPr>
          <a:lstStyle/>
          <a:p>
            <a:r>
              <a:rPr lang="en-US" sz="2800" b="0" dirty="0"/>
              <a:t>Even though the narrator’s perspective changes throughout the novel </a:t>
            </a:r>
            <a:r>
              <a:rPr lang="en-US" sz="2800" b="0" u="sng" dirty="0"/>
              <a:t>Wonder</a:t>
            </a:r>
            <a:r>
              <a:rPr lang="en-US" sz="2800" b="0" dirty="0"/>
              <a:t>, the entire novel is written </a:t>
            </a:r>
            <a:r>
              <a:rPr lang="en-US" sz="2800" b="0" dirty="0" smtClean="0"/>
              <a:t>in </a:t>
            </a:r>
            <a:r>
              <a:rPr lang="en-US" sz="2800" dirty="0" smtClean="0"/>
              <a:t>first person</a:t>
            </a:r>
            <a:r>
              <a:rPr lang="en-US" sz="2800" b="0" dirty="0" smtClean="0"/>
              <a:t> </a:t>
            </a:r>
            <a:r>
              <a:rPr lang="en-US" sz="2800" b="0" dirty="0"/>
              <a:t>point of view</a:t>
            </a:r>
            <a:r>
              <a:rPr lang="en-US" sz="2800" b="0" dirty="0" smtClean="0"/>
              <a:t>.</a:t>
            </a:r>
            <a:endParaRPr lang="en-US" sz="2800" dirty="0" smtClean="0"/>
          </a:p>
          <a:p>
            <a:r>
              <a:rPr lang="en-US" sz="2800" b="0" dirty="0" smtClean="0"/>
              <a:t>Explain </a:t>
            </a:r>
            <a:r>
              <a:rPr lang="en-US" sz="2800" b="0" dirty="0"/>
              <a:t>how you </a:t>
            </a:r>
            <a:r>
              <a:rPr lang="en-US" sz="2800" b="0" dirty="0" smtClean="0"/>
              <a:t>know…</a:t>
            </a:r>
            <a:endParaRPr lang="en-US" sz="2800" b="0" dirty="0"/>
          </a:p>
          <a:p>
            <a:pPr marL="457200" indent="-457200">
              <a:buFont typeface="Arial" panose="020B0604020202020204" pitchFamily="34" charset="0"/>
              <a:buChar char="•"/>
            </a:pPr>
            <a:r>
              <a:rPr lang="en-US" sz="3600" b="0" dirty="0" smtClean="0"/>
              <a:t>pronouns </a:t>
            </a:r>
            <a:r>
              <a:rPr lang="en-US" sz="3600" b="0" i="1" dirty="0" smtClean="0"/>
              <a:t>I</a:t>
            </a:r>
            <a:r>
              <a:rPr lang="en-US" sz="3600" b="0" dirty="0" smtClean="0"/>
              <a:t>, </a:t>
            </a:r>
            <a:r>
              <a:rPr lang="en-US" sz="3600" b="0" i="1" dirty="0" smtClean="0"/>
              <a:t>me</a:t>
            </a:r>
            <a:r>
              <a:rPr lang="en-US" sz="3600" b="0" dirty="0" smtClean="0"/>
              <a:t>, </a:t>
            </a:r>
            <a:r>
              <a:rPr lang="en-US" sz="3600" b="0" i="1" dirty="0" smtClean="0"/>
              <a:t>we</a:t>
            </a:r>
            <a:r>
              <a:rPr lang="en-US" sz="3600" b="0" dirty="0" smtClean="0"/>
              <a:t>, </a:t>
            </a:r>
            <a:r>
              <a:rPr lang="en-US" sz="3600" b="0" i="1" dirty="0" smtClean="0"/>
              <a:t>my</a:t>
            </a:r>
            <a:r>
              <a:rPr lang="en-US" sz="3600" b="0" dirty="0" smtClean="0"/>
              <a:t>, </a:t>
            </a:r>
            <a:r>
              <a:rPr lang="en-US" sz="3600" b="0" i="1" dirty="0" smtClean="0"/>
              <a:t>myself</a:t>
            </a:r>
            <a:endParaRPr lang="en-US" sz="3600" b="0" dirty="0" smtClean="0"/>
          </a:p>
          <a:p>
            <a:pPr marL="457200" indent="-457200">
              <a:buFont typeface="Arial" panose="020B0604020202020204" pitchFamily="34" charset="0"/>
              <a:buChar char="•"/>
            </a:pPr>
            <a:r>
              <a:rPr lang="en-US" sz="3600" b="0" dirty="0"/>
              <a:t>n</a:t>
            </a:r>
            <a:r>
              <a:rPr lang="en-US" sz="3600" b="0" dirty="0" smtClean="0"/>
              <a:t>arrator is telling the story through their own eyes</a:t>
            </a:r>
          </a:p>
          <a:p>
            <a:pPr marL="457200" indent="-457200">
              <a:buFont typeface="Arial" panose="020B0604020202020204" pitchFamily="34" charset="0"/>
              <a:buChar char="•"/>
            </a:pPr>
            <a:r>
              <a:rPr lang="en-US" sz="3600" b="0" dirty="0" smtClean="0"/>
              <a:t>the reader only sees and hears what the narrator sees, hears, and thinks</a:t>
            </a:r>
          </a:p>
        </p:txBody>
      </p:sp>
    </p:spTree>
    <p:extLst>
      <p:ext uri="{BB962C8B-B14F-4D97-AF65-F5344CB8AC3E}">
        <p14:creationId xmlns:p14="http://schemas.microsoft.com/office/powerpoint/2010/main" val="358203261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599882"/>
          </a:xfrm>
        </p:spPr>
        <p:txBody>
          <a:bodyPr>
            <a:normAutofit/>
          </a:bodyPr>
          <a:lstStyle/>
          <a:p>
            <a:pPr algn="ctr"/>
            <a:r>
              <a:rPr lang="en-US" sz="4400" dirty="0" smtClean="0"/>
              <a:t>Citing text evidence</a:t>
            </a:r>
            <a:br>
              <a:rPr lang="en-US" sz="4400" dirty="0" smtClean="0"/>
            </a:br>
            <a:r>
              <a:rPr lang="en-US" sz="4400" u="sng" dirty="0" smtClean="0"/>
              <a:t>Wonder</a:t>
            </a:r>
            <a:endParaRPr lang="en-US" sz="4400" dirty="0"/>
          </a:p>
        </p:txBody>
      </p:sp>
      <p:sp>
        <p:nvSpPr>
          <p:cNvPr id="3" name="Content Placeholder 2"/>
          <p:cNvSpPr>
            <a:spLocks noGrp="1"/>
          </p:cNvSpPr>
          <p:nvPr>
            <p:ph idx="1"/>
          </p:nvPr>
        </p:nvSpPr>
        <p:spPr>
          <a:xfrm>
            <a:off x="533400" y="1981200"/>
            <a:ext cx="7924800" cy="4343399"/>
          </a:xfrm>
        </p:spPr>
        <p:txBody>
          <a:bodyPr>
            <a:normAutofit lnSpcReduction="10000"/>
          </a:bodyPr>
          <a:lstStyle/>
          <a:p>
            <a:r>
              <a:rPr lang="en-US" sz="2800" i="1" u="sng" dirty="0"/>
              <a:t>Directions</a:t>
            </a:r>
            <a:r>
              <a:rPr lang="en-US" sz="2800" i="1" dirty="0"/>
              <a:t>: </a:t>
            </a:r>
            <a:r>
              <a:rPr lang="en-US" sz="2800" b="0" i="1" dirty="0" smtClean="0"/>
              <a:t>After reading the excerpts from the novel </a:t>
            </a:r>
            <a:r>
              <a:rPr lang="en-US" sz="2800" b="0" i="1" u="sng" dirty="0" smtClean="0"/>
              <a:t>Wonder</a:t>
            </a:r>
            <a:r>
              <a:rPr lang="en-US" sz="2800" b="0" i="1" dirty="0" smtClean="0"/>
              <a:t>, identify the narrator. Then, answer the questions by citing text evidence. </a:t>
            </a:r>
            <a:r>
              <a:rPr lang="en-US" sz="2800" b="0" i="1" dirty="0"/>
              <a:t>E</a:t>
            </a:r>
            <a:r>
              <a:rPr lang="en-US" sz="2800" b="0" i="1" dirty="0" smtClean="0"/>
              <a:t>xplain your thinking by using a </a:t>
            </a:r>
            <a:r>
              <a:rPr lang="en-US" sz="2800" b="0" dirty="0" smtClean="0"/>
              <a:t>“So What?” </a:t>
            </a:r>
            <a:r>
              <a:rPr lang="en-US" sz="2800" b="0" i="1" dirty="0" smtClean="0"/>
              <a:t>sentence.</a:t>
            </a:r>
            <a:endParaRPr lang="en-US" sz="2800" b="0" i="1" u="sng" dirty="0" smtClean="0"/>
          </a:p>
          <a:p>
            <a:r>
              <a:rPr lang="en-US" sz="2800" i="1" u="sng" dirty="0" smtClean="0"/>
              <a:t>Example</a:t>
            </a:r>
            <a:r>
              <a:rPr lang="en-US" sz="2800" i="1" dirty="0" smtClean="0"/>
              <a:t>: </a:t>
            </a:r>
            <a:r>
              <a:rPr lang="en-US" sz="2800" b="0" i="1" dirty="0" smtClean="0"/>
              <a:t>August states, “I was pretty sure I would never go back to school again.” (p.80) This is important because it shows how upset he was by the conversation he overheard between Jack and Julian.</a:t>
            </a:r>
            <a:endParaRPr lang="en-US" sz="2800" b="0" dirty="0" smtClean="0"/>
          </a:p>
          <a:p>
            <a:endParaRPr lang="en-US" dirty="0"/>
          </a:p>
        </p:txBody>
      </p:sp>
    </p:spTree>
    <p:extLst>
      <p:ext uri="{BB962C8B-B14F-4D97-AF65-F5344CB8AC3E}">
        <p14:creationId xmlns:p14="http://schemas.microsoft.com/office/powerpoint/2010/main" val="4228850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1066800"/>
          </a:xfrm>
        </p:spPr>
        <p:txBody>
          <a:bodyPr>
            <a:noAutofit/>
          </a:bodyPr>
          <a:lstStyle/>
          <a:p>
            <a:r>
              <a:rPr lang="en-US" sz="4400" dirty="0"/>
              <a:t>Citing textual evidence</a:t>
            </a:r>
          </a:p>
        </p:txBody>
      </p:sp>
      <p:sp>
        <p:nvSpPr>
          <p:cNvPr id="3" name="Content Placeholder 2"/>
          <p:cNvSpPr>
            <a:spLocks noGrp="1"/>
          </p:cNvSpPr>
          <p:nvPr>
            <p:ph idx="1"/>
          </p:nvPr>
        </p:nvSpPr>
        <p:spPr>
          <a:xfrm>
            <a:off x="381000" y="1246909"/>
            <a:ext cx="8115300" cy="4800600"/>
          </a:xfrm>
        </p:spPr>
        <p:txBody>
          <a:bodyPr>
            <a:noAutofit/>
          </a:bodyPr>
          <a:lstStyle/>
          <a:p>
            <a:r>
              <a:rPr lang="en-US" sz="3200" b="0" dirty="0" smtClean="0"/>
              <a:t>REMEMBER, it’s </a:t>
            </a:r>
            <a:r>
              <a:rPr lang="en-US" sz="3200" b="0" i="1" u="sng" dirty="0" smtClean="0"/>
              <a:t>not</a:t>
            </a:r>
            <a:r>
              <a:rPr lang="en-US" sz="3200" b="0" dirty="0" smtClean="0"/>
              <a:t> sufficient to just answer the question:</a:t>
            </a:r>
          </a:p>
          <a:p>
            <a:r>
              <a:rPr lang="en-US" sz="3200" b="0" dirty="0" smtClean="0"/>
              <a:t>WHAT DOES YOUR SOURCE SAY?</a:t>
            </a:r>
          </a:p>
          <a:p>
            <a:endParaRPr lang="en-US" sz="3200" b="0" dirty="0" smtClean="0"/>
          </a:p>
          <a:p>
            <a:r>
              <a:rPr lang="en-US" sz="3200" b="0" dirty="0" smtClean="0"/>
              <a:t>More importantly, you need to explain:</a:t>
            </a:r>
          </a:p>
          <a:p>
            <a:r>
              <a:rPr lang="en-US" sz="3200" b="0" dirty="0" smtClean="0"/>
              <a:t>WHY DOES THIS MATTER?</a:t>
            </a:r>
          </a:p>
          <a:p>
            <a:pPr lvl="1" indent="0">
              <a:buNone/>
            </a:pPr>
            <a:r>
              <a:rPr lang="en-US" sz="3200" dirty="0"/>
              <a:t>	</a:t>
            </a:r>
            <a:r>
              <a:rPr lang="en-US" sz="3200" dirty="0" smtClean="0"/>
              <a:t>	</a:t>
            </a:r>
            <a:r>
              <a:rPr lang="en-US" sz="3200" b="1" dirty="0" smtClean="0"/>
              <a:t>(</a:t>
            </a:r>
            <a:r>
              <a:rPr lang="en-US" sz="3200" b="1" i="1" dirty="0" smtClean="0"/>
              <a:t>SO WHAT?</a:t>
            </a:r>
            <a:r>
              <a:rPr lang="en-US" sz="3200" b="1" dirty="0" smtClean="0"/>
              <a:t>)</a:t>
            </a:r>
          </a:p>
        </p:txBody>
      </p:sp>
    </p:spTree>
    <p:extLst>
      <p:ext uri="{BB962C8B-B14F-4D97-AF65-F5344CB8AC3E}">
        <p14:creationId xmlns:p14="http://schemas.microsoft.com/office/powerpoint/2010/main" val="2925504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1000"/>
                                        <p:tgtEl>
                                          <p:spTgt spid="3">
                                            <p:txEl>
                                              <p:pRg st="4" end="4"/>
                                            </p:txEl>
                                          </p:spTgt>
                                        </p:tgtEl>
                                      </p:cBhvr>
                                    </p:animEffect>
                                    <p:anim calcmode="lin" valueType="num">
                                      <p:cBhvr>
                                        <p:cTn id="1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3366</TotalTime>
  <Words>1158</Words>
  <Application>Microsoft Macintosh PowerPoint</Application>
  <PresentationFormat>On-screen Show (4:3)</PresentationFormat>
  <Paragraphs>97</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 Black</vt:lpstr>
      <vt:lpstr>Calibri</vt:lpstr>
      <vt:lpstr>Arial</vt:lpstr>
      <vt:lpstr>Essential</vt:lpstr>
      <vt:lpstr>Shifting Perspectives: Wonder</vt:lpstr>
      <vt:lpstr>Standards</vt:lpstr>
      <vt:lpstr>What we know…</vt:lpstr>
      <vt:lpstr>What we know…</vt:lpstr>
      <vt:lpstr>Narrator’s Perspective</vt:lpstr>
      <vt:lpstr>Point of View</vt:lpstr>
      <vt:lpstr>Point of View</vt:lpstr>
      <vt:lpstr>Citing text evidence Wonder</vt:lpstr>
      <vt:lpstr>Citing textual evidence</vt:lpstr>
      <vt:lpstr>Teammate Practice – Part A</vt:lpstr>
      <vt:lpstr>Exemplary Response</vt:lpstr>
      <vt:lpstr>Teammate Practice – Part B</vt:lpstr>
      <vt:lpstr>Exemplary Response</vt:lpstr>
      <vt:lpstr>Independent Practice</vt:lpstr>
      <vt:lpstr>Exemplary Response</vt:lpstr>
      <vt:lpstr>So What? Sentence Starters</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Citing Textual Evidence</dc:title>
  <dc:creator>Martin, Christopher</dc:creator>
  <cp:lastModifiedBy>Maly, Hillary</cp:lastModifiedBy>
  <cp:revision>55</cp:revision>
  <dcterms:created xsi:type="dcterms:W3CDTF">2006-08-16T00:00:00Z</dcterms:created>
  <dcterms:modified xsi:type="dcterms:W3CDTF">2017-09-22T19:44:10Z</dcterms:modified>
</cp:coreProperties>
</file>