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3"/>
  </p:notesMasterIdLst>
  <p:sldIdLst>
    <p:sldId id="256" r:id="rId2"/>
    <p:sldId id="261" r:id="rId3"/>
    <p:sldId id="287" r:id="rId4"/>
    <p:sldId id="289" r:id="rId5"/>
    <p:sldId id="264" r:id="rId6"/>
    <p:sldId id="290" r:id="rId7"/>
    <p:sldId id="291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77"/>
  </p:normalViewPr>
  <p:slideViewPr>
    <p:cSldViewPr snapToGrid="0">
      <p:cViewPr>
        <p:scale>
          <a:sx n="80" d="100"/>
          <a:sy n="80" d="100"/>
        </p:scale>
        <p:origin x="1488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D9FF5-7B5E-45D0-ADF3-29E1985745E2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9C19-A558-410F-9127-7C9044EF7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1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that in classic Literary theory, “Man” is used as a universal term to denote women as well, though more contemporary language is shifting to use the term “Person” in order to be more inclusive. Students may still encounter the term </a:t>
            </a:r>
            <a:r>
              <a:rPr lang="en-US" i="1" baseline="0" dirty="0" smtClean="0"/>
              <a:t>Man</a:t>
            </a:r>
            <a:r>
              <a:rPr lang="en-US" baseline="0" dirty="0" smtClean="0"/>
              <a:t> – instead of </a:t>
            </a:r>
            <a:r>
              <a:rPr lang="en-US" i="1" baseline="0" dirty="0" smtClean="0"/>
              <a:t>Person</a:t>
            </a:r>
            <a:r>
              <a:rPr lang="en-US" baseline="0" dirty="0" smtClean="0"/>
              <a:t> – in some texts that refer to types of conflict.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9C19-A558-410F-9127-7C9044EF7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1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9C19-A558-410F-9127-7C9044EF70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9C19-A558-410F-9127-7C9044EF70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7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9C19-A558-410F-9127-7C9044EF70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9C19-A558-410F-9127-7C9044EF70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9C19-A558-410F-9127-7C9044EF70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9C19-A558-410F-9127-7C9044EF70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56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as</a:t>
            </a:r>
            <a:r>
              <a:rPr lang="en-US" baseline="0" dirty="0" smtClean="0"/>
              <a:t> a whole group and complete a few together, then allow students time to add more independently. Possible ideas: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Person vs. Self </a:t>
            </a:r>
            <a:r>
              <a:rPr lang="en-US" b="0" baseline="0" dirty="0" smtClean="0"/>
              <a:t>– </a:t>
            </a:r>
            <a:r>
              <a:rPr lang="en-US" b="1" baseline="0" dirty="0" smtClean="0"/>
              <a:t>Mike: </a:t>
            </a:r>
            <a:r>
              <a:rPr lang="en-US" baseline="0" dirty="0" smtClean="0"/>
              <a:t>struggles to overcome the loss of Carol;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Marcus/Cardboard Marcus: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struggles with feelings of insecurity/living up to others’ expectations and fighting to overcome their inner nature;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Bill: </a:t>
            </a:r>
            <a:r>
              <a:rPr lang="en-US" b="0" baseline="0" dirty="0" smtClean="0"/>
              <a:t>struggles to use the nuke to save mankind at the expense of losing his own life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Person vs. Person</a:t>
            </a:r>
            <a:r>
              <a:rPr lang="en-US" b="0" baseline="0" dirty="0" smtClean="0"/>
              <a:t> – </a:t>
            </a:r>
            <a:r>
              <a:rPr lang="en-US" b="1" baseline="0" dirty="0" smtClean="0"/>
              <a:t>Cam vs. Marcus</a:t>
            </a:r>
            <a:r>
              <a:rPr lang="en-US" b="0" baseline="0" dirty="0" smtClean="0"/>
              <a:t>; </a:t>
            </a:r>
            <a:r>
              <a:rPr lang="en-US" b="1" baseline="0" dirty="0" smtClean="0"/>
              <a:t>Bill vs. Death Boxer</a:t>
            </a:r>
            <a:r>
              <a:rPr lang="en-US" b="0" baseline="0" dirty="0" smtClean="0"/>
              <a:t>; </a:t>
            </a:r>
            <a:r>
              <a:rPr lang="en-US" b="1" baseline="0" dirty="0" smtClean="0"/>
              <a:t>Mike vs. Gideon</a:t>
            </a:r>
            <a:r>
              <a:rPr lang="en-US" b="0" baseline="0" dirty="0" smtClean="0"/>
              <a:t>;</a:t>
            </a:r>
            <a:r>
              <a:rPr lang="en-US" b="1" baseline="0" dirty="0" smtClean="0"/>
              <a:t> Mike vs. Marcus’s dad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Person vs. Nature </a:t>
            </a:r>
            <a:r>
              <a:rPr lang="en-US" b="0" baseline="0" dirty="0" smtClean="0"/>
              <a:t>– </a:t>
            </a:r>
            <a:r>
              <a:rPr lang="en-US" b="1" baseline="0" dirty="0" smtClean="0"/>
              <a:t>Bill: </a:t>
            </a:r>
            <a:r>
              <a:rPr lang="en-US" b="0" baseline="0" dirty="0" smtClean="0"/>
              <a:t>struggles with the notion of being “real” since he is made of cardboard; </a:t>
            </a:r>
            <a:r>
              <a:rPr lang="en-US" b="1" baseline="0" dirty="0" smtClean="0"/>
              <a:t>Cam/Mike and Marcus: </a:t>
            </a:r>
            <a:r>
              <a:rPr lang="en-US" b="0" baseline="0" dirty="0" smtClean="0"/>
              <a:t>playing God/creator by creating new life, which ultimately has major consequences for the world around them; </a:t>
            </a:r>
            <a:r>
              <a:rPr lang="en-US" b="1" baseline="0" dirty="0" smtClean="0"/>
              <a:t>Marcus: </a:t>
            </a:r>
            <a:r>
              <a:rPr lang="en-US" b="0" baseline="0" dirty="0" smtClean="0"/>
              <a:t>struggles with bipolar disorder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Person vs. Society </a:t>
            </a:r>
            <a:r>
              <a:rPr lang="en-US" b="0" baseline="0" dirty="0" smtClean="0"/>
              <a:t>– </a:t>
            </a:r>
            <a:r>
              <a:rPr lang="en-US" b="1" baseline="0" dirty="0" smtClean="0"/>
              <a:t>Mike: </a:t>
            </a:r>
            <a:r>
              <a:rPr lang="en-US" b="0" baseline="0" dirty="0" smtClean="0"/>
              <a:t>struggles with poverty and desire to provide a better life for Cam; </a:t>
            </a:r>
            <a:r>
              <a:rPr lang="en-US" b="1" baseline="0" dirty="0" smtClean="0"/>
              <a:t>Marcus: </a:t>
            </a:r>
            <a:r>
              <a:rPr lang="en-US" b="0" baseline="0" dirty="0" smtClean="0"/>
              <a:t>judged by Pink Eye and Cam/Mike for being wealthy, when some aspects of his character/personality traits/upbringing were beyond his control; </a:t>
            </a:r>
            <a:r>
              <a:rPr lang="en-US" b="1" baseline="0" dirty="0" smtClean="0"/>
              <a:t>Marcus vs. Cardboard Society</a:t>
            </a:r>
            <a:r>
              <a:rPr lang="en-US" b="0" baseline="0" dirty="0" smtClean="0"/>
              <a:t>: Marcus is deemed unworthy of being the king of the new Cardboard Kingdom because he is made of flesh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9C19-A558-410F-9127-7C9044EF70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6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7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7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B7C37-B076-472D-9AAF-9D9EAFC71B3B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CE45B-DC2A-4321-AE9E-CFCEEBC8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236" y="1838938"/>
            <a:ext cx="10113818" cy="1646302"/>
          </a:xfrm>
        </p:spPr>
        <p:txBody>
          <a:bodyPr>
            <a:noAutofit/>
          </a:bodyPr>
          <a:lstStyle/>
          <a:p>
            <a:pPr algn="ctr"/>
            <a:r>
              <a:rPr lang="en-US" sz="11000" b="1" dirty="0" smtClean="0"/>
              <a:t>Types of Conflict</a:t>
            </a:r>
            <a:endParaRPr lang="en-US" sz="11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690" y="3835789"/>
            <a:ext cx="8866910" cy="434974"/>
          </a:xfrm>
        </p:spPr>
        <p:txBody>
          <a:bodyPr>
            <a:noAutofit/>
          </a:bodyPr>
          <a:lstStyle/>
          <a:p>
            <a:r>
              <a:rPr lang="en-US" sz="3600" dirty="0" smtClean="0"/>
              <a:t>Elements of plot that </a:t>
            </a:r>
          </a:p>
          <a:p>
            <a:r>
              <a:rPr lang="en-US" sz="3600" dirty="0" smtClean="0"/>
              <a:t>drive the narrative forward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55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71" y="2863776"/>
            <a:ext cx="4324894" cy="9704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Types of Conflict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7300" b="1" u="sng" dirty="0" smtClean="0"/>
              <a:t>Cardboard</a:t>
            </a:r>
            <a:br>
              <a:rPr lang="en-US" sz="7300" b="1" u="sng" dirty="0" smtClean="0"/>
            </a:br>
            <a:r>
              <a:rPr lang="en-US" sz="7300" b="1" dirty="0" smtClean="0"/>
              <a:t>Analysis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4" y="1"/>
            <a:ext cx="7453744" cy="1607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u="sng" dirty="0" smtClean="0"/>
              <a:t>Types of Conflict in </a:t>
            </a:r>
            <a:r>
              <a:rPr lang="en-US" sz="3400" b="1" i="1" u="sng" dirty="0" smtClean="0"/>
              <a:t>Cardboard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dirty="0" smtClean="0"/>
              <a:t>Record the table below on the page facing your </a:t>
            </a:r>
            <a:r>
              <a:rPr lang="en-US" sz="2400" i="1" dirty="0" smtClean="0"/>
              <a:t>Types of Conflict </a:t>
            </a:r>
            <a:r>
              <a:rPr lang="en-US" sz="2400" dirty="0" smtClean="0"/>
              <a:t>interactive notebook entry.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54975"/>
              </p:ext>
            </p:extLst>
          </p:nvPr>
        </p:nvGraphicFramePr>
        <p:xfrm>
          <a:off x="4641273" y="1745672"/>
          <a:ext cx="7453745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818">
                  <a:extLst>
                    <a:ext uri="{9D8B030D-6E8A-4147-A177-3AD203B41FA5}">
                      <a16:colId xmlns:a16="http://schemas.microsoft.com/office/drawing/2014/main" xmlns="" val="1863658449"/>
                    </a:ext>
                  </a:extLst>
                </a:gridCol>
                <a:gridCol w="1900189">
                  <a:extLst>
                    <a:ext uri="{9D8B030D-6E8A-4147-A177-3AD203B41FA5}">
                      <a16:colId xmlns:a16="http://schemas.microsoft.com/office/drawing/2014/main" xmlns="" val="203119996"/>
                    </a:ext>
                  </a:extLst>
                </a:gridCol>
                <a:gridCol w="1965078">
                  <a:extLst>
                    <a:ext uri="{9D8B030D-6E8A-4147-A177-3AD203B41FA5}">
                      <a16:colId xmlns:a16="http://schemas.microsoft.com/office/drawing/2014/main" xmlns="" val="1221973950"/>
                    </a:ext>
                  </a:extLst>
                </a:gridCol>
                <a:gridCol w="1856660">
                  <a:extLst>
                    <a:ext uri="{9D8B030D-6E8A-4147-A177-3AD203B41FA5}">
                      <a16:colId xmlns:a16="http://schemas.microsoft.com/office/drawing/2014/main" xmlns="" val="972001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Person vs.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Self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Person vs.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Person vs.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Person vs. Society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0548440"/>
                  </a:ext>
                </a:extLst>
              </a:tr>
              <a:tr h="37207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39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9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71" y="2863776"/>
            <a:ext cx="4324894" cy="9704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Types of Conflict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7300" b="1" u="sng" dirty="0" smtClean="0"/>
              <a:t>Cardboard</a:t>
            </a:r>
            <a:br>
              <a:rPr lang="en-US" sz="7300" b="1" u="sng" dirty="0" smtClean="0"/>
            </a:br>
            <a:r>
              <a:rPr lang="en-US" sz="7300" b="1" dirty="0" smtClean="0"/>
              <a:t>Analysis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4" y="1"/>
            <a:ext cx="7453744" cy="16071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400" b="1" u="sng" dirty="0" smtClean="0"/>
              <a:t>Types of Conflict in </a:t>
            </a:r>
            <a:r>
              <a:rPr lang="en-US" sz="3400" b="1" i="1" u="sng" dirty="0" smtClean="0"/>
              <a:t>Cardboard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dirty="0" smtClean="0"/>
              <a:t>List examples of each type of conflict found in the story in the correct column. Cite text evidence and explain.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54975"/>
              </p:ext>
            </p:extLst>
          </p:nvPr>
        </p:nvGraphicFramePr>
        <p:xfrm>
          <a:off x="4641273" y="1745672"/>
          <a:ext cx="7453745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818">
                  <a:extLst>
                    <a:ext uri="{9D8B030D-6E8A-4147-A177-3AD203B41FA5}">
                      <a16:colId xmlns:a16="http://schemas.microsoft.com/office/drawing/2014/main" xmlns="" val="1863658449"/>
                    </a:ext>
                  </a:extLst>
                </a:gridCol>
                <a:gridCol w="1900189">
                  <a:extLst>
                    <a:ext uri="{9D8B030D-6E8A-4147-A177-3AD203B41FA5}">
                      <a16:colId xmlns:a16="http://schemas.microsoft.com/office/drawing/2014/main" xmlns="" val="203119996"/>
                    </a:ext>
                  </a:extLst>
                </a:gridCol>
                <a:gridCol w="1965078">
                  <a:extLst>
                    <a:ext uri="{9D8B030D-6E8A-4147-A177-3AD203B41FA5}">
                      <a16:colId xmlns:a16="http://schemas.microsoft.com/office/drawing/2014/main" xmlns="" val="1221973950"/>
                    </a:ext>
                  </a:extLst>
                </a:gridCol>
                <a:gridCol w="1856660">
                  <a:extLst>
                    <a:ext uri="{9D8B030D-6E8A-4147-A177-3AD203B41FA5}">
                      <a16:colId xmlns:a16="http://schemas.microsoft.com/office/drawing/2014/main" xmlns="" val="972001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Person vs.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Self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Person vs.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Person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Person vs.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Person vs. Society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0548440"/>
                  </a:ext>
                </a:extLst>
              </a:tr>
              <a:tr h="37207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39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80" y="3069007"/>
            <a:ext cx="4324894" cy="9704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are you learning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8000" b="1" dirty="0" smtClean="0"/>
              <a:t>Learning Standards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8" y="249382"/>
            <a:ext cx="7564582" cy="635923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Identify conflicts in narratives and determine the type of conflict.</a:t>
            </a:r>
          </a:p>
          <a:p>
            <a:r>
              <a:rPr lang="en-US" sz="2400" b="1" dirty="0"/>
              <a:t>5.RL.KID.1 </a:t>
            </a:r>
            <a:r>
              <a:rPr lang="en-US" sz="2400" dirty="0"/>
              <a:t>Quote accurately from a text when explaining what the text says explicitly and when drawing inferences from the text. </a:t>
            </a:r>
            <a:r>
              <a:rPr lang="en-US" dirty="0"/>
              <a:t>	</a:t>
            </a:r>
            <a:endParaRPr lang="en-US" sz="2400" b="1" dirty="0" smtClean="0"/>
          </a:p>
          <a:p>
            <a:r>
              <a:rPr lang="en-US" sz="2400" b="1" dirty="0" smtClean="0"/>
              <a:t>5.RL.KID.2 </a:t>
            </a:r>
            <a:r>
              <a:rPr lang="en-US" sz="2400" dirty="0"/>
              <a:t>Determine a theme or central idea of a story, drama, or poem from details in the text; summarize the text</a:t>
            </a:r>
            <a:r>
              <a:rPr lang="en-US" sz="2400" dirty="0" smtClean="0"/>
              <a:t>.</a:t>
            </a:r>
          </a:p>
          <a:p>
            <a:r>
              <a:rPr lang="en-US" sz="2400" b="1" dirty="0"/>
              <a:t>5.RL.KID.3 </a:t>
            </a:r>
            <a:r>
              <a:rPr lang="en-US" sz="2400" dirty="0"/>
              <a:t>Compare and contrast two or more characters, settings, or events in a story or drama, drawing on specific details in a text. </a:t>
            </a:r>
          </a:p>
          <a:p>
            <a:r>
              <a:rPr lang="en-US" sz="2400" b="1" dirty="0"/>
              <a:t>5.RL.CS.5 </a:t>
            </a:r>
            <a:r>
              <a:rPr lang="en-US" sz="2400" dirty="0"/>
              <a:t>Explain how a series of chapters, scenes, or stanzas fit together to provide the overall structure of particular texts. 	</a:t>
            </a:r>
          </a:p>
        </p:txBody>
      </p:sp>
    </p:spTree>
    <p:extLst>
      <p:ext uri="{BB962C8B-B14F-4D97-AF65-F5344CB8AC3E}">
        <p14:creationId xmlns:p14="http://schemas.microsoft.com/office/powerpoint/2010/main" val="16517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16" y="2736497"/>
            <a:ext cx="4324894" cy="9704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are you learning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9800" b="1" dirty="0" smtClean="0"/>
              <a:t>Conflict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8" y="498765"/>
            <a:ext cx="7689272" cy="619298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Identify conflicts in narratives and determine the type of conflict.</a:t>
            </a:r>
          </a:p>
          <a:p>
            <a:r>
              <a:rPr lang="en-US" sz="2400" b="1" dirty="0" smtClean="0"/>
              <a:t>Conflict: </a:t>
            </a:r>
            <a:r>
              <a:rPr lang="en-US" sz="2400" dirty="0" smtClean="0"/>
              <a:t>the result of competing desires or the presence of obstacles that need to be overcome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lang="en-US" sz="2400" b="1" dirty="0" smtClean="0"/>
          </a:p>
          <a:p>
            <a:r>
              <a:rPr lang="en-US" sz="2400" dirty="0" smtClean="0"/>
              <a:t>Conflict is necessary to propel a narrative forward; the absence of conflict amounts to the absence of story.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lang="en-US" sz="2400" b="1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he plot pyramid that is used to track the structure of a narrative generally involves a series of conflicts (inciting incident, rising action and climax), which are ultimately resolved by the end of the narrative (falling action leads to the resolution of conflicts).</a:t>
            </a:r>
          </a:p>
          <a:p>
            <a:r>
              <a:rPr lang="en-US" sz="2400" dirty="0" smtClean="0"/>
              <a:t>Comparing and contrasting narrative events, characters, and their interactions helps the reader identify and understand the conflicts in a story.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82" y="6211669"/>
            <a:ext cx="450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smtClean="0"/>
              <a:t>Source: </a:t>
            </a:r>
            <a:r>
              <a:rPr lang="en-US" i="1" dirty="0" smtClean="0"/>
              <a:t>Literary Devices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www.literarydevices.com/conflict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16" y="2736497"/>
            <a:ext cx="4324894" cy="9704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are you learning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9800" b="1" dirty="0" smtClean="0"/>
              <a:t>Conflict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28" y="0"/>
            <a:ext cx="7689272" cy="68580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D</a:t>
            </a:r>
            <a:r>
              <a:rPr lang="en-US" sz="3200" b="1" dirty="0" smtClean="0"/>
              <a:t>etermine the type of conflict.</a:t>
            </a:r>
          </a:p>
          <a:p>
            <a:r>
              <a:rPr lang="en-US" sz="2400" dirty="0"/>
              <a:t>Conflict can be </a:t>
            </a:r>
            <a:r>
              <a:rPr lang="en-US" sz="2400" b="1" dirty="0"/>
              <a:t>internal </a:t>
            </a:r>
            <a:r>
              <a:rPr lang="en-US" sz="2400" dirty="0"/>
              <a:t>or </a:t>
            </a:r>
            <a:r>
              <a:rPr lang="en-US" sz="2400" b="1" dirty="0"/>
              <a:t>external</a:t>
            </a:r>
            <a:r>
              <a:rPr lang="en-US" sz="2400" dirty="0"/>
              <a:t>.</a:t>
            </a:r>
          </a:p>
          <a:p>
            <a:r>
              <a:rPr lang="en-US" sz="2400" b="1" dirty="0"/>
              <a:t>Internal </a:t>
            </a:r>
            <a:r>
              <a:rPr lang="en-US" sz="2400" b="1" dirty="0" smtClean="0"/>
              <a:t>conflict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Person </a:t>
            </a:r>
            <a:r>
              <a:rPr lang="en-US" sz="2400" dirty="0" smtClean="0"/>
              <a:t>(Man) </a:t>
            </a:r>
            <a:r>
              <a:rPr lang="en-US" sz="2400" b="1" dirty="0" smtClean="0"/>
              <a:t>vs. Self: </a:t>
            </a:r>
            <a:r>
              <a:rPr lang="en-US" dirty="0"/>
              <a:t>D</a:t>
            </a:r>
            <a:r>
              <a:rPr lang="en-US" dirty="0" smtClean="0"/>
              <a:t>evelops </a:t>
            </a:r>
            <a:r>
              <a:rPr lang="en-US" dirty="0"/>
              <a:t>from a protagonist’s inner struggles, and may depend on a character trying to decide between good and evil or overcome self-doubts. This conflict has both internal and external aspects, as obstacles outside the protagonist force the protagonist to deal with inner issues.</a:t>
            </a:r>
            <a:endParaRPr lang="en-US" sz="2400" dirty="0" smtClean="0"/>
          </a:p>
          <a:p>
            <a:r>
              <a:rPr lang="en-US" sz="2400" b="1" dirty="0" smtClean="0"/>
              <a:t>External Conflict</a:t>
            </a:r>
            <a:br>
              <a:rPr lang="en-US" sz="2400" b="1" dirty="0" smtClean="0"/>
            </a:br>
            <a:r>
              <a:rPr lang="en-US" sz="2400" b="1" dirty="0" smtClean="0"/>
              <a:t>Person vs. Person: </a:t>
            </a:r>
            <a:r>
              <a:rPr lang="en-US" dirty="0"/>
              <a:t>A situation in which two characters have opposing desires or interests. The typical scenario is a conflict between </a:t>
            </a:r>
            <a:r>
              <a:rPr lang="en-US" dirty="0" smtClean="0"/>
              <a:t>the protagonist and antagonist.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Person vs</a:t>
            </a:r>
            <a:r>
              <a:rPr lang="en-US" sz="2400" b="1" dirty="0" smtClean="0"/>
              <a:t>. Nature: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character is tormented by natural forces such as storms or animals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400" b="1" dirty="0"/>
              <a:t>Person vs</a:t>
            </a:r>
            <a:r>
              <a:rPr lang="en-US" sz="2400" b="1" dirty="0" smtClean="0"/>
              <a:t>. Society: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character must take on society itself, and not a single person. The character stands at odds with societal norms and realizes the necessity to work against these norms.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982" y="6211669"/>
            <a:ext cx="450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Source: </a:t>
            </a:r>
            <a:r>
              <a:rPr lang="en-US" i="1" dirty="0" smtClean="0"/>
              <a:t>Literary Devices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www.literarydevices.com/conflict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5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1030730"/>
            <a:ext cx="5776646" cy="1178032"/>
          </a:xfrm>
        </p:spPr>
        <p:txBody>
          <a:bodyPr>
            <a:normAutofit/>
          </a:bodyPr>
          <a:lstStyle/>
          <a:p>
            <a:r>
              <a:rPr lang="en-US" dirty="0"/>
              <a:t>Interactive Notebook </a:t>
            </a:r>
            <a:r>
              <a:rPr lang="en-US" dirty="0" smtClean="0"/>
              <a:t>Entry</a:t>
            </a:r>
            <a:endParaRPr lang="en-US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85443" y="2313709"/>
            <a:ext cx="5776646" cy="2590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1. Label the tabs on each triangle either “internal” or “external” (see example!)</a:t>
            </a:r>
          </a:p>
          <a:p>
            <a:pPr algn="l"/>
            <a:r>
              <a:rPr lang="en-US" sz="2400" dirty="0" smtClean="0"/>
              <a:t>2. Shade the one “internal” tab red and the three “external” tabs green</a:t>
            </a:r>
          </a:p>
          <a:p>
            <a:pPr algn="l"/>
            <a:r>
              <a:rPr lang="en-US" sz="2400" dirty="0" smtClean="0"/>
              <a:t>3. Add the titles (“Person vs. _____”)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897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1030730"/>
            <a:ext cx="5776646" cy="1178032"/>
          </a:xfrm>
        </p:spPr>
        <p:txBody>
          <a:bodyPr>
            <a:normAutofit/>
          </a:bodyPr>
          <a:lstStyle/>
          <a:p>
            <a:r>
              <a:rPr lang="en-US" dirty="0"/>
              <a:t>Interactive Notebook </a:t>
            </a:r>
            <a:r>
              <a:rPr lang="en-US" dirty="0" smtClean="0"/>
              <a:t>Entry</a:t>
            </a:r>
            <a:endParaRPr lang="en-US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01342" y="2319599"/>
            <a:ext cx="5944848" cy="2590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500" dirty="0" smtClean="0"/>
              <a:t>4. Lightly shade “Person vs. Self” red</a:t>
            </a:r>
          </a:p>
          <a:p>
            <a:pPr algn="l"/>
            <a:r>
              <a:rPr lang="en-US" sz="2500" dirty="0"/>
              <a:t>5</a:t>
            </a:r>
            <a:r>
              <a:rPr lang="en-US" sz="2500" dirty="0" smtClean="0"/>
              <a:t>. </a:t>
            </a:r>
            <a:r>
              <a:rPr lang="en-US" sz="2500" dirty="0"/>
              <a:t>Lightly shade “Person vs. </a:t>
            </a:r>
            <a:r>
              <a:rPr lang="en-US" sz="2500" dirty="0" smtClean="0"/>
              <a:t>Society” blue</a:t>
            </a:r>
            <a:endParaRPr lang="en-US" sz="2500" dirty="0"/>
          </a:p>
          <a:p>
            <a:pPr algn="l"/>
            <a:r>
              <a:rPr lang="en-US" sz="2500" dirty="0" smtClean="0"/>
              <a:t>6. </a:t>
            </a:r>
            <a:r>
              <a:rPr lang="en-US" sz="2500" dirty="0"/>
              <a:t>Lightly shade “Person vs. </a:t>
            </a:r>
            <a:r>
              <a:rPr lang="en-US" sz="2500" dirty="0" smtClean="0"/>
              <a:t>Nature” orange</a:t>
            </a:r>
          </a:p>
          <a:p>
            <a:pPr algn="l"/>
            <a:r>
              <a:rPr lang="en-US" sz="2500" dirty="0" smtClean="0"/>
              <a:t>7. </a:t>
            </a:r>
            <a:r>
              <a:rPr lang="en-US" sz="2500" dirty="0"/>
              <a:t>Lightly shade “Person vs. </a:t>
            </a:r>
            <a:r>
              <a:rPr lang="en-US" sz="2500" dirty="0" smtClean="0"/>
              <a:t>Person” purple</a:t>
            </a:r>
          </a:p>
          <a:p>
            <a:pPr algn="l"/>
            <a:r>
              <a:rPr lang="en-US" sz="2500" dirty="0" smtClean="0"/>
              <a:t>8. </a:t>
            </a:r>
            <a:r>
              <a:rPr lang="en-US" sz="2500" dirty="0"/>
              <a:t>Lightly shade </a:t>
            </a:r>
            <a:r>
              <a:rPr lang="en-US" sz="2500" dirty="0" smtClean="0"/>
              <a:t>“Types of Conflict” yellow</a:t>
            </a:r>
            <a:endParaRPr lang="en-US" sz="2500" dirty="0"/>
          </a:p>
          <a:p>
            <a:pPr algn="l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8975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1030730"/>
            <a:ext cx="5776646" cy="1178032"/>
          </a:xfrm>
        </p:spPr>
        <p:txBody>
          <a:bodyPr>
            <a:normAutofit/>
          </a:bodyPr>
          <a:lstStyle/>
          <a:p>
            <a:r>
              <a:rPr lang="en-US" dirty="0"/>
              <a:t>Interactive Notebook </a:t>
            </a:r>
            <a:r>
              <a:rPr lang="en-US" dirty="0" smtClean="0"/>
              <a:t>Entry</a:t>
            </a:r>
            <a:endParaRPr lang="en-US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01342" y="2319599"/>
            <a:ext cx="5944848" cy="2590800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/>
              <a:t>1. Cut out each piece separately, being careful to leave the tab on.</a:t>
            </a:r>
          </a:p>
          <a:p>
            <a:pPr algn="l"/>
            <a:r>
              <a:rPr lang="en-US" sz="2400" dirty="0" smtClean="0"/>
              <a:t>2. Place all pieces into the notebook so that the points of the triangle meet up. </a:t>
            </a:r>
          </a:p>
          <a:p>
            <a:pPr algn="l"/>
            <a:r>
              <a:rPr lang="en-US" sz="2400" dirty="0" smtClean="0"/>
              <a:t>3. Glue the tabs only so that pieces open.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255" y="-1"/>
            <a:ext cx="5167745" cy="6901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200" y="727194"/>
            <a:ext cx="62411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FIND THE NEXT CLEAN PAIR OF PAGES</a:t>
            </a:r>
          </a:p>
          <a:p>
            <a:pPr algn="ctr"/>
            <a:r>
              <a:rPr lang="en-US" sz="2600" dirty="0" smtClean="0"/>
              <a:t>IN YOUR INTERACTIVE NOTEBOOK.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941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1030730"/>
            <a:ext cx="5776646" cy="1178032"/>
          </a:xfrm>
        </p:spPr>
        <p:txBody>
          <a:bodyPr>
            <a:normAutofit/>
          </a:bodyPr>
          <a:lstStyle/>
          <a:p>
            <a:r>
              <a:rPr lang="en-US" dirty="0"/>
              <a:t>Interactive Notebook </a:t>
            </a:r>
            <a:r>
              <a:rPr lang="en-US" dirty="0" smtClean="0"/>
              <a:t>Entry</a:t>
            </a:r>
            <a:endParaRPr lang="en-US" sz="6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01342" y="2319599"/>
            <a:ext cx="5944848" cy="2590800"/>
          </a:xfrm>
        </p:spPr>
        <p:txBody>
          <a:bodyPr>
            <a:normAutofit/>
          </a:bodyPr>
          <a:lstStyle/>
          <a:p>
            <a:pPr algn="l"/>
            <a:r>
              <a:rPr lang="en-US" sz="2500" dirty="0"/>
              <a:t>4</a:t>
            </a:r>
            <a:r>
              <a:rPr lang="en-US" sz="2500" dirty="0" smtClean="0"/>
              <a:t>. Glue the title at the top of the page.</a:t>
            </a:r>
          </a:p>
          <a:p>
            <a:pPr algn="l"/>
            <a:r>
              <a:rPr lang="en-US" sz="2400" dirty="0"/>
              <a:t>5</a:t>
            </a:r>
            <a:r>
              <a:rPr lang="en-US" sz="2400" dirty="0" smtClean="0"/>
              <a:t>. Use the matching color for each piece to trace a triangle on the notebook page.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255" y="-1"/>
            <a:ext cx="5167745" cy="690153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662089" y="3629891"/>
            <a:ext cx="2648166" cy="138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0611" y="4026143"/>
            <a:ext cx="6074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6. Record the notes on the following page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under </a:t>
            </a:r>
            <a:r>
              <a:rPr lang="en-US" sz="2400" dirty="0">
                <a:solidFill>
                  <a:schemeClr val="bg1"/>
                </a:solidFill>
              </a:rPr>
              <a:t>the correct triangle piece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16" y="3179303"/>
            <a:ext cx="4324894" cy="97045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Interactive Notebook Entry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9800" b="1" dirty="0" smtClean="0"/>
              <a:t>Types of Conflict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582" y="1"/>
            <a:ext cx="757843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u="sng" dirty="0" smtClean="0"/>
              <a:t>Types of Conflict Notes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dirty="0" smtClean="0"/>
              <a:t>(Record under the appropriate door.)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>(Internal conflict)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Person vs. Self: </a:t>
            </a:r>
            <a:r>
              <a:rPr lang="en-US" sz="2300" dirty="0" smtClean="0"/>
              <a:t>a struggle between</a:t>
            </a:r>
            <a:br>
              <a:rPr lang="en-US" sz="2300" dirty="0" smtClean="0"/>
            </a:br>
            <a:r>
              <a:rPr lang="en-US" sz="2300" dirty="0" smtClean="0"/>
              <a:t>a character and their feelings, </a:t>
            </a:r>
            <a:br>
              <a:rPr lang="en-US" sz="2300" dirty="0" smtClean="0"/>
            </a:br>
            <a:r>
              <a:rPr lang="en-US" sz="2300" dirty="0" smtClean="0"/>
              <a:t>conscience, or fear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(External Conflict)</a:t>
            </a:r>
            <a:br>
              <a:rPr lang="en-US" sz="2400" b="1" dirty="0" smtClean="0"/>
            </a:br>
            <a:r>
              <a:rPr lang="en-US" sz="2400" b="1" dirty="0" smtClean="0"/>
              <a:t>Person vs. Person: </a:t>
            </a:r>
            <a:r>
              <a:rPr lang="en-US" sz="2300" dirty="0" smtClean="0"/>
              <a:t>a struggle, mental or physical, between two characters; often involves the protagonist and antagonist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>Person vs</a:t>
            </a:r>
            <a:r>
              <a:rPr lang="en-US" sz="2400" b="1" dirty="0" smtClean="0"/>
              <a:t>. Nature: </a:t>
            </a:r>
            <a:r>
              <a:rPr lang="en-US" sz="2300" dirty="0" smtClean="0"/>
              <a:t>a struggle between a character and natural forces (weather, animals, sickness, etc.)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/>
              <a:t>Person vs</a:t>
            </a:r>
            <a:r>
              <a:rPr lang="en-US" sz="2400" b="1" dirty="0" smtClean="0"/>
              <a:t>. Society: </a:t>
            </a:r>
            <a:r>
              <a:rPr lang="en-US" sz="2300" dirty="0" smtClean="0"/>
              <a:t>a struggle between a character and the laws or beliefs of a group; could involve poverty, politics, social norms, expectations, or values</a:t>
            </a:r>
            <a:endParaRPr lang="en-US" sz="2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328" y="1"/>
            <a:ext cx="2507672" cy="33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4338</TotalTime>
  <Words>763</Words>
  <Application>Microsoft Macintosh PowerPoint</Application>
  <PresentationFormat>Widescreen</PresentationFormat>
  <Paragraphs>98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Rockwell</vt:lpstr>
      <vt:lpstr>Wingdings</vt:lpstr>
      <vt:lpstr>Arial</vt:lpstr>
      <vt:lpstr>Atlas</vt:lpstr>
      <vt:lpstr>Types of Conflict</vt:lpstr>
      <vt:lpstr>What are you learning?  Learning Standards </vt:lpstr>
      <vt:lpstr>What are you learning?  Conflict </vt:lpstr>
      <vt:lpstr>What are you learning?  Conflict </vt:lpstr>
      <vt:lpstr>Interactive Notebook Entry</vt:lpstr>
      <vt:lpstr>Interactive Notebook Entry</vt:lpstr>
      <vt:lpstr>Interactive Notebook Entry</vt:lpstr>
      <vt:lpstr>Interactive Notebook Entry</vt:lpstr>
      <vt:lpstr>Interactive Notebook Entry  Types of Conflict </vt:lpstr>
      <vt:lpstr>Types of Conflict  Cardboard Analysis </vt:lpstr>
      <vt:lpstr>Types of Conflict  Cardboard Analysis </vt:lpstr>
    </vt:vector>
  </TitlesOfParts>
  <Company>Metro Nashville Public Schools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Christopher</dc:creator>
  <cp:lastModifiedBy>Maly, Hillary</cp:lastModifiedBy>
  <cp:revision>54</cp:revision>
  <dcterms:created xsi:type="dcterms:W3CDTF">2018-03-18T23:43:09Z</dcterms:created>
  <dcterms:modified xsi:type="dcterms:W3CDTF">2018-05-06T22:26:07Z</dcterms:modified>
</cp:coreProperties>
</file>