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83" r:id="rId3"/>
    <p:sldId id="287" r:id="rId4"/>
    <p:sldId id="275" r:id="rId5"/>
    <p:sldId id="289" r:id="rId6"/>
    <p:sldId id="291" r:id="rId7"/>
    <p:sldId id="292" r:id="rId8"/>
    <p:sldId id="314" r:id="rId9"/>
    <p:sldId id="315" r:id="rId10"/>
    <p:sldId id="320" r:id="rId11"/>
    <p:sldId id="319" r:id="rId12"/>
    <p:sldId id="321" r:id="rId13"/>
    <p:sldId id="308" r:id="rId14"/>
    <p:sldId id="322" r:id="rId15"/>
    <p:sldId id="324" r:id="rId16"/>
    <p:sldId id="323" r:id="rId17"/>
    <p:sldId id="297" r:id="rId18"/>
    <p:sldId id="325" r:id="rId19"/>
    <p:sldId id="298"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Christopher" initials="M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0"/>
    <p:restoredTop sz="94744"/>
  </p:normalViewPr>
  <p:slideViewPr>
    <p:cSldViewPr snapToGrid="0">
      <p:cViewPr varScale="1">
        <p:scale>
          <a:sx n="122" d="100"/>
          <a:sy n="122" d="100"/>
        </p:scale>
        <p:origin x="7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0E44D3-805E-43F1-B95D-B5C90F22ED18}" type="datetimeFigureOut">
              <a:rPr lang="en-US" smtClean="0"/>
              <a:t>1/11/18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588238-D654-404A-9D6A-7D807F172F47}" type="slidenum">
              <a:rPr lang="en-US" smtClean="0"/>
              <a:t>‹#›</a:t>
            </a:fld>
            <a:endParaRPr lang="en-US"/>
          </a:p>
        </p:txBody>
      </p:sp>
    </p:spTree>
    <p:extLst>
      <p:ext uri="{BB962C8B-B14F-4D97-AF65-F5344CB8AC3E}">
        <p14:creationId xmlns:p14="http://schemas.microsoft.com/office/powerpoint/2010/main" val="33055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58A5E4C-4124-47F3-9D8E-C541B2BA7001}" type="datetimeFigureOut">
              <a:rPr lang="en-US" smtClean="0"/>
              <a:t>1/11/18</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0D3FB91-9C24-47C1-9F0D-528D21467D54}"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9700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A5E4C-4124-47F3-9D8E-C541B2BA700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383918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A5E4C-4124-47F3-9D8E-C541B2BA700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370301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A5E4C-4124-47F3-9D8E-C541B2BA700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3FB91-9C24-47C1-9F0D-528D21467D54}"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64768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A5E4C-4124-47F3-9D8E-C541B2BA700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191750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58A5E4C-4124-47F3-9D8E-C541B2BA7001}"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805591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58A5E4C-4124-47F3-9D8E-C541B2BA7001}"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53499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A5E4C-4124-47F3-9D8E-C541B2BA700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611126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A5E4C-4124-47F3-9D8E-C541B2BA700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111186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A5E4C-4124-47F3-9D8E-C541B2BA700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39277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8A5E4C-4124-47F3-9D8E-C541B2BA700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425593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A5E4C-4124-47F3-9D8E-C541B2BA700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351265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8A5E4C-4124-47F3-9D8E-C541B2BA700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206689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8A5E4C-4124-47F3-9D8E-C541B2BA7001}" type="datetimeFigureOut">
              <a:rPr lang="en-US" smtClean="0"/>
              <a:t>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14478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8A5E4C-4124-47F3-9D8E-C541B2BA7001}"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404119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A5E4C-4124-47F3-9D8E-C541B2BA7001}" type="datetimeFigureOut">
              <a:rPr lang="en-US" smtClean="0"/>
              <a:t>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136382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A5E4C-4124-47F3-9D8E-C541B2BA700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271606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A5E4C-4124-47F3-9D8E-C541B2BA700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3FB91-9C24-47C1-9F0D-528D21467D54}" type="slidenum">
              <a:rPr lang="en-US" smtClean="0"/>
              <a:t>‹#›</a:t>
            </a:fld>
            <a:endParaRPr lang="en-US"/>
          </a:p>
        </p:txBody>
      </p:sp>
    </p:spTree>
    <p:extLst>
      <p:ext uri="{BB962C8B-B14F-4D97-AF65-F5344CB8AC3E}">
        <p14:creationId xmlns:p14="http://schemas.microsoft.com/office/powerpoint/2010/main" val="129625348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58A5E4C-4124-47F3-9D8E-C541B2BA7001}" type="datetimeFigureOut">
              <a:rPr lang="en-US" smtClean="0"/>
              <a:t>1/11/18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0D3FB91-9C24-47C1-9F0D-528D21467D54}" type="slidenum">
              <a:rPr lang="en-US" smtClean="0"/>
              <a:t>‹#›</a:t>
            </a:fld>
            <a:endParaRPr lang="en-US"/>
          </a:p>
        </p:txBody>
      </p:sp>
    </p:spTree>
    <p:extLst>
      <p:ext uri="{BB962C8B-B14F-4D97-AF65-F5344CB8AC3E}">
        <p14:creationId xmlns:p14="http://schemas.microsoft.com/office/powerpoint/2010/main" val="3135696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i="1" dirty="0" smtClean="0"/>
              <a:t>Superman And Me</a:t>
            </a:r>
            <a:endParaRPr lang="en-US" sz="9600" i="1" dirty="0"/>
          </a:p>
        </p:txBody>
      </p:sp>
      <p:sp>
        <p:nvSpPr>
          <p:cNvPr id="3" name="Subtitle 2"/>
          <p:cNvSpPr>
            <a:spLocks noGrp="1"/>
          </p:cNvSpPr>
          <p:nvPr>
            <p:ph type="subTitle" idx="1"/>
          </p:nvPr>
        </p:nvSpPr>
        <p:spPr/>
        <p:txBody>
          <a:bodyPr>
            <a:noAutofit/>
          </a:bodyPr>
          <a:lstStyle/>
          <a:p>
            <a:r>
              <a:rPr lang="en-US" sz="3600" dirty="0" smtClean="0"/>
              <a:t>by Sherman Alexie</a:t>
            </a:r>
            <a:endParaRPr lang="en-US" sz="3600" dirty="0"/>
          </a:p>
        </p:txBody>
      </p:sp>
    </p:spTree>
    <p:extLst>
      <p:ext uri="{BB962C8B-B14F-4D97-AF65-F5344CB8AC3E}">
        <p14:creationId xmlns:p14="http://schemas.microsoft.com/office/powerpoint/2010/main" val="30287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1751" y="-999728"/>
            <a:ext cx="6432582" cy="7857728"/>
          </a:xfrm>
          <a:prstGeom prst="rect">
            <a:avLst/>
          </a:prstGeom>
        </p:spPr>
      </p:pic>
      <p:sp>
        <p:nvSpPr>
          <p:cNvPr id="6" name="TextBox 5"/>
          <p:cNvSpPr txBox="1"/>
          <p:nvPr/>
        </p:nvSpPr>
        <p:spPr>
          <a:xfrm>
            <a:off x="10044333" y="0"/>
            <a:ext cx="2147668" cy="400110"/>
          </a:xfrm>
          <a:prstGeom prst="rect">
            <a:avLst/>
          </a:prstGeom>
          <a:noFill/>
        </p:spPr>
        <p:txBody>
          <a:bodyPr wrap="square" rtlCol="0">
            <a:spAutoFit/>
          </a:bodyPr>
          <a:lstStyle/>
          <a:p>
            <a:r>
              <a:rPr lang="en-US" sz="2000" dirty="0" smtClean="0"/>
              <a:t>Student Sample #1</a:t>
            </a:r>
            <a:endParaRPr lang="en-US" sz="2000" dirty="0"/>
          </a:p>
        </p:txBody>
      </p:sp>
      <p:sp>
        <p:nvSpPr>
          <p:cNvPr id="5" name="TextBox 4"/>
          <p:cNvSpPr txBox="1"/>
          <p:nvPr/>
        </p:nvSpPr>
        <p:spPr>
          <a:xfrm>
            <a:off x="0" y="0"/>
            <a:ext cx="3924886" cy="584775"/>
          </a:xfrm>
          <a:prstGeom prst="rect">
            <a:avLst/>
          </a:prstGeom>
          <a:solidFill>
            <a:schemeClr val="accent1">
              <a:alpha val="70000"/>
            </a:schemeClr>
          </a:solidFill>
          <a:ln w="25400" cap="rnd">
            <a:solidFill>
              <a:schemeClr val="accent1"/>
            </a:solidFill>
            <a:round/>
          </a:ln>
        </p:spPr>
        <p:txBody>
          <a:bodyPr wrap="square" rtlCol="0">
            <a:spAutoFit/>
          </a:bodyPr>
          <a:lstStyle/>
          <a:p>
            <a:pPr algn="ctr"/>
            <a:r>
              <a:rPr lang="en-US" sz="3200" dirty="0"/>
              <a:t>DEVELOPMENT</a:t>
            </a:r>
          </a:p>
        </p:txBody>
      </p:sp>
      <p:sp>
        <p:nvSpPr>
          <p:cNvPr id="7" name="TextBox 6"/>
          <p:cNvSpPr txBox="1"/>
          <p:nvPr/>
        </p:nvSpPr>
        <p:spPr>
          <a:xfrm>
            <a:off x="0" y="919561"/>
            <a:ext cx="3924886" cy="1323439"/>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dirty="0" smtClean="0"/>
              <a:t>The </a:t>
            </a:r>
            <a:r>
              <a:rPr lang="en-US" sz="2000" dirty="0"/>
              <a:t>writer </a:t>
            </a:r>
            <a:r>
              <a:rPr lang="en-US" sz="2000" dirty="0" smtClean="0"/>
              <a:t>uses at least 4 facts and examples from the essay, though not all of them are supported by quotes/text evidence.</a:t>
            </a:r>
            <a:endParaRPr lang="en-US" sz="2000" dirty="0"/>
          </a:p>
        </p:txBody>
      </p:sp>
      <p:cxnSp>
        <p:nvCxnSpPr>
          <p:cNvPr id="8" name="Straight Arrow Connector 7"/>
          <p:cNvCxnSpPr/>
          <p:nvPr/>
        </p:nvCxnSpPr>
        <p:spPr>
          <a:xfrm flipV="1">
            <a:off x="3924886" y="2742608"/>
            <a:ext cx="496619" cy="60550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227213" y="1581280"/>
            <a:ext cx="1964788" cy="1938992"/>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dirty="0" smtClean="0"/>
              <a:t>Not all of the ideas are clearly connected to the focus; they could be more clearly explained…</a:t>
            </a:r>
            <a:endParaRPr lang="en-US" sz="2000" dirty="0"/>
          </a:p>
        </p:txBody>
      </p:sp>
      <p:cxnSp>
        <p:nvCxnSpPr>
          <p:cNvPr id="11" name="Straight Arrow Connector 10"/>
          <p:cNvCxnSpPr/>
          <p:nvPr/>
        </p:nvCxnSpPr>
        <p:spPr>
          <a:xfrm flipH="1">
            <a:off x="9901677" y="3532606"/>
            <a:ext cx="325536" cy="29535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2516942"/>
            <a:ext cx="3924886" cy="1015663"/>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b="1" dirty="0" smtClean="0"/>
              <a:t>Most </a:t>
            </a:r>
            <a:r>
              <a:rPr lang="en-US" sz="2000" dirty="0" smtClean="0"/>
              <a:t>of the ideas in the essay support the writer’s focus, though not all…</a:t>
            </a:r>
            <a:endParaRPr lang="en-US" sz="2000" dirty="0"/>
          </a:p>
        </p:txBody>
      </p:sp>
      <p:cxnSp>
        <p:nvCxnSpPr>
          <p:cNvPr id="13" name="Straight Arrow Connector 12"/>
          <p:cNvCxnSpPr/>
          <p:nvPr/>
        </p:nvCxnSpPr>
        <p:spPr>
          <a:xfrm flipV="1">
            <a:off x="3924886" y="1273041"/>
            <a:ext cx="496619" cy="126303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24886" y="5253027"/>
            <a:ext cx="496619" cy="23337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214812" y="3520272"/>
            <a:ext cx="1964788" cy="2862322"/>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dirty="0" smtClean="0"/>
              <a:t>This idea hasn’t been introduced yet, and the text evidence really explains how Alexie, himself, broke through the reading barrier.</a:t>
            </a:r>
            <a:endParaRPr lang="en-US" sz="2000" dirty="0"/>
          </a:p>
        </p:txBody>
      </p:sp>
      <p:sp>
        <p:nvSpPr>
          <p:cNvPr id="20" name="TextBox 19"/>
          <p:cNvSpPr txBox="1"/>
          <p:nvPr/>
        </p:nvSpPr>
        <p:spPr>
          <a:xfrm>
            <a:off x="0" y="3786142"/>
            <a:ext cx="3924886" cy="1631216"/>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dirty="0" smtClean="0"/>
              <a:t>This transition is very abrupt. The writer misses an opportunity here to make a stronger connection by sharing text evidence to describe the students he is trying to save. </a:t>
            </a:r>
            <a:endParaRPr lang="en-US" sz="2000" dirty="0"/>
          </a:p>
        </p:txBody>
      </p:sp>
      <p:sp>
        <p:nvSpPr>
          <p:cNvPr id="25" name="TextBox 24"/>
          <p:cNvSpPr txBox="1"/>
          <p:nvPr/>
        </p:nvSpPr>
        <p:spPr>
          <a:xfrm>
            <a:off x="0" y="5558640"/>
            <a:ext cx="3924886" cy="1323439"/>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dirty="0" smtClean="0"/>
              <a:t>As noted, the conclusion could be further developed by explaining all the text evidence used to show how Alexie develops his metaphor.</a:t>
            </a:r>
            <a:endParaRPr lang="en-US" sz="2000" dirty="0"/>
          </a:p>
        </p:txBody>
      </p:sp>
      <p:cxnSp>
        <p:nvCxnSpPr>
          <p:cNvPr id="27" name="Straight Arrow Connector 26"/>
          <p:cNvCxnSpPr/>
          <p:nvPr/>
        </p:nvCxnSpPr>
        <p:spPr>
          <a:xfrm>
            <a:off x="3924886" y="6121446"/>
            <a:ext cx="496619" cy="23337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91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9" grpId="0" animBg="1"/>
      <p:bldP spid="20"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1751" y="-999728"/>
            <a:ext cx="6432582" cy="7857728"/>
          </a:xfrm>
          <a:prstGeom prst="rect">
            <a:avLst/>
          </a:prstGeom>
        </p:spPr>
      </p:pic>
      <p:sp>
        <p:nvSpPr>
          <p:cNvPr id="6" name="TextBox 5"/>
          <p:cNvSpPr txBox="1"/>
          <p:nvPr/>
        </p:nvSpPr>
        <p:spPr>
          <a:xfrm>
            <a:off x="10044333" y="0"/>
            <a:ext cx="2147668" cy="400110"/>
          </a:xfrm>
          <a:prstGeom prst="rect">
            <a:avLst/>
          </a:prstGeom>
          <a:noFill/>
        </p:spPr>
        <p:txBody>
          <a:bodyPr wrap="square" rtlCol="0">
            <a:spAutoFit/>
          </a:bodyPr>
          <a:lstStyle/>
          <a:p>
            <a:r>
              <a:rPr lang="en-US" sz="2000" dirty="0" smtClean="0"/>
              <a:t>Student Sample #1</a:t>
            </a:r>
            <a:endParaRPr lang="en-US" sz="2000" dirty="0"/>
          </a:p>
        </p:txBody>
      </p:sp>
      <p:sp>
        <p:nvSpPr>
          <p:cNvPr id="5" name="TextBox 4"/>
          <p:cNvSpPr txBox="1"/>
          <p:nvPr/>
        </p:nvSpPr>
        <p:spPr>
          <a:xfrm>
            <a:off x="0" y="0"/>
            <a:ext cx="3924886" cy="584775"/>
          </a:xfrm>
          <a:prstGeom prst="rect">
            <a:avLst/>
          </a:prstGeom>
          <a:solidFill>
            <a:schemeClr val="accent1">
              <a:alpha val="70000"/>
            </a:schemeClr>
          </a:solidFill>
          <a:ln w="25400" cap="rnd">
            <a:solidFill>
              <a:schemeClr val="accent1"/>
            </a:solidFill>
            <a:round/>
          </a:ln>
        </p:spPr>
        <p:txBody>
          <a:bodyPr wrap="square" rtlCol="0">
            <a:spAutoFit/>
          </a:bodyPr>
          <a:lstStyle/>
          <a:p>
            <a:pPr algn="ctr"/>
            <a:r>
              <a:rPr lang="en-US" sz="3200" dirty="0" smtClean="0"/>
              <a:t>LANGUAGE</a:t>
            </a:r>
            <a:endParaRPr lang="en-US" sz="3200" dirty="0"/>
          </a:p>
        </p:txBody>
      </p:sp>
      <p:sp>
        <p:nvSpPr>
          <p:cNvPr id="7" name="TextBox 6"/>
          <p:cNvSpPr txBox="1"/>
          <p:nvPr/>
        </p:nvSpPr>
        <p:spPr>
          <a:xfrm>
            <a:off x="0" y="732880"/>
            <a:ext cx="4039772" cy="2308324"/>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400" dirty="0" smtClean="0"/>
              <a:t>The writer uses some topic-specific vocabulary to explain the topic. However, they could have included more citations and direct quotes when sharing text evidence.</a:t>
            </a:r>
            <a:endParaRPr lang="en-US" sz="2400" dirty="0"/>
          </a:p>
        </p:txBody>
      </p:sp>
      <p:sp>
        <p:nvSpPr>
          <p:cNvPr id="8" name="TextBox 7"/>
          <p:cNvSpPr txBox="1"/>
          <p:nvPr/>
        </p:nvSpPr>
        <p:spPr>
          <a:xfrm>
            <a:off x="0" y="3189309"/>
            <a:ext cx="4039772" cy="1200329"/>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400" dirty="0" smtClean="0"/>
              <a:t>The writer does a good job of including a variety of different types of sentences.</a:t>
            </a:r>
            <a:endParaRPr lang="en-US" sz="2400" dirty="0"/>
          </a:p>
        </p:txBody>
      </p:sp>
      <p:sp>
        <p:nvSpPr>
          <p:cNvPr id="9" name="TextBox 8"/>
          <p:cNvSpPr txBox="1"/>
          <p:nvPr/>
        </p:nvSpPr>
        <p:spPr>
          <a:xfrm>
            <a:off x="0" y="4643620"/>
            <a:ext cx="4039772" cy="1938992"/>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400" dirty="0"/>
              <a:t>T</a:t>
            </a:r>
            <a:r>
              <a:rPr lang="en-US" sz="2400" dirty="0" smtClean="0"/>
              <a:t>he writing style is formal and objective, with only occasional informal vocabulary choices. The essay maintains third person point of view.</a:t>
            </a:r>
            <a:endParaRPr lang="en-US" sz="2400" dirty="0"/>
          </a:p>
        </p:txBody>
      </p:sp>
    </p:spTree>
    <p:extLst>
      <p:ext uri="{BB962C8B-B14F-4D97-AF65-F5344CB8AC3E}">
        <p14:creationId xmlns:p14="http://schemas.microsoft.com/office/powerpoint/2010/main" val="234747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1751" y="-999728"/>
            <a:ext cx="6432582" cy="7857728"/>
          </a:xfrm>
          <a:prstGeom prst="rect">
            <a:avLst/>
          </a:prstGeom>
        </p:spPr>
      </p:pic>
      <p:sp>
        <p:nvSpPr>
          <p:cNvPr id="6" name="TextBox 5"/>
          <p:cNvSpPr txBox="1"/>
          <p:nvPr/>
        </p:nvSpPr>
        <p:spPr>
          <a:xfrm>
            <a:off x="10044333" y="0"/>
            <a:ext cx="2147668" cy="400110"/>
          </a:xfrm>
          <a:prstGeom prst="rect">
            <a:avLst/>
          </a:prstGeom>
          <a:noFill/>
        </p:spPr>
        <p:txBody>
          <a:bodyPr wrap="square" rtlCol="0">
            <a:spAutoFit/>
          </a:bodyPr>
          <a:lstStyle/>
          <a:p>
            <a:r>
              <a:rPr lang="en-US" sz="2000" dirty="0" smtClean="0"/>
              <a:t>Student Sample #1</a:t>
            </a:r>
            <a:endParaRPr lang="en-US" sz="2000" dirty="0"/>
          </a:p>
        </p:txBody>
      </p:sp>
      <p:sp>
        <p:nvSpPr>
          <p:cNvPr id="5" name="TextBox 4"/>
          <p:cNvSpPr txBox="1"/>
          <p:nvPr/>
        </p:nvSpPr>
        <p:spPr>
          <a:xfrm>
            <a:off x="0" y="0"/>
            <a:ext cx="3924886" cy="584775"/>
          </a:xfrm>
          <a:prstGeom prst="rect">
            <a:avLst/>
          </a:prstGeom>
          <a:solidFill>
            <a:schemeClr val="accent1">
              <a:alpha val="70000"/>
            </a:schemeClr>
          </a:solidFill>
          <a:ln w="25400" cap="rnd">
            <a:solidFill>
              <a:schemeClr val="accent1"/>
            </a:solidFill>
            <a:round/>
          </a:ln>
        </p:spPr>
        <p:txBody>
          <a:bodyPr wrap="square" rtlCol="0">
            <a:spAutoFit/>
          </a:bodyPr>
          <a:lstStyle/>
          <a:p>
            <a:pPr algn="ctr"/>
            <a:r>
              <a:rPr lang="en-US" sz="3200" dirty="0" smtClean="0"/>
              <a:t>CONVENTIONS</a:t>
            </a:r>
            <a:endParaRPr lang="en-US" sz="3200" dirty="0"/>
          </a:p>
        </p:txBody>
      </p:sp>
      <p:sp>
        <p:nvSpPr>
          <p:cNvPr id="7" name="TextBox 6"/>
          <p:cNvSpPr txBox="1"/>
          <p:nvPr/>
        </p:nvSpPr>
        <p:spPr>
          <a:xfrm>
            <a:off x="0" y="888009"/>
            <a:ext cx="4039772" cy="1569660"/>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400" dirty="0" smtClean="0"/>
              <a:t>The writer generally uses correct spelling, grammar, punctuation, and capitalization.</a:t>
            </a:r>
            <a:endParaRPr lang="en-US" sz="2400" dirty="0"/>
          </a:p>
        </p:txBody>
      </p:sp>
      <p:sp>
        <p:nvSpPr>
          <p:cNvPr id="8" name="TextBox 7"/>
          <p:cNvSpPr txBox="1"/>
          <p:nvPr/>
        </p:nvSpPr>
        <p:spPr>
          <a:xfrm>
            <a:off x="0" y="2760903"/>
            <a:ext cx="4039772" cy="1200329"/>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400" dirty="0" smtClean="0"/>
              <a:t>There are occasional errors, but they don’t interfere with the overall meaning.</a:t>
            </a:r>
            <a:endParaRPr lang="en-US" sz="2400" dirty="0"/>
          </a:p>
        </p:txBody>
      </p:sp>
    </p:spTree>
    <p:extLst>
      <p:ext uri="{BB962C8B-B14F-4D97-AF65-F5344CB8AC3E}">
        <p14:creationId xmlns:p14="http://schemas.microsoft.com/office/powerpoint/2010/main" val="35741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58588" cy="844062"/>
          </a:xfrm>
        </p:spPr>
        <p:txBody>
          <a:bodyPr>
            <a:noAutofit/>
          </a:bodyPr>
          <a:lstStyle/>
          <a:p>
            <a:pPr algn="ctr"/>
            <a:r>
              <a:rPr lang="en-US" sz="4800" b="1" dirty="0"/>
              <a:t>Essential Questions </a:t>
            </a:r>
            <a:r>
              <a:rPr lang="en-US" sz="4800" b="1" dirty="0" smtClean="0"/>
              <a:t>for Revising/Editing</a:t>
            </a:r>
            <a:endParaRPr lang="en-US" sz="4800" b="1" dirty="0"/>
          </a:p>
        </p:txBody>
      </p:sp>
      <p:sp>
        <p:nvSpPr>
          <p:cNvPr id="3" name="Content Placeholder 2"/>
          <p:cNvSpPr>
            <a:spLocks noGrp="1"/>
          </p:cNvSpPr>
          <p:nvPr>
            <p:ph idx="1"/>
          </p:nvPr>
        </p:nvSpPr>
        <p:spPr>
          <a:xfrm>
            <a:off x="41540" y="2771335"/>
            <a:ext cx="11475508" cy="2082018"/>
          </a:xfrm>
        </p:spPr>
        <p:txBody>
          <a:bodyPr>
            <a:noAutofit/>
          </a:bodyPr>
          <a:lstStyle/>
          <a:p>
            <a:pPr>
              <a:lnSpc>
                <a:spcPct val="100000"/>
              </a:lnSpc>
              <a:spcBef>
                <a:spcPts val="0"/>
              </a:spcBef>
            </a:pPr>
            <a:r>
              <a:rPr lang="en-US" sz="1800" dirty="0" smtClean="0"/>
              <a:t>Did the writer (I) use facts and ideas to support the focus?</a:t>
            </a:r>
          </a:p>
          <a:p>
            <a:pPr>
              <a:lnSpc>
                <a:spcPct val="100000"/>
              </a:lnSpc>
              <a:spcBef>
                <a:spcPts val="0"/>
              </a:spcBef>
            </a:pPr>
            <a:r>
              <a:rPr lang="en-US" sz="1800" dirty="0"/>
              <a:t>Did the writer (I</a:t>
            </a:r>
            <a:r>
              <a:rPr lang="en-US" sz="1800" dirty="0" smtClean="0"/>
              <a:t>) include at least four (4) facts/examples from the articles?</a:t>
            </a:r>
          </a:p>
          <a:p>
            <a:pPr>
              <a:lnSpc>
                <a:spcPct val="100000"/>
              </a:lnSpc>
              <a:spcBef>
                <a:spcPts val="0"/>
              </a:spcBef>
            </a:pPr>
            <a:r>
              <a:rPr lang="en-US" sz="1800" dirty="0"/>
              <a:t>Did the writer (I</a:t>
            </a:r>
            <a:r>
              <a:rPr lang="en-US" sz="1800" dirty="0" smtClean="0"/>
              <a:t>)</a:t>
            </a:r>
            <a:r>
              <a:rPr lang="en-US" sz="1800" dirty="0"/>
              <a:t> </a:t>
            </a:r>
            <a:r>
              <a:rPr lang="en-US" sz="1800" dirty="0" smtClean="0"/>
              <a:t>connect and explain the examples?</a:t>
            </a:r>
          </a:p>
          <a:p>
            <a:pPr>
              <a:lnSpc>
                <a:spcPct val="100000"/>
              </a:lnSpc>
              <a:spcBef>
                <a:spcPts val="0"/>
              </a:spcBef>
            </a:pPr>
            <a:r>
              <a:rPr lang="en-US" sz="1800" dirty="0"/>
              <a:t>Did the writer (I</a:t>
            </a:r>
            <a:r>
              <a:rPr lang="en-US" sz="1800" dirty="0" smtClean="0"/>
              <a:t>) include an introduction with a clear focus?</a:t>
            </a:r>
          </a:p>
          <a:p>
            <a:pPr>
              <a:lnSpc>
                <a:spcPct val="100000"/>
              </a:lnSpc>
              <a:spcBef>
                <a:spcPts val="0"/>
              </a:spcBef>
            </a:pPr>
            <a:r>
              <a:rPr lang="en-US" sz="1800" dirty="0"/>
              <a:t>Did the writer (I</a:t>
            </a:r>
            <a:r>
              <a:rPr lang="en-US" sz="1800" dirty="0" smtClean="0"/>
              <a:t>) organize ideas into paragraphs by categories or topics?</a:t>
            </a:r>
          </a:p>
          <a:p>
            <a:pPr>
              <a:lnSpc>
                <a:spcPct val="100000"/>
              </a:lnSpc>
              <a:spcBef>
                <a:spcPts val="0"/>
              </a:spcBef>
            </a:pPr>
            <a:r>
              <a:rPr lang="en-US" sz="1800" dirty="0"/>
              <a:t>Did the writer (I</a:t>
            </a:r>
            <a:r>
              <a:rPr lang="en-US" sz="1800" dirty="0" smtClean="0"/>
              <a:t>) include an ending/conclusion that relates to the information?</a:t>
            </a:r>
          </a:p>
          <a:p>
            <a:pPr>
              <a:lnSpc>
                <a:spcPct val="100000"/>
              </a:lnSpc>
              <a:spcBef>
                <a:spcPts val="0"/>
              </a:spcBef>
            </a:pPr>
            <a:r>
              <a:rPr lang="en-US" sz="1800" dirty="0"/>
              <a:t>Did the writer (I</a:t>
            </a:r>
            <a:r>
              <a:rPr lang="en-US" sz="1800" dirty="0" smtClean="0"/>
              <a:t>) include topic-specific vocabulary from the articles?</a:t>
            </a:r>
          </a:p>
          <a:p>
            <a:pPr>
              <a:lnSpc>
                <a:spcPct val="100000"/>
              </a:lnSpc>
              <a:spcBef>
                <a:spcPts val="0"/>
              </a:spcBef>
            </a:pPr>
            <a:r>
              <a:rPr lang="en-US" sz="1800" dirty="0"/>
              <a:t>Did the writer (I</a:t>
            </a:r>
            <a:r>
              <a:rPr lang="en-US" sz="1800" dirty="0" smtClean="0"/>
              <a:t>) use different types of sentences that are formal/objective?</a:t>
            </a:r>
          </a:p>
          <a:p>
            <a:pPr>
              <a:lnSpc>
                <a:spcPct val="100000"/>
              </a:lnSpc>
              <a:spcBef>
                <a:spcPts val="0"/>
              </a:spcBef>
            </a:pPr>
            <a:r>
              <a:rPr lang="en-US" sz="1800" dirty="0"/>
              <a:t>Did the writer (I) utilize correct spelling, grammar, punctuation, and capitalization</a:t>
            </a:r>
            <a:r>
              <a:rPr lang="en-US" sz="1800" dirty="0" smtClean="0"/>
              <a:t>?</a:t>
            </a:r>
          </a:p>
          <a:p>
            <a:pPr>
              <a:lnSpc>
                <a:spcPct val="100000"/>
              </a:lnSpc>
              <a:spcBef>
                <a:spcPts val="0"/>
              </a:spcBef>
            </a:pPr>
            <a:endParaRPr lang="en-US" sz="2400" dirty="0"/>
          </a:p>
          <a:p>
            <a:pPr marL="45720" indent="0">
              <a:lnSpc>
                <a:spcPct val="100000"/>
              </a:lnSpc>
              <a:spcBef>
                <a:spcPts val="0"/>
              </a:spcBef>
              <a:buNone/>
            </a:pPr>
            <a:r>
              <a:rPr lang="en-US" sz="2800" dirty="0" smtClean="0"/>
              <a:t>While the author of Sample #1 captures the general idea of the writing prompt, there are still some errors that could be improved. It includes facts and evidence from Alexie’s essay, but some of the evidence does not support the focus. The extended metaphor could also be more clearly explained. This essay would earn a “3” overall – good, but not great!</a:t>
            </a:r>
            <a:endParaRPr lang="en-US" sz="2800" dirty="0"/>
          </a:p>
          <a:p>
            <a:endParaRPr lang="en-US" sz="2800" dirty="0" smtClean="0"/>
          </a:p>
          <a:p>
            <a:endParaRPr lang="en-US" sz="2800" dirty="0"/>
          </a:p>
        </p:txBody>
      </p:sp>
    </p:spTree>
    <p:extLst>
      <p:ext uri="{BB962C8B-B14F-4D97-AF65-F5344CB8AC3E}">
        <p14:creationId xmlns:p14="http://schemas.microsoft.com/office/powerpoint/2010/main" val="260871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58588" cy="844062"/>
          </a:xfrm>
        </p:spPr>
        <p:txBody>
          <a:bodyPr>
            <a:noAutofit/>
          </a:bodyPr>
          <a:lstStyle/>
          <a:p>
            <a:pPr algn="ctr"/>
            <a:r>
              <a:rPr lang="en-US" sz="4800" b="1" dirty="0"/>
              <a:t>Essential Questions </a:t>
            </a:r>
            <a:r>
              <a:rPr lang="en-US" sz="4800" b="1" dirty="0" smtClean="0"/>
              <a:t>for Revising/Editing</a:t>
            </a:r>
            <a:endParaRPr lang="en-US" sz="4800" b="1" dirty="0"/>
          </a:p>
        </p:txBody>
      </p:sp>
      <p:sp>
        <p:nvSpPr>
          <p:cNvPr id="3" name="Content Placeholder 2"/>
          <p:cNvSpPr>
            <a:spLocks noGrp="1"/>
          </p:cNvSpPr>
          <p:nvPr>
            <p:ph idx="1"/>
          </p:nvPr>
        </p:nvSpPr>
        <p:spPr>
          <a:xfrm>
            <a:off x="41540" y="2771335"/>
            <a:ext cx="11517048" cy="2082018"/>
          </a:xfrm>
        </p:spPr>
        <p:txBody>
          <a:bodyPr>
            <a:noAutofit/>
          </a:bodyPr>
          <a:lstStyle/>
          <a:p>
            <a:pPr>
              <a:lnSpc>
                <a:spcPct val="100000"/>
              </a:lnSpc>
              <a:spcBef>
                <a:spcPts val="0"/>
              </a:spcBef>
            </a:pPr>
            <a:r>
              <a:rPr lang="en-US" sz="1800" dirty="0" smtClean="0"/>
              <a:t>Did the writer (I) use facts and ideas to support the focus?</a:t>
            </a:r>
          </a:p>
          <a:p>
            <a:pPr>
              <a:lnSpc>
                <a:spcPct val="100000"/>
              </a:lnSpc>
              <a:spcBef>
                <a:spcPts val="0"/>
              </a:spcBef>
            </a:pPr>
            <a:r>
              <a:rPr lang="en-US" sz="1800" dirty="0"/>
              <a:t>Did the writer (I</a:t>
            </a:r>
            <a:r>
              <a:rPr lang="en-US" sz="1800" dirty="0" smtClean="0"/>
              <a:t>) include at least four (4) facts/examples from the articles?</a:t>
            </a:r>
          </a:p>
          <a:p>
            <a:pPr>
              <a:lnSpc>
                <a:spcPct val="100000"/>
              </a:lnSpc>
              <a:spcBef>
                <a:spcPts val="0"/>
              </a:spcBef>
            </a:pPr>
            <a:r>
              <a:rPr lang="en-US" sz="1800" dirty="0"/>
              <a:t>Did the writer (I</a:t>
            </a:r>
            <a:r>
              <a:rPr lang="en-US" sz="1800" dirty="0" smtClean="0"/>
              <a:t>)</a:t>
            </a:r>
            <a:r>
              <a:rPr lang="en-US" sz="1800" dirty="0"/>
              <a:t> </a:t>
            </a:r>
            <a:r>
              <a:rPr lang="en-US" sz="1800" dirty="0" smtClean="0"/>
              <a:t>connect and explain the examples?</a:t>
            </a:r>
          </a:p>
          <a:p>
            <a:pPr>
              <a:lnSpc>
                <a:spcPct val="100000"/>
              </a:lnSpc>
              <a:spcBef>
                <a:spcPts val="0"/>
              </a:spcBef>
            </a:pPr>
            <a:r>
              <a:rPr lang="en-US" sz="1800" dirty="0"/>
              <a:t>Did the writer (I</a:t>
            </a:r>
            <a:r>
              <a:rPr lang="en-US" sz="1800" dirty="0" smtClean="0"/>
              <a:t>) include an introduction with a clear focus?</a:t>
            </a:r>
          </a:p>
          <a:p>
            <a:pPr>
              <a:lnSpc>
                <a:spcPct val="100000"/>
              </a:lnSpc>
              <a:spcBef>
                <a:spcPts val="0"/>
              </a:spcBef>
            </a:pPr>
            <a:r>
              <a:rPr lang="en-US" sz="1800" dirty="0"/>
              <a:t>Did the writer (I</a:t>
            </a:r>
            <a:r>
              <a:rPr lang="en-US" sz="1800" dirty="0" smtClean="0"/>
              <a:t>) organize ideas into paragraphs by categories or topics?</a:t>
            </a:r>
          </a:p>
          <a:p>
            <a:pPr>
              <a:lnSpc>
                <a:spcPct val="100000"/>
              </a:lnSpc>
              <a:spcBef>
                <a:spcPts val="0"/>
              </a:spcBef>
            </a:pPr>
            <a:r>
              <a:rPr lang="en-US" sz="1800" dirty="0"/>
              <a:t>Did the writer (I</a:t>
            </a:r>
            <a:r>
              <a:rPr lang="en-US" sz="1800" dirty="0" smtClean="0"/>
              <a:t>) include an ending/conclusion that relates to the information?</a:t>
            </a:r>
          </a:p>
          <a:p>
            <a:pPr>
              <a:lnSpc>
                <a:spcPct val="100000"/>
              </a:lnSpc>
              <a:spcBef>
                <a:spcPts val="0"/>
              </a:spcBef>
            </a:pPr>
            <a:r>
              <a:rPr lang="en-US" sz="1800" dirty="0"/>
              <a:t>Did the writer (I</a:t>
            </a:r>
            <a:r>
              <a:rPr lang="en-US" sz="1800" dirty="0" smtClean="0"/>
              <a:t>) include topic-specific vocabulary from the articles?</a:t>
            </a:r>
          </a:p>
          <a:p>
            <a:pPr>
              <a:lnSpc>
                <a:spcPct val="100000"/>
              </a:lnSpc>
              <a:spcBef>
                <a:spcPts val="0"/>
              </a:spcBef>
            </a:pPr>
            <a:r>
              <a:rPr lang="en-US" sz="1800" dirty="0"/>
              <a:t>Did the writer (I</a:t>
            </a:r>
            <a:r>
              <a:rPr lang="en-US" sz="1800" dirty="0" smtClean="0"/>
              <a:t>) use different types of sentences that are formal/objective?</a:t>
            </a:r>
          </a:p>
          <a:p>
            <a:pPr>
              <a:lnSpc>
                <a:spcPct val="100000"/>
              </a:lnSpc>
              <a:spcBef>
                <a:spcPts val="0"/>
              </a:spcBef>
            </a:pPr>
            <a:r>
              <a:rPr lang="en-US" sz="1800" dirty="0"/>
              <a:t>Did the writer (I) utilize correct spelling, grammar, punctuation, and capitalization</a:t>
            </a:r>
            <a:r>
              <a:rPr lang="en-US" sz="1800" dirty="0" smtClean="0"/>
              <a:t>?</a:t>
            </a:r>
          </a:p>
          <a:p>
            <a:pPr>
              <a:lnSpc>
                <a:spcPct val="100000"/>
              </a:lnSpc>
              <a:spcBef>
                <a:spcPts val="0"/>
              </a:spcBef>
            </a:pPr>
            <a:endParaRPr lang="en-US" sz="2400" dirty="0"/>
          </a:p>
          <a:p>
            <a:pPr marL="45720" indent="0">
              <a:lnSpc>
                <a:spcPct val="100000"/>
              </a:lnSpc>
              <a:spcBef>
                <a:spcPts val="0"/>
              </a:spcBef>
              <a:buNone/>
            </a:pPr>
            <a:r>
              <a:rPr lang="en-US" sz="2800" dirty="0"/>
              <a:t>We’ll review one more example together. This time, read the sample quietly to yourself. After reading, be prepared to share your observations about the </a:t>
            </a:r>
            <a:r>
              <a:rPr lang="en-US" sz="2800" dirty="0" smtClean="0"/>
              <a:t>essay. </a:t>
            </a:r>
            <a:r>
              <a:rPr lang="en-US" sz="2800" dirty="0"/>
              <a:t>Use your </a:t>
            </a:r>
            <a:r>
              <a:rPr lang="en-US" sz="2800" i="1" dirty="0"/>
              <a:t>Informational Writing Rubric  </a:t>
            </a:r>
            <a:r>
              <a:rPr lang="en-US" sz="2800" dirty="0"/>
              <a:t>to analyze the author’s work.</a:t>
            </a:r>
          </a:p>
          <a:p>
            <a:pPr marL="45720" indent="0">
              <a:lnSpc>
                <a:spcPct val="100000"/>
              </a:lnSpc>
              <a:spcBef>
                <a:spcPts val="0"/>
              </a:spcBef>
              <a:buNone/>
            </a:pPr>
            <a:r>
              <a:rPr lang="en-US" sz="2800" dirty="0"/>
              <a:t>How would you provide specific feedback to this student?</a:t>
            </a:r>
          </a:p>
          <a:p>
            <a:endParaRPr lang="en-US" sz="2800" dirty="0" smtClean="0"/>
          </a:p>
          <a:p>
            <a:endParaRPr lang="en-US" sz="2800" dirty="0"/>
          </a:p>
        </p:txBody>
      </p:sp>
    </p:spTree>
    <p:extLst>
      <p:ext uri="{BB962C8B-B14F-4D97-AF65-F5344CB8AC3E}">
        <p14:creationId xmlns:p14="http://schemas.microsoft.com/office/powerpoint/2010/main" val="2097895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9558338" y="0"/>
            <a:ext cx="2633663" cy="461665"/>
          </a:xfrm>
          <a:prstGeom prst="rect">
            <a:avLst/>
          </a:prstGeom>
          <a:noFill/>
        </p:spPr>
        <p:txBody>
          <a:bodyPr wrap="square" rtlCol="0">
            <a:spAutoFit/>
          </a:bodyPr>
          <a:lstStyle/>
          <a:p>
            <a:r>
              <a:rPr lang="en-US" sz="2400" dirty="0" smtClean="0"/>
              <a:t>Student Sample #2</a:t>
            </a:r>
            <a:endParaRPr lang="en-US" sz="2400" dirty="0"/>
          </a:p>
        </p:txBody>
      </p:sp>
      <p:pic>
        <p:nvPicPr>
          <p:cNvPr id="5" name="Picture 4"/>
          <p:cNvPicPr/>
          <p:nvPr/>
        </p:nvPicPr>
        <p:blipFill>
          <a:blip r:embed="rId2"/>
          <a:stretch>
            <a:fillRect/>
          </a:stretch>
        </p:blipFill>
        <p:spPr>
          <a:xfrm>
            <a:off x="-383313" y="-2085976"/>
            <a:ext cx="7398475" cy="10086976"/>
          </a:xfrm>
          <a:prstGeom prst="rect">
            <a:avLst/>
          </a:prstGeom>
          <a:ln w="38100">
            <a:noFill/>
          </a:ln>
        </p:spPr>
      </p:pic>
      <p:sp>
        <p:nvSpPr>
          <p:cNvPr id="3" name="TextBox 2"/>
          <p:cNvSpPr txBox="1"/>
          <p:nvPr/>
        </p:nvSpPr>
        <p:spPr>
          <a:xfrm>
            <a:off x="7386639" y="4471987"/>
            <a:ext cx="4765505" cy="2031325"/>
          </a:xfrm>
          <a:prstGeom prst="rect">
            <a:avLst/>
          </a:prstGeom>
          <a:noFill/>
        </p:spPr>
        <p:txBody>
          <a:bodyPr wrap="square" rtlCol="0">
            <a:spAutoFit/>
          </a:bodyPr>
          <a:lstStyle/>
          <a:p>
            <a:r>
              <a:rPr lang="en-US" sz="1400" dirty="0" smtClean="0">
                <a:solidFill>
                  <a:schemeClr val="tx1">
                    <a:lumMod val="95000"/>
                    <a:lumOff val="5000"/>
                  </a:schemeClr>
                </a:solidFill>
                <a:latin typeface="Calibri" panose="020F0502020204030204" pitchFamily="34" charset="0"/>
                <a:cs typeface="Calibri" panose="020F0502020204030204" pitchFamily="34" charset="0"/>
              </a:rPr>
              <a:t>In conclusion, Sherman Alexie’s essay uses an extended metaphor in which he assumes the personality of the fictional character Superman and becomes a savior of lives on the Native American reservation for Native American students. This extended metaphor begins in the beginning of the essay with Alexie as a child, and continues through the end when he continues to break down the doors. However, what Alexie is trying to save the students from at the end of his essay is defeat.</a:t>
            </a:r>
            <a:endParaRPr lang="en-US" sz="1400" dirty="0">
              <a:solidFill>
                <a:schemeClr val="tx1">
                  <a:lumMod val="95000"/>
                  <a:lumOff val="5000"/>
                </a:schemeClr>
              </a:solidFill>
              <a:latin typeface="Calibri" panose="020F0502020204030204" pitchFamily="34" charset="0"/>
              <a:cs typeface="Calibri" panose="020F0502020204030204" pitchFamily="34" charset="0"/>
            </a:endParaRPr>
          </a:p>
        </p:txBody>
      </p:sp>
      <p:cxnSp>
        <p:nvCxnSpPr>
          <p:cNvPr id="10" name="Straight Connector 9"/>
          <p:cNvCxnSpPr/>
          <p:nvPr/>
        </p:nvCxnSpPr>
        <p:spPr>
          <a:xfrm>
            <a:off x="7200900" y="0"/>
            <a:ext cx="0" cy="68580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713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58588" cy="844062"/>
          </a:xfrm>
        </p:spPr>
        <p:txBody>
          <a:bodyPr>
            <a:noAutofit/>
          </a:bodyPr>
          <a:lstStyle/>
          <a:p>
            <a:pPr algn="ctr"/>
            <a:r>
              <a:rPr lang="en-US" sz="4800" b="1" dirty="0"/>
              <a:t>Essential Questions </a:t>
            </a:r>
            <a:r>
              <a:rPr lang="en-US" sz="4800" b="1" dirty="0" smtClean="0"/>
              <a:t>for Revising/Editing</a:t>
            </a:r>
            <a:endParaRPr lang="en-US" sz="4800" b="1" dirty="0"/>
          </a:p>
        </p:txBody>
      </p:sp>
      <p:sp>
        <p:nvSpPr>
          <p:cNvPr id="3" name="Content Placeholder 2"/>
          <p:cNvSpPr>
            <a:spLocks noGrp="1"/>
          </p:cNvSpPr>
          <p:nvPr>
            <p:ph idx="1"/>
          </p:nvPr>
        </p:nvSpPr>
        <p:spPr>
          <a:xfrm>
            <a:off x="41540" y="2771335"/>
            <a:ext cx="11475508" cy="2082018"/>
          </a:xfrm>
        </p:spPr>
        <p:txBody>
          <a:bodyPr>
            <a:noAutofit/>
          </a:bodyPr>
          <a:lstStyle/>
          <a:p>
            <a:pPr>
              <a:lnSpc>
                <a:spcPct val="100000"/>
              </a:lnSpc>
              <a:spcBef>
                <a:spcPts val="0"/>
              </a:spcBef>
            </a:pPr>
            <a:r>
              <a:rPr lang="en-US" sz="1800" dirty="0" smtClean="0"/>
              <a:t>Did the writer (I) use facts and ideas to support the focus?</a:t>
            </a:r>
          </a:p>
          <a:p>
            <a:pPr>
              <a:lnSpc>
                <a:spcPct val="100000"/>
              </a:lnSpc>
              <a:spcBef>
                <a:spcPts val="0"/>
              </a:spcBef>
            </a:pPr>
            <a:r>
              <a:rPr lang="en-US" sz="1800" dirty="0"/>
              <a:t>Did the writer (I</a:t>
            </a:r>
            <a:r>
              <a:rPr lang="en-US" sz="1800" dirty="0" smtClean="0"/>
              <a:t>) include at least four (4) facts/examples from the articles?</a:t>
            </a:r>
          </a:p>
          <a:p>
            <a:pPr>
              <a:lnSpc>
                <a:spcPct val="100000"/>
              </a:lnSpc>
              <a:spcBef>
                <a:spcPts val="0"/>
              </a:spcBef>
            </a:pPr>
            <a:r>
              <a:rPr lang="en-US" sz="1800" dirty="0"/>
              <a:t>Did the writer (I</a:t>
            </a:r>
            <a:r>
              <a:rPr lang="en-US" sz="1800" dirty="0" smtClean="0"/>
              <a:t>)</a:t>
            </a:r>
            <a:r>
              <a:rPr lang="en-US" sz="1800" dirty="0"/>
              <a:t> </a:t>
            </a:r>
            <a:r>
              <a:rPr lang="en-US" sz="1800" dirty="0" smtClean="0"/>
              <a:t>connect and explain the examples?</a:t>
            </a:r>
          </a:p>
          <a:p>
            <a:pPr>
              <a:lnSpc>
                <a:spcPct val="100000"/>
              </a:lnSpc>
              <a:spcBef>
                <a:spcPts val="0"/>
              </a:spcBef>
            </a:pPr>
            <a:r>
              <a:rPr lang="en-US" sz="1800" dirty="0"/>
              <a:t>Did the writer (I</a:t>
            </a:r>
            <a:r>
              <a:rPr lang="en-US" sz="1800" dirty="0" smtClean="0"/>
              <a:t>) include an introduction with a clear focus?</a:t>
            </a:r>
          </a:p>
          <a:p>
            <a:pPr>
              <a:lnSpc>
                <a:spcPct val="100000"/>
              </a:lnSpc>
              <a:spcBef>
                <a:spcPts val="0"/>
              </a:spcBef>
            </a:pPr>
            <a:r>
              <a:rPr lang="en-US" sz="1800" dirty="0"/>
              <a:t>Did the writer (I</a:t>
            </a:r>
            <a:r>
              <a:rPr lang="en-US" sz="1800" dirty="0" smtClean="0"/>
              <a:t>) organize ideas into paragraphs by categories or topics?</a:t>
            </a:r>
          </a:p>
          <a:p>
            <a:pPr>
              <a:lnSpc>
                <a:spcPct val="100000"/>
              </a:lnSpc>
              <a:spcBef>
                <a:spcPts val="0"/>
              </a:spcBef>
            </a:pPr>
            <a:r>
              <a:rPr lang="en-US" sz="1800" dirty="0"/>
              <a:t>Did the writer (I</a:t>
            </a:r>
            <a:r>
              <a:rPr lang="en-US" sz="1800" dirty="0" smtClean="0"/>
              <a:t>) include an ending/conclusion that relates to the information?</a:t>
            </a:r>
          </a:p>
          <a:p>
            <a:pPr>
              <a:lnSpc>
                <a:spcPct val="100000"/>
              </a:lnSpc>
              <a:spcBef>
                <a:spcPts val="0"/>
              </a:spcBef>
            </a:pPr>
            <a:r>
              <a:rPr lang="en-US" sz="1800" dirty="0"/>
              <a:t>Did the writer (I</a:t>
            </a:r>
            <a:r>
              <a:rPr lang="en-US" sz="1800" dirty="0" smtClean="0"/>
              <a:t>) include topic-specific vocabulary from the articles?</a:t>
            </a:r>
          </a:p>
          <a:p>
            <a:pPr>
              <a:lnSpc>
                <a:spcPct val="100000"/>
              </a:lnSpc>
              <a:spcBef>
                <a:spcPts val="0"/>
              </a:spcBef>
            </a:pPr>
            <a:r>
              <a:rPr lang="en-US" sz="1800" dirty="0"/>
              <a:t>Did the writer (I</a:t>
            </a:r>
            <a:r>
              <a:rPr lang="en-US" sz="1800" dirty="0" smtClean="0"/>
              <a:t>) use different types of sentences that are formal/objective?</a:t>
            </a:r>
          </a:p>
          <a:p>
            <a:pPr>
              <a:lnSpc>
                <a:spcPct val="100000"/>
              </a:lnSpc>
              <a:spcBef>
                <a:spcPts val="0"/>
              </a:spcBef>
            </a:pPr>
            <a:r>
              <a:rPr lang="en-US" sz="1800" dirty="0"/>
              <a:t>Did the writer (I) utilize correct spelling, grammar, punctuation, and capitalization</a:t>
            </a:r>
            <a:r>
              <a:rPr lang="en-US" sz="1800" dirty="0" smtClean="0"/>
              <a:t>?</a:t>
            </a:r>
          </a:p>
          <a:p>
            <a:pPr>
              <a:lnSpc>
                <a:spcPct val="100000"/>
              </a:lnSpc>
              <a:spcBef>
                <a:spcPts val="0"/>
              </a:spcBef>
            </a:pPr>
            <a:endParaRPr lang="en-US" sz="2400" dirty="0"/>
          </a:p>
          <a:p>
            <a:pPr>
              <a:lnSpc>
                <a:spcPct val="100000"/>
              </a:lnSpc>
              <a:spcBef>
                <a:spcPts val="0"/>
              </a:spcBef>
            </a:pPr>
            <a:r>
              <a:rPr lang="en-US" sz="2800" dirty="0"/>
              <a:t>Sample #2 is much more polished. </a:t>
            </a:r>
            <a:r>
              <a:rPr lang="en-US" sz="2800" dirty="0" smtClean="0"/>
              <a:t>Not only does the writer introduce </a:t>
            </a:r>
            <a:r>
              <a:rPr lang="en-US" sz="2800" dirty="0"/>
              <a:t>the topic, </a:t>
            </a:r>
            <a:r>
              <a:rPr lang="en-US" sz="2800" dirty="0" smtClean="0"/>
              <a:t>but they also clearly focus on tracing the development of the extended metaphor. All ideas support this focus and are explained with clear text evidence. The </a:t>
            </a:r>
            <a:r>
              <a:rPr lang="en-US" sz="2800" dirty="0"/>
              <a:t>author concludes the </a:t>
            </a:r>
            <a:r>
              <a:rPr lang="en-US" sz="2800" dirty="0" smtClean="0"/>
              <a:t>essay with a strong summary of the metaphor. </a:t>
            </a:r>
            <a:r>
              <a:rPr lang="en-US" sz="2800" dirty="0"/>
              <a:t>This sample would receive a grade of “4.”</a:t>
            </a:r>
          </a:p>
          <a:p>
            <a:endParaRPr lang="en-US" sz="2800" dirty="0" smtClean="0"/>
          </a:p>
          <a:p>
            <a:endParaRPr lang="en-US" sz="2800" dirty="0"/>
          </a:p>
        </p:txBody>
      </p:sp>
    </p:spTree>
    <p:extLst>
      <p:ext uri="{BB962C8B-B14F-4D97-AF65-F5344CB8AC3E}">
        <p14:creationId xmlns:p14="http://schemas.microsoft.com/office/powerpoint/2010/main" val="1405856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704" y="0"/>
            <a:ext cx="9875520" cy="1106977"/>
          </a:xfrm>
        </p:spPr>
        <p:txBody>
          <a:bodyPr>
            <a:normAutofit/>
          </a:bodyPr>
          <a:lstStyle/>
          <a:p>
            <a:pPr algn="ctr"/>
            <a:r>
              <a:rPr lang="en-US" sz="6000" b="1" dirty="0" smtClean="0"/>
              <a:t>Peer Review</a:t>
            </a:r>
            <a:endParaRPr lang="en-US" sz="6000" b="1" dirty="0"/>
          </a:p>
        </p:txBody>
      </p:sp>
      <p:sp>
        <p:nvSpPr>
          <p:cNvPr id="3" name="Content Placeholder 2"/>
          <p:cNvSpPr>
            <a:spLocks noGrp="1"/>
          </p:cNvSpPr>
          <p:nvPr>
            <p:ph idx="1"/>
          </p:nvPr>
        </p:nvSpPr>
        <p:spPr>
          <a:xfrm>
            <a:off x="108919" y="750065"/>
            <a:ext cx="11707090" cy="5056909"/>
          </a:xfrm>
        </p:spPr>
        <p:txBody>
          <a:bodyPr>
            <a:normAutofit fontScale="55000" lnSpcReduction="20000"/>
          </a:bodyPr>
          <a:lstStyle/>
          <a:p>
            <a:pPr marL="45720" indent="0">
              <a:buNone/>
            </a:pPr>
            <a:r>
              <a:rPr lang="en-US" sz="5100" dirty="0" smtClean="0"/>
              <a:t>Working with a partner, Follow these steps to review your writing:</a:t>
            </a:r>
          </a:p>
          <a:p>
            <a:pPr marL="502920" indent="-457200">
              <a:buAutoNum type="arabicParenR"/>
            </a:pPr>
            <a:r>
              <a:rPr lang="en-US" sz="4200" dirty="0" smtClean="0"/>
              <a:t>Determine who is “Partner #1” (the person with the longest hair). </a:t>
            </a:r>
          </a:p>
          <a:p>
            <a:pPr marL="502920" indent="-457200">
              <a:buAutoNum type="arabicParenR"/>
            </a:pPr>
            <a:r>
              <a:rPr lang="en-US" sz="4200" dirty="0" smtClean="0"/>
              <a:t>Partner #1 will read their writing aloud to Partner #2 (who is following along silently).</a:t>
            </a:r>
          </a:p>
          <a:p>
            <a:pPr marL="502920" indent="-457200">
              <a:buAutoNum type="arabicParenR"/>
            </a:pPr>
            <a:r>
              <a:rPr lang="en-US" sz="4200" dirty="0" smtClean="0"/>
              <a:t>Partner #2 will complete the “Peer Writing Review Sheet” to give Partner #1 feedback.</a:t>
            </a:r>
          </a:p>
          <a:p>
            <a:pPr marL="731520" lvl="1" indent="-457200">
              <a:buFont typeface="+mj-lt"/>
              <a:buAutoNum type="alphaLcParenR"/>
            </a:pPr>
            <a:r>
              <a:rPr lang="en-US" sz="3800" dirty="0" smtClean="0"/>
              <a:t>During this time, ask questions as needed to clarify things you don’t understand, etc.</a:t>
            </a:r>
          </a:p>
          <a:p>
            <a:pPr marL="502920" indent="-457200">
              <a:buFont typeface="+mj-lt"/>
              <a:buAutoNum type="arabicParenR"/>
            </a:pPr>
            <a:r>
              <a:rPr lang="en-US" sz="4200" dirty="0" smtClean="0"/>
              <a:t>SWITCH: </a:t>
            </a:r>
            <a:r>
              <a:rPr lang="en-US" sz="4200" dirty="0"/>
              <a:t>Partner </a:t>
            </a:r>
            <a:r>
              <a:rPr lang="en-US" sz="4200" dirty="0" smtClean="0"/>
              <a:t>#2 </a:t>
            </a:r>
            <a:r>
              <a:rPr lang="en-US" sz="4200" dirty="0"/>
              <a:t>will read their writing aloud to Partner </a:t>
            </a:r>
            <a:r>
              <a:rPr lang="en-US" sz="4200" dirty="0" smtClean="0"/>
              <a:t>#1 </a:t>
            </a:r>
            <a:r>
              <a:rPr lang="en-US" sz="4200" dirty="0"/>
              <a:t>(who is following along silently).</a:t>
            </a:r>
          </a:p>
          <a:p>
            <a:pPr marL="502920" indent="-457200">
              <a:buAutoNum type="arabicParenR"/>
            </a:pPr>
            <a:r>
              <a:rPr lang="en-US" sz="4200" dirty="0"/>
              <a:t>Partner </a:t>
            </a:r>
            <a:r>
              <a:rPr lang="en-US" sz="4200" dirty="0" smtClean="0"/>
              <a:t>#1 </a:t>
            </a:r>
            <a:r>
              <a:rPr lang="en-US" sz="4200" dirty="0"/>
              <a:t>will complete the “Peer Writing Review Sheet” to give Partner </a:t>
            </a:r>
            <a:r>
              <a:rPr lang="en-US" sz="4200" dirty="0" smtClean="0"/>
              <a:t>#2 </a:t>
            </a:r>
            <a:r>
              <a:rPr lang="en-US" sz="4200" dirty="0"/>
              <a:t>feedback.</a:t>
            </a:r>
          </a:p>
          <a:p>
            <a:pPr marL="731520" lvl="1" indent="-457200">
              <a:buFont typeface="+mj-lt"/>
              <a:buAutoNum type="alphaLcParenR"/>
            </a:pPr>
            <a:r>
              <a:rPr lang="en-US" sz="3800" dirty="0" smtClean="0"/>
              <a:t>Again, ASK QUESTIONS! Help each other out. The goal is to improve your writing.</a:t>
            </a:r>
            <a:endParaRPr lang="en-US" sz="3800" dirty="0"/>
          </a:p>
        </p:txBody>
      </p:sp>
    </p:spTree>
    <p:extLst>
      <p:ext uri="{BB962C8B-B14F-4D97-AF65-F5344CB8AC3E}">
        <p14:creationId xmlns:p14="http://schemas.microsoft.com/office/powerpoint/2010/main" val="67715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63399" cy="962979"/>
          </a:xfrm>
        </p:spPr>
        <p:txBody>
          <a:bodyPr>
            <a:noAutofit/>
          </a:bodyPr>
          <a:lstStyle/>
          <a:p>
            <a:pPr algn="ctr"/>
            <a:r>
              <a:rPr lang="en-US" sz="4800" b="1" dirty="0"/>
              <a:t>Essential Questions </a:t>
            </a:r>
            <a:r>
              <a:rPr lang="en-US" sz="4800" b="1" dirty="0" smtClean="0"/>
              <a:t>for Revising/Editing</a:t>
            </a:r>
            <a:endParaRPr lang="en-US" sz="4800" b="1" dirty="0"/>
          </a:p>
        </p:txBody>
      </p:sp>
      <p:sp>
        <p:nvSpPr>
          <p:cNvPr id="3" name="Content Placeholder 2"/>
          <p:cNvSpPr>
            <a:spLocks noGrp="1"/>
          </p:cNvSpPr>
          <p:nvPr>
            <p:ph idx="1"/>
          </p:nvPr>
        </p:nvSpPr>
        <p:spPr>
          <a:xfrm>
            <a:off x="96982" y="1316182"/>
            <a:ext cx="11866417" cy="5070763"/>
          </a:xfrm>
        </p:spPr>
        <p:txBody>
          <a:bodyPr>
            <a:noAutofit/>
          </a:bodyPr>
          <a:lstStyle/>
          <a:p>
            <a:r>
              <a:rPr lang="en-US" sz="2300" dirty="0" smtClean="0"/>
              <a:t>Did the writer (I) use facts and ideas to support the focus?</a:t>
            </a:r>
          </a:p>
          <a:p>
            <a:r>
              <a:rPr lang="en-US" sz="2300" dirty="0"/>
              <a:t>Did the writer (I</a:t>
            </a:r>
            <a:r>
              <a:rPr lang="en-US" sz="2300" dirty="0" smtClean="0"/>
              <a:t>) include facts/examples from the essay?</a:t>
            </a:r>
          </a:p>
          <a:p>
            <a:r>
              <a:rPr lang="en-US" sz="2300" dirty="0"/>
              <a:t>Did the writer (I</a:t>
            </a:r>
            <a:r>
              <a:rPr lang="en-US" sz="2300" dirty="0" smtClean="0"/>
              <a:t>)</a:t>
            </a:r>
            <a:r>
              <a:rPr lang="en-US" sz="2300" dirty="0"/>
              <a:t> </a:t>
            </a:r>
            <a:r>
              <a:rPr lang="en-US" sz="2300" dirty="0" smtClean="0"/>
              <a:t>connect and explain the examples?</a:t>
            </a:r>
          </a:p>
          <a:p>
            <a:r>
              <a:rPr lang="en-US" sz="2300" dirty="0"/>
              <a:t>Did the writer (I</a:t>
            </a:r>
            <a:r>
              <a:rPr lang="en-US" sz="2300" dirty="0" smtClean="0"/>
              <a:t>) include an introduction with a clear focus?</a:t>
            </a:r>
          </a:p>
          <a:p>
            <a:r>
              <a:rPr lang="en-US" sz="2300" dirty="0"/>
              <a:t>Did the writer (I</a:t>
            </a:r>
            <a:r>
              <a:rPr lang="en-US" sz="2300" dirty="0" smtClean="0"/>
              <a:t>) organize ideas into paragraphs by categories or topics?</a:t>
            </a:r>
          </a:p>
          <a:p>
            <a:r>
              <a:rPr lang="en-US" sz="2300" dirty="0"/>
              <a:t>Did the writer (I</a:t>
            </a:r>
            <a:r>
              <a:rPr lang="en-US" sz="2300" dirty="0" smtClean="0"/>
              <a:t>) include an ending/conclusion that relates to the information?</a:t>
            </a:r>
          </a:p>
          <a:p>
            <a:r>
              <a:rPr lang="en-US" sz="2300" dirty="0"/>
              <a:t>Did the writer (I</a:t>
            </a:r>
            <a:r>
              <a:rPr lang="en-US" sz="2300" dirty="0" smtClean="0"/>
              <a:t>) include topic-specific vocabulary from the articles?</a:t>
            </a:r>
          </a:p>
          <a:p>
            <a:r>
              <a:rPr lang="en-US" sz="2300" dirty="0"/>
              <a:t>Did the writer (I</a:t>
            </a:r>
            <a:r>
              <a:rPr lang="en-US" sz="2300" dirty="0" smtClean="0"/>
              <a:t>) use different types of sentences that are formal/objective?</a:t>
            </a:r>
          </a:p>
          <a:p>
            <a:r>
              <a:rPr lang="en-US" sz="2300" dirty="0"/>
              <a:t>Did the writer (I) utilize correct spelling, grammar, punctuation, and capitalization?</a:t>
            </a:r>
          </a:p>
          <a:p>
            <a:endParaRPr lang="en-US" sz="2800" dirty="0" smtClean="0"/>
          </a:p>
          <a:p>
            <a:endParaRPr lang="en-US" sz="2800" dirty="0"/>
          </a:p>
        </p:txBody>
      </p:sp>
    </p:spTree>
    <p:extLst>
      <p:ext uri="{BB962C8B-B14F-4D97-AF65-F5344CB8AC3E}">
        <p14:creationId xmlns:p14="http://schemas.microsoft.com/office/powerpoint/2010/main" val="380182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12" y="34548"/>
            <a:ext cx="9875520" cy="1356360"/>
          </a:xfrm>
        </p:spPr>
        <p:txBody>
          <a:bodyPr>
            <a:normAutofit/>
          </a:bodyPr>
          <a:lstStyle/>
          <a:p>
            <a:r>
              <a:rPr lang="en-US" sz="6600" b="1" dirty="0" smtClean="0"/>
              <a:t>Publishing a Final Draft</a:t>
            </a:r>
            <a:endParaRPr lang="en-US" sz="6600" b="1" dirty="0"/>
          </a:p>
        </p:txBody>
      </p:sp>
      <p:sp>
        <p:nvSpPr>
          <p:cNvPr id="3" name="Content Placeholder 2"/>
          <p:cNvSpPr>
            <a:spLocks noGrp="1"/>
          </p:cNvSpPr>
          <p:nvPr>
            <p:ph idx="1"/>
          </p:nvPr>
        </p:nvSpPr>
        <p:spPr>
          <a:xfrm>
            <a:off x="0" y="839337"/>
            <a:ext cx="11704745" cy="5120727"/>
          </a:xfrm>
        </p:spPr>
        <p:txBody>
          <a:bodyPr>
            <a:noAutofit/>
          </a:bodyPr>
          <a:lstStyle/>
          <a:p>
            <a:r>
              <a:rPr lang="en-US" sz="3000" dirty="0" smtClean="0"/>
              <a:t>Using the feedback from your partner, revise/edit your writing to publish a final draft. Be sure you have included strong text evidence that clearly supports your focus, and explain how the evidence is used to develop the extended metaphor!</a:t>
            </a:r>
          </a:p>
          <a:p>
            <a:pPr marL="45720" indent="0">
              <a:buNone/>
            </a:pPr>
            <a:r>
              <a:rPr lang="en-US" sz="3000" dirty="0"/>
              <a:t>In Sherman Alexie’s essay, “Superman and Me,” Alexie uses an extended metaphor to explain the connection between him and the fictional character Superman. Write an essay in which you explain the metaphor and trace its development throughout the essay.</a:t>
            </a:r>
          </a:p>
        </p:txBody>
      </p:sp>
    </p:spTree>
    <p:extLst>
      <p:ext uri="{BB962C8B-B14F-4D97-AF65-F5344CB8AC3E}">
        <p14:creationId xmlns:p14="http://schemas.microsoft.com/office/powerpoint/2010/main" val="3232827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927" y="0"/>
            <a:ext cx="9755678" cy="1356360"/>
          </a:xfrm>
        </p:spPr>
        <p:txBody>
          <a:bodyPr>
            <a:normAutofit/>
          </a:bodyPr>
          <a:lstStyle/>
          <a:p>
            <a:r>
              <a:rPr lang="en-US" sz="6600" b="1" dirty="0" smtClean="0"/>
              <a:t>Learning Standards</a:t>
            </a:r>
            <a:endParaRPr lang="en-US" sz="6600" b="1" dirty="0"/>
          </a:p>
        </p:txBody>
      </p:sp>
      <p:sp>
        <p:nvSpPr>
          <p:cNvPr id="3" name="Content Placeholder 2"/>
          <p:cNvSpPr>
            <a:spLocks noGrp="1"/>
          </p:cNvSpPr>
          <p:nvPr>
            <p:ph idx="1"/>
          </p:nvPr>
        </p:nvSpPr>
        <p:spPr>
          <a:xfrm>
            <a:off x="0" y="783473"/>
            <a:ext cx="11665527" cy="5354091"/>
          </a:xfrm>
        </p:spPr>
        <p:txBody>
          <a:bodyPr>
            <a:noAutofit/>
          </a:bodyPr>
          <a:lstStyle/>
          <a:p>
            <a:r>
              <a:rPr lang="en-US" sz="1800" b="1" dirty="0"/>
              <a:t>5.RI.KID.2 </a:t>
            </a:r>
            <a:r>
              <a:rPr lang="en-US" sz="1800" dirty="0"/>
              <a:t>Determine the main idea of a text and explain how it is supported by key details; summarize the text. </a:t>
            </a:r>
            <a:endParaRPr lang="en-US" sz="1800" dirty="0" smtClean="0"/>
          </a:p>
          <a:p>
            <a:r>
              <a:rPr lang="en-US" sz="1800" b="1" dirty="0"/>
              <a:t>5.RI.KID.3 </a:t>
            </a:r>
            <a:r>
              <a:rPr lang="en-US" sz="1800" dirty="0"/>
              <a:t>Explain the relationships and interactions among two or more individuals, events, </a:t>
            </a:r>
            <a:r>
              <a:rPr lang="en-US" sz="1800" dirty="0" smtClean="0"/>
              <a:t>and </a:t>
            </a:r>
            <a:r>
              <a:rPr lang="en-US" sz="1800" dirty="0"/>
              <a:t>ideas in a text</a:t>
            </a:r>
            <a:r>
              <a:rPr lang="en-US" sz="1800" dirty="0" smtClean="0"/>
              <a:t>.</a:t>
            </a:r>
          </a:p>
          <a:p>
            <a:r>
              <a:rPr lang="en-US" sz="2800" b="1" dirty="0" smtClean="0"/>
              <a:t>5.W.TTP.2 </a:t>
            </a:r>
            <a:r>
              <a:rPr lang="en-US" sz="2800" dirty="0" smtClean="0"/>
              <a:t>Write informative/explanatory texts to examine a topic and convey ideas and information.</a:t>
            </a:r>
          </a:p>
          <a:p>
            <a:r>
              <a:rPr lang="en-US" sz="2800" b="1" dirty="0" smtClean="0"/>
              <a:t>5.W.PDW.4 </a:t>
            </a:r>
            <a:r>
              <a:rPr lang="en-US" sz="2800" dirty="0" smtClean="0"/>
              <a:t>Produce clear and coherent writing in which the development, organization, and style are appropriate to task, purpose, and audience</a:t>
            </a:r>
          </a:p>
          <a:p>
            <a:r>
              <a:rPr lang="en-US" sz="2800" b="1" dirty="0" smtClean="0"/>
              <a:t>5.W.PDW.5 </a:t>
            </a:r>
            <a:r>
              <a:rPr lang="en-US" sz="2800" dirty="0"/>
              <a:t>With guidance and support from peers and adults, develop and strengthen writing as needed by planning, revising, and editing. </a:t>
            </a:r>
            <a:endParaRPr lang="en-US" sz="3000" dirty="0"/>
          </a:p>
        </p:txBody>
      </p:sp>
    </p:spTree>
    <p:extLst>
      <p:ext uri="{BB962C8B-B14F-4D97-AF65-F5344CB8AC3E}">
        <p14:creationId xmlns:p14="http://schemas.microsoft.com/office/powerpoint/2010/main" val="3840187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263236"/>
            <a:ext cx="9840884" cy="1356360"/>
          </a:xfrm>
        </p:spPr>
        <p:txBody>
          <a:bodyPr>
            <a:normAutofit/>
          </a:bodyPr>
          <a:lstStyle/>
          <a:p>
            <a:r>
              <a:rPr lang="en-US" sz="6600" b="1" dirty="0" smtClean="0"/>
              <a:t>I can statements</a:t>
            </a:r>
            <a:endParaRPr lang="en-US" sz="6600" b="1" dirty="0"/>
          </a:p>
        </p:txBody>
      </p:sp>
      <p:sp>
        <p:nvSpPr>
          <p:cNvPr id="3" name="Content Placeholder 2"/>
          <p:cNvSpPr>
            <a:spLocks noGrp="1"/>
          </p:cNvSpPr>
          <p:nvPr>
            <p:ph idx="1"/>
          </p:nvPr>
        </p:nvSpPr>
        <p:spPr>
          <a:xfrm>
            <a:off x="290946" y="1420091"/>
            <a:ext cx="11277600" cy="4038600"/>
          </a:xfrm>
        </p:spPr>
        <p:txBody>
          <a:bodyPr>
            <a:normAutofit fontScale="92500" lnSpcReduction="20000"/>
          </a:bodyPr>
          <a:lstStyle/>
          <a:p>
            <a:r>
              <a:rPr lang="en-US" sz="4000" dirty="0"/>
              <a:t>I can </a:t>
            </a:r>
            <a:r>
              <a:rPr lang="en-US" sz="4000" dirty="0" smtClean="0"/>
              <a:t>write an informative text to convey the main ideas of a topic.</a:t>
            </a:r>
          </a:p>
          <a:p>
            <a:r>
              <a:rPr lang="en-US" sz="4000" dirty="0"/>
              <a:t>I </a:t>
            </a:r>
            <a:r>
              <a:rPr lang="en-US" sz="4000" dirty="0" smtClean="0"/>
              <a:t>can develop ideas, organize </a:t>
            </a:r>
            <a:r>
              <a:rPr lang="en-US" sz="4000" dirty="0"/>
              <a:t>information </a:t>
            </a:r>
            <a:r>
              <a:rPr lang="en-US" sz="4000" dirty="0" smtClean="0"/>
              <a:t>clearly, </a:t>
            </a:r>
            <a:r>
              <a:rPr lang="en-US" sz="4000" dirty="0"/>
              <a:t>and </a:t>
            </a:r>
            <a:r>
              <a:rPr lang="en-US" sz="4000" dirty="0" smtClean="0"/>
              <a:t>use style that </a:t>
            </a:r>
            <a:r>
              <a:rPr lang="en-US" sz="4000" dirty="0"/>
              <a:t>is appropriate to the writing task</a:t>
            </a:r>
            <a:r>
              <a:rPr lang="en-US" sz="4000" dirty="0" smtClean="0"/>
              <a:t>.</a:t>
            </a:r>
          </a:p>
          <a:p>
            <a:r>
              <a:rPr lang="en-US" sz="4000" dirty="0" smtClean="0"/>
              <a:t>I </a:t>
            </a:r>
            <a:r>
              <a:rPr lang="en-US" sz="4000" dirty="0"/>
              <a:t>can </a:t>
            </a:r>
            <a:r>
              <a:rPr lang="en-US" sz="4000" dirty="0" smtClean="0"/>
              <a:t>follow steps in the writing process to revise and edit my writing. </a:t>
            </a:r>
            <a:endParaRPr lang="en-US" sz="4000" dirty="0"/>
          </a:p>
        </p:txBody>
      </p:sp>
    </p:spTree>
    <p:extLst>
      <p:ext uri="{BB962C8B-B14F-4D97-AF65-F5344CB8AC3E}">
        <p14:creationId xmlns:p14="http://schemas.microsoft.com/office/powerpoint/2010/main" val="313200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6222"/>
            <a:ext cx="9875520" cy="1356360"/>
          </a:xfrm>
        </p:spPr>
        <p:txBody>
          <a:bodyPr>
            <a:normAutofit/>
          </a:bodyPr>
          <a:lstStyle/>
          <a:p>
            <a:r>
              <a:rPr lang="en-US" sz="6600" b="1" dirty="0" smtClean="0"/>
              <a:t>Summative Writing Task</a:t>
            </a:r>
            <a:endParaRPr lang="en-US" sz="6600" b="1" dirty="0"/>
          </a:p>
        </p:txBody>
      </p:sp>
      <p:sp>
        <p:nvSpPr>
          <p:cNvPr id="3" name="Content Placeholder 2"/>
          <p:cNvSpPr>
            <a:spLocks noGrp="1"/>
          </p:cNvSpPr>
          <p:nvPr>
            <p:ph idx="1"/>
          </p:nvPr>
        </p:nvSpPr>
        <p:spPr>
          <a:xfrm>
            <a:off x="147205" y="1390909"/>
            <a:ext cx="11540835" cy="4150910"/>
          </a:xfrm>
        </p:spPr>
        <p:txBody>
          <a:bodyPr>
            <a:noAutofit/>
          </a:bodyPr>
          <a:lstStyle/>
          <a:p>
            <a:pPr marL="45720" indent="0">
              <a:buNone/>
            </a:pPr>
            <a:r>
              <a:rPr lang="en-US" sz="3600" dirty="0"/>
              <a:t>In Sherman Alexie’s essay, “Superman and Me,” Alexie uses an extended metaphor to explain the connection between him and the fictional character Superman. Write an essay in which you explain the metaphor and trace its development throughout the essay.</a:t>
            </a:r>
            <a:endParaRPr lang="en-US" sz="6000" dirty="0"/>
          </a:p>
        </p:txBody>
      </p:sp>
    </p:spTree>
    <p:extLst>
      <p:ext uri="{BB962C8B-B14F-4D97-AF65-F5344CB8AC3E}">
        <p14:creationId xmlns:p14="http://schemas.microsoft.com/office/powerpoint/2010/main" val="899230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6222"/>
            <a:ext cx="9875520" cy="1356360"/>
          </a:xfrm>
        </p:spPr>
        <p:txBody>
          <a:bodyPr>
            <a:normAutofit/>
          </a:bodyPr>
          <a:lstStyle/>
          <a:p>
            <a:r>
              <a:rPr lang="en-US" sz="6600" b="1" dirty="0" smtClean="0"/>
              <a:t>Student Samples</a:t>
            </a:r>
            <a:endParaRPr lang="en-US" sz="6600" b="1" dirty="0"/>
          </a:p>
        </p:txBody>
      </p:sp>
      <p:sp>
        <p:nvSpPr>
          <p:cNvPr id="3" name="Content Placeholder 2"/>
          <p:cNvSpPr>
            <a:spLocks noGrp="1"/>
          </p:cNvSpPr>
          <p:nvPr>
            <p:ph idx="1"/>
          </p:nvPr>
        </p:nvSpPr>
        <p:spPr>
          <a:xfrm>
            <a:off x="318655" y="1390909"/>
            <a:ext cx="11540835" cy="4095492"/>
          </a:xfrm>
        </p:spPr>
        <p:txBody>
          <a:bodyPr>
            <a:noAutofit/>
          </a:bodyPr>
          <a:lstStyle/>
          <a:p>
            <a:r>
              <a:rPr lang="en-US" sz="3600" dirty="0"/>
              <a:t>We’re going to examine some examples of student writing. </a:t>
            </a:r>
          </a:p>
          <a:p>
            <a:r>
              <a:rPr lang="en-US" sz="3600" dirty="0"/>
              <a:t>First, we’ll review the </a:t>
            </a:r>
            <a:r>
              <a:rPr lang="en-US" sz="3600" dirty="0" smtClean="0"/>
              <a:t>Informational/Explanatory </a:t>
            </a:r>
            <a:r>
              <a:rPr lang="en-US" sz="3600" dirty="0"/>
              <a:t>Writing </a:t>
            </a:r>
            <a:r>
              <a:rPr lang="en-US" sz="3600" dirty="0" smtClean="0"/>
              <a:t>Rubric. </a:t>
            </a:r>
            <a:r>
              <a:rPr lang="en-US" sz="2800" dirty="0" smtClean="0"/>
              <a:t>(You should have a copy in your Literacy notes!)</a:t>
            </a:r>
            <a:endParaRPr lang="en-US" sz="2800" dirty="0"/>
          </a:p>
          <a:p>
            <a:r>
              <a:rPr lang="en-US" sz="3600" dirty="0"/>
              <a:t>Be prepared to share your observations about the writing samples based on the rubric categories.</a:t>
            </a:r>
          </a:p>
        </p:txBody>
      </p:sp>
    </p:spTree>
    <p:extLst>
      <p:ext uri="{BB962C8B-B14F-4D97-AF65-F5344CB8AC3E}">
        <p14:creationId xmlns:p14="http://schemas.microsoft.com/office/powerpoint/2010/main" val="1658269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6805710"/>
              </p:ext>
            </p:extLst>
          </p:nvPr>
        </p:nvGraphicFramePr>
        <p:xfrm>
          <a:off x="0" y="1"/>
          <a:ext cx="12192000" cy="6897902"/>
        </p:xfrm>
        <a:graphic>
          <a:graphicData uri="http://schemas.openxmlformats.org/drawingml/2006/table">
            <a:tbl>
              <a:tblPr firstRow="1" firstCol="1" bandRow="1">
                <a:tableStyleId>{5C22544A-7EE6-4342-B048-85BDC9FD1C3A}</a:tableStyleId>
              </a:tblPr>
              <a:tblGrid>
                <a:gridCol w="1335080">
                  <a:extLst>
                    <a:ext uri="{9D8B030D-6E8A-4147-A177-3AD203B41FA5}">
                      <a16:colId xmlns:a16="http://schemas.microsoft.com/office/drawing/2014/main" xmlns="" val="2974102664"/>
                    </a:ext>
                  </a:extLst>
                </a:gridCol>
                <a:gridCol w="2572235">
                  <a:extLst>
                    <a:ext uri="{9D8B030D-6E8A-4147-A177-3AD203B41FA5}">
                      <a16:colId xmlns:a16="http://schemas.microsoft.com/office/drawing/2014/main" xmlns="" val="11145085"/>
                    </a:ext>
                  </a:extLst>
                </a:gridCol>
                <a:gridCol w="2849697">
                  <a:extLst>
                    <a:ext uri="{9D8B030D-6E8A-4147-A177-3AD203B41FA5}">
                      <a16:colId xmlns:a16="http://schemas.microsoft.com/office/drawing/2014/main" xmlns="" val="4210160083"/>
                    </a:ext>
                  </a:extLst>
                </a:gridCol>
                <a:gridCol w="2790940">
                  <a:extLst>
                    <a:ext uri="{9D8B030D-6E8A-4147-A177-3AD203B41FA5}">
                      <a16:colId xmlns:a16="http://schemas.microsoft.com/office/drawing/2014/main" xmlns="" val="3988766452"/>
                    </a:ext>
                  </a:extLst>
                </a:gridCol>
                <a:gridCol w="2644048">
                  <a:extLst>
                    <a:ext uri="{9D8B030D-6E8A-4147-A177-3AD203B41FA5}">
                      <a16:colId xmlns:a16="http://schemas.microsoft.com/office/drawing/2014/main" xmlns="" val="1226171277"/>
                    </a:ext>
                  </a:extLst>
                </a:gridCol>
              </a:tblGrid>
              <a:tr h="731242">
                <a:tc>
                  <a:txBody>
                    <a:bodyPr/>
                    <a:lstStyle/>
                    <a:p>
                      <a:pPr marL="0" marR="0" algn="ctr">
                        <a:lnSpc>
                          <a:spcPct val="115000"/>
                        </a:lnSpc>
                        <a:spcBef>
                          <a:spcPts val="0"/>
                        </a:spcBef>
                        <a:spcAft>
                          <a:spcPts val="0"/>
                        </a:spcAft>
                      </a:pPr>
                      <a:r>
                        <a:rPr lang="en-US" sz="800" dirty="0">
                          <a:effectLst/>
                        </a:rPr>
                        <a:t/>
                      </a:r>
                      <a:br>
                        <a:rPr lang="en-US" sz="800" dirty="0">
                          <a:effectLst/>
                        </a:rPr>
                      </a:br>
                      <a:r>
                        <a:rPr lang="en-US" sz="1000" dirty="0">
                          <a:effectLst/>
                        </a:rPr>
                        <a:t>    </a:t>
                      </a:r>
                      <a:r>
                        <a:rPr lang="en-US" sz="1200" b="1" dirty="0" smtClean="0">
                          <a:effectLst/>
                        </a:rPr>
                        <a:t>Kid-Friendly</a:t>
                      </a:r>
                      <a:endParaRPr lang="en-US" sz="1200" b="1" baseline="0" dirty="0" smtClean="0">
                        <a:effectLst/>
                      </a:endParaRPr>
                    </a:p>
                    <a:p>
                      <a:pPr marL="0" marR="0" algn="ctr">
                        <a:lnSpc>
                          <a:spcPct val="115000"/>
                        </a:lnSpc>
                        <a:spcBef>
                          <a:spcPts val="0"/>
                        </a:spcBef>
                        <a:spcAft>
                          <a:spcPts val="0"/>
                        </a:spcAft>
                      </a:pPr>
                      <a:r>
                        <a:rPr lang="en-US" sz="1200" b="1" baseline="0" dirty="0" smtClean="0">
                          <a:effectLst/>
                        </a:rPr>
                        <a:t>INFORMATIONAL</a:t>
                      </a:r>
                    </a:p>
                    <a:p>
                      <a:pPr marL="0" marR="0" algn="ctr">
                        <a:lnSpc>
                          <a:spcPct val="115000"/>
                        </a:lnSpc>
                        <a:spcBef>
                          <a:spcPts val="0"/>
                        </a:spcBef>
                        <a:spcAft>
                          <a:spcPts val="0"/>
                        </a:spcAft>
                      </a:pPr>
                      <a:r>
                        <a:rPr lang="en-US" sz="1200" b="1" baseline="0" dirty="0" smtClean="0">
                          <a:effectLst/>
                        </a:rPr>
                        <a:t>Rubric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0" marR="0" algn="ctr">
                        <a:lnSpc>
                          <a:spcPct val="115000"/>
                        </a:lnSpc>
                        <a:spcBef>
                          <a:spcPts val="0"/>
                        </a:spcBef>
                        <a:spcAft>
                          <a:spcPts val="0"/>
                        </a:spcAft>
                      </a:pPr>
                      <a:r>
                        <a:rPr lang="en-US" sz="1000" dirty="0">
                          <a:effectLst/>
                        </a:rPr>
                        <a:t/>
                      </a:r>
                      <a:br>
                        <a:rPr lang="en-US" sz="1000" dirty="0">
                          <a:effectLst/>
                        </a:rPr>
                      </a:br>
                      <a:r>
                        <a:rPr lang="en-US" sz="2000" dirty="0">
                          <a:effectLst/>
                        </a:rPr>
                        <a:t>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0" marR="0" algn="ctr">
                        <a:lnSpc>
                          <a:spcPct val="115000"/>
                        </a:lnSpc>
                        <a:spcBef>
                          <a:spcPts val="0"/>
                        </a:spcBef>
                        <a:spcAft>
                          <a:spcPts val="0"/>
                        </a:spcAft>
                      </a:pPr>
                      <a:r>
                        <a:rPr lang="en-US" sz="1000" dirty="0">
                          <a:effectLst/>
                        </a:rPr>
                        <a:t> </a:t>
                      </a:r>
                      <a:endParaRPr lang="en-US" sz="1100" dirty="0">
                        <a:effectLst/>
                      </a:endParaRPr>
                    </a:p>
                    <a:p>
                      <a:pPr marL="0" marR="0" algn="ctr">
                        <a:lnSpc>
                          <a:spcPct val="115000"/>
                        </a:lnSpc>
                        <a:spcBef>
                          <a:spcPts val="0"/>
                        </a:spcBef>
                        <a:spcAft>
                          <a:spcPts val="0"/>
                        </a:spcAft>
                      </a:pPr>
                      <a:r>
                        <a:rPr lang="en-US" sz="2000" dirty="0">
                          <a:effectLst/>
                        </a:rPr>
                        <a:t>Focus and Organization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0" marR="0" algn="ctr">
                        <a:lnSpc>
                          <a:spcPct val="115000"/>
                        </a:lnSpc>
                        <a:spcBef>
                          <a:spcPts val="0"/>
                        </a:spcBef>
                        <a:spcAft>
                          <a:spcPts val="0"/>
                        </a:spcAft>
                      </a:pPr>
                      <a:r>
                        <a:rPr lang="en-US" sz="1000" dirty="0">
                          <a:effectLst/>
                        </a:rPr>
                        <a:t> </a:t>
                      </a:r>
                      <a:endParaRPr lang="en-US" sz="1100" dirty="0">
                        <a:effectLst/>
                      </a:endParaRPr>
                    </a:p>
                    <a:p>
                      <a:pPr marL="0" marR="0" algn="ctr">
                        <a:lnSpc>
                          <a:spcPct val="115000"/>
                        </a:lnSpc>
                        <a:spcBef>
                          <a:spcPts val="0"/>
                        </a:spcBef>
                        <a:spcAft>
                          <a:spcPts val="0"/>
                        </a:spcAft>
                      </a:pPr>
                      <a:r>
                        <a:rPr lang="en-US" sz="2000" dirty="0">
                          <a:effectLst/>
                        </a:rPr>
                        <a:t>Language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0" marR="0" algn="ctr">
                        <a:lnSpc>
                          <a:spcPct val="115000"/>
                        </a:lnSpc>
                        <a:spcBef>
                          <a:spcPts val="0"/>
                        </a:spcBef>
                        <a:spcAft>
                          <a:spcPts val="0"/>
                        </a:spcAft>
                      </a:pPr>
                      <a:r>
                        <a:rPr lang="en-US" sz="1000" dirty="0">
                          <a:effectLst/>
                        </a:rPr>
                        <a:t> </a:t>
                      </a:r>
                      <a:endParaRPr lang="en-US" sz="1100" dirty="0">
                        <a:effectLst/>
                      </a:endParaRPr>
                    </a:p>
                    <a:p>
                      <a:pPr marL="0" marR="0" algn="ctr">
                        <a:lnSpc>
                          <a:spcPct val="115000"/>
                        </a:lnSpc>
                        <a:spcBef>
                          <a:spcPts val="0"/>
                        </a:spcBef>
                        <a:spcAft>
                          <a:spcPts val="0"/>
                        </a:spcAft>
                      </a:pPr>
                      <a:r>
                        <a:rPr lang="en-US" sz="2000" dirty="0">
                          <a:effectLst/>
                        </a:rPr>
                        <a:t>Conventions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extLst>
                  <a:ext uri="{0D108BD9-81ED-4DB2-BD59-A6C34878D82A}">
                    <a16:rowId xmlns:a16="http://schemas.microsoft.com/office/drawing/2014/main" xmlns="" val="1986689323"/>
                  </a:ext>
                </a:extLst>
              </a:tr>
              <a:tr h="1383461">
                <a:tc>
                  <a:txBody>
                    <a:bodyPr/>
                    <a:lstStyle/>
                    <a:p>
                      <a:pPr marL="0" marR="0" algn="ctr">
                        <a:lnSpc>
                          <a:spcPct val="115000"/>
                        </a:lnSpc>
                        <a:spcBef>
                          <a:spcPts val="0"/>
                        </a:spcBef>
                        <a:spcAft>
                          <a:spcPts val="0"/>
                        </a:spcAft>
                      </a:pPr>
                      <a:r>
                        <a:rPr lang="en-US" sz="2400" dirty="0">
                          <a:effectLst/>
                        </a:rPr>
                        <a:t> </a:t>
                      </a:r>
                    </a:p>
                    <a:p>
                      <a:pPr marL="0" marR="0" algn="ctr">
                        <a:lnSpc>
                          <a:spcPct val="115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facts and ideas </a:t>
                      </a:r>
                      <a:r>
                        <a:rPr lang="en-US" sz="1100" dirty="0" smtClean="0">
                          <a:effectLst/>
                        </a:rPr>
                        <a:t>support</a:t>
                      </a:r>
                      <a:r>
                        <a:rPr lang="en-US" sz="1100" baseline="0" dirty="0" smtClean="0">
                          <a:effectLst/>
                        </a:rPr>
                        <a:t> </a:t>
                      </a:r>
                      <a:r>
                        <a:rPr lang="en-US" sz="1100" dirty="0" smtClean="0">
                          <a:effectLst/>
                        </a:rPr>
                        <a:t>my </a:t>
                      </a:r>
                      <a:r>
                        <a:rPr lang="en-US" sz="1100" dirty="0">
                          <a:effectLst/>
                        </a:rPr>
                        <a:t>focus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 4 or more facts or examples from the article</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connect the facts and examples to my focus.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introduction has a clear focus.  It hooks my </a:t>
                      </a:r>
                      <a:r>
                        <a:rPr lang="en-US" sz="1100" dirty="0" smtClean="0">
                          <a:effectLst/>
                        </a:rPr>
                        <a:t>readers!</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organize my ideas by categories or topics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ending relates to the information I presented.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 topic-specific vocabulary to explain the topic</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 different types of sentences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writing is formal and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 correct spelling, grammar, </a:t>
                      </a:r>
                      <a:r>
                        <a:rPr lang="en-US" sz="1100" dirty="0" smtClean="0">
                          <a:effectLst/>
                        </a:rPr>
                        <a:t>punctuation,</a:t>
                      </a:r>
                      <a:r>
                        <a:rPr lang="en-US" sz="1100" baseline="0" dirty="0" smtClean="0">
                          <a:effectLst/>
                        </a:rPr>
                        <a:t> </a:t>
                      </a:r>
                      <a:r>
                        <a:rPr lang="en-US" sz="1100" dirty="0" smtClean="0">
                          <a:effectLst/>
                        </a:rPr>
                        <a:t>and </a:t>
                      </a:r>
                      <a:r>
                        <a:rPr lang="en-US" sz="1100" dirty="0">
                          <a:effectLst/>
                        </a:rPr>
                        <a:t>capitalization</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There may be a </a:t>
                      </a:r>
                      <a:r>
                        <a:rPr lang="en-US" sz="1100" dirty="0" smtClean="0">
                          <a:effectLst/>
                        </a:rPr>
                        <a:t>few</a:t>
                      </a:r>
                      <a:r>
                        <a:rPr lang="en-US" sz="1100" baseline="0" dirty="0" smtClean="0">
                          <a:effectLst/>
                        </a:rPr>
                        <a:t> </a:t>
                      </a:r>
                      <a:r>
                        <a:rPr lang="en-US" sz="1100" dirty="0" smtClean="0">
                          <a:effectLst/>
                        </a:rPr>
                        <a:t>errors</a:t>
                      </a:r>
                      <a:r>
                        <a:rPr lang="en-US" sz="1100" dirty="0">
                          <a:effectLst/>
                        </a:rPr>
                        <a:t>, but they don’t interfere with what I meant to say.</a:t>
                      </a:r>
                      <a:br>
                        <a:rPr lang="en-US" sz="1100" dirty="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extLst>
                  <a:ext uri="{0D108BD9-81ED-4DB2-BD59-A6C34878D82A}">
                    <a16:rowId xmlns:a16="http://schemas.microsoft.com/office/drawing/2014/main" xmlns="" val="417364549"/>
                  </a:ext>
                </a:extLst>
              </a:tr>
              <a:tr h="1581099">
                <a:tc>
                  <a:txBody>
                    <a:bodyPr/>
                    <a:lstStyle/>
                    <a:p>
                      <a:pPr marL="0" marR="0" algn="ctr">
                        <a:lnSpc>
                          <a:spcPct val="115000"/>
                        </a:lnSpc>
                        <a:spcBef>
                          <a:spcPts val="0"/>
                        </a:spcBef>
                        <a:spcAft>
                          <a:spcPts val="0"/>
                        </a:spcAft>
                      </a:pPr>
                      <a:r>
                        <a:rPr lang="en-US" sz="2400" dirty="0">
                          <a:effectLst/>
                        </a:rPr>
                        <a:t> </a:t>
                      </a:r>
                    </a:p>
                    <a:p>
                      <a:pPr marL="0" marR="0" algn="ctr">
                        <a:lnSpc>
                          <a:spcPct val="115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Most of my facts and ideas support my focus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 2-3 facts or examples from the article</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connect most of the facts and examples to my focus.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introduction has a clear focus but is not exciting to the </a:t>
                      </a:r>
                      <a:r>
                        <a:rPr lang="en-US" sz="1100" dirty="0" smtClean="0">
                          <a:effectLst/>
                        </a:rPr>
                        <a:t>reader.</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Most of my ideas are organized by categories or topics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ending relates to most of the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 some topic-specific vocabulary to explain the topic</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 some variety in my sentences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Most of my writing is</a:t>
                      </a:r>
                      <a:br>
                        <a:rPr lang="en-US" sz="1100" dirty="0">
                          <a:effectLst/>
                        </a:rPr>
                      </a:br>
                      <a:r>
                        <a:rPr lang="en-US" sz="1100" dirty="0">
                          <a:effectLst/>
                        </a:rPr>
                        <a:t>formal and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usually use correct spelling, grammar, punctuation, and capitalization</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There are some </a:t>
                      </a:r>
                      <a:r>
                        <a:rPr lang="en-US" sz="1100" dirty="0" smtClean="0">
                          <a:effectLst/>
                        </a:rPr>
                        <a:t>errors</a:t>
                      </a:r>
                      <a:r>
                        <a:rPr lang="en-US" sz="1100" baseline="0" dirty="0" smtClean="0">
                          <a:effectLst/>
                        </a:rPr>
                        <a:t> </a:t>
                      </a:r>
                      <a:r>
                        <a:rPr lang="en-US" sz="1100" dirty="0" smtClean="0">
                          <a:effectLst/>
                        </a:rPr>
                        <a:t>but </a:t>
                      </a:r>
                      <a:r>
                        <a:rPr lang="en-US" sz="1100" dirty="0">
                          <a:effectLst/>
                        </a:rPr>
                        <a:t>they don’t interfere with what I meant </a:t>
                      </a:r>
                      <a:r>
                        <a:rPr lang="en-US" sz="1100" dirty="0" smtClean="0">
                          <a:effectLst/>
                        </a:rPr>
                        <a:t>to</a:t>
                      </a:r>
                      <a:r>
                        <a:rPr lang="en-US" sz="1100" baseline="0" dirty="0" smtClean="0">
                          <a:effectLst/>
                        </a:rPr>
                        <a:t> </a:t>
                      </a:r>
                      <a:r>
                        <a:rPr lang="en-US" sz="1100" dirty="0" smtClean="0">
                          <a:effectLst/>
                        </a:rPr>
                        <a:t>say</a:t>
                      </a:r>
                      <a:r>
                        <a:rPr lang="en-US" sz="1100" dirty="0">
                          <a:effectLst/>
                        </a:rPr>
                        <a:t>.</a:t>
                      </a:r>
                      <a:br>
                        <a:rPr lang="en-US" sz="1100" dirty="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extLst>
                  <a:ext uri="{0D108BD9-81ED-4DB2-BD59-A6C34878D82A}">
                    <a16:rowId xmlns:a16="http://schemas.microsoft.com/office/drawing/2014/main" xmlns="" val="736025239"/>
                  </a:ext>
                </a:extLst>
              </a:tr>
              <a:tr h="1581099">
                <a:tc>
                  <a:txBody>
                    <a:bodyPr/>
                    <a:lstStyle/>
                    <a:p>
                      <a:pPr marL="0" marR="0" algn="ctr">
                        <a:lnSpc>
                          <a:spcPct val="115000"/>
                        </a:lnSpc>
                        <a:spcBef>
                          <a:spcPts val="0"/>
                        </a:spcBef>
                        <a:spcAft>
                          <a:spcPts val="0"/>
                        </a:spcAft>
                      </a:pPr>
                      <a:r>
                        <a:rPr lang="en-US" sz="2400" dirty="0">
                          <a:effectLst/>
                        </a:rPr>
                        <a:t> </a:t>
                      </a:r>
                    </a:p>
                    <a:p>
                      <a:pPr marL="0" marR="0" algn="ctr">
                        <a:lnSpc>
                          <a:spcPct val="115000"/>
                        </a:lnSpc>
                        <a:spcBef>
                          <a:spcPts val="0"/>
                        </a:spcBef>
                        <a:spcAft>
                          <a:spcPts val="0"/>
                        </a:spcAft>
                      </a:pPr>
                      <a:r>
                        <a:rPr lang="en-US" sz="2400" dirty="0">
                          <a:effectLs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Very few facts and ideas support my focus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used 1 or 2 facts or examples from the article</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facts are somewhat incorrect, repetitious, </a:t>
                      </a:r>
                      <a:r>
                        <a:rPr lang="en-US" sz="1100" dirty="0" smtClean="0">
                          <a:effectLst/>
                        </a:rPr>
                        <a:t>or</a:t>
                      </a:r>
                      <a:r>
                        <a:rPr lang="en-US" sz="1100" baseline="0" dirty="0" smtClean="0">
                          <a:effectLst/>
                        </a:rPr>
                        <a:t> </a:t>
                      </a:r>
                      <a:r>
                        <a:rPr lang="en-US" sz="1100" dirty="0" smtClean="0">
                          <a:effectLst/>
                        </a:rPr>
                        <a:t>merely </a:t>
                      </a:r>
                      <a:r>
                        <a:rPr lang="en-US" sz="1100" dirty="0">
                          <a:effectLst/>
                        </a:rPr>
                        <a:t>listed.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introduction does not have a clear focus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ideas are not organized by categories or topics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ending doesn’t relate to the information.</a:t>
                      </a:r>
                      <a:br>
                        <a:rPr lang="en-US" sz="1100" dirty="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 very little topic-specific vocabulary to explain the topic</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use very few </a:t>
                      </a:r>
                      <a:r>
                        <a:rPr lang="en-US" sz="1100" dirty="0" smtClean="0">
                          <a:effectLst/>
                        </a:rPr>
                        <a:t>different</a:t>
                      </a:r>
                      <a:r>
                        <a:rPr lang="en-US" sz="1100" baseline="0" dirty="0" smtClean="0">
                          <a:effectLst/>
                        </a:rPr>
                        <a:t> </a:t>
                      </a:r>
                      <a:r>
                        <a:rPr lang="en-US" sz="1100" dirty="0" smtClean="0">
                          <a:effectLst/>
                        </a:rPr>
                        <a:t>types </a:t>
                      </a:r>
                      <a:r>
                        <a:rPr lang="en-US" sz="1100" dirty="0">
                          <a:effectLst/>
                        </a:rPr>
                        <a:t>of sentences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writing is not consistently formal and objective.</a:t>
                      </a:r>
                    </a:p>
                    <a:p>
                      <a:pPr marL="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have not </a:t>
                      </a:r>
                      <a:r>
                        <a:rPr lang="en-US" sz="1100" dirty="0" smtClean="0">
                          <a:effectLst/>
                        </a:rPr>
                        <a:t>correctly</a:t>
                      </a:r>
                      <a:r>
                        <a:rPr lang="en-US" sz="1100" baseline="0" dirty="0" smtClean="0">
                          <a:effectLst/>
                        </a:rPr>
                        <a:t> </a:t>
                      </a:r>
                      <a:r>
                        <a:rPr lang="en-US" sz="1100" dirty="0" smtClean="0">
                          <a:effectLst/>
                        </a:rPr>
                        <a:t>used </a:t>
                      </a:r>
                      <a:r>
                        <a:rPr lang="en-US" sz="1100" dirty="0">
                          <a:effectLst/>
                        </a:rPr>
                        <a:t>spelling, grammar, punctuation, and/or capitalization</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The errors I have made interfere with what I meant to say.</a:t>
                      </a:r>
                      <a:br>
                        <a:rPr lang="en-US" sz="1100" dirty="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extLst>
                  <a:ext uri="{0D108BD9-81ED-4DB2-BD59-A6C34878D82A}">
                    <a16:rowId xmlns:a16="http://schemas.microsoft.com/office/drawing/2014/main" xmlns="" val="3176397385"/>
                  </a:ext>
                </a:extLst>
              </a:tr>
              <a:tr h="1581099">
                <a:tc>
                  <a:txBody>
                    <a:bodyPr/>
                    <a:lstStyle/>
                    <a:p>
                      <a:pPr marL="0" marR="0" algn="ctr">
                        <a:lnSpc>
                          <a:spcPct val="115000"/>
                        </a:lnSpc>
                        <a:spcBef>
                          <a:spcPts val="0"/>
                        </a:spcBef>
                        <a:spcAft>
                          <a:spcPts val="0"/>
                        </a:spcAft>
                      </a:pPr>
                      <a:r>
                        <a:rPr lang="en-US" sz="2400" dirty="0">
                          <a:effectLst/>
                        </a:rPr>
                        <a:t> </a:t>
                      </a:r>
                    </a:p>
                    <a:p>
                      <a:pPr marL="0" marR="0" algn="ctr">
                        <a:lnSpc>
                          <a:spcPct val="115000"/>
                        </a:lnSpc>
                        <a:spcBef>
                          <a:spcPts val="0"/>
                        </a:spcBef>
                        <a:spcAft>
                          <a:spcPts val="0"/>
                        </a:spcAft>
                      </a:pPr>
                      <a:r>
                        <a:rPr lang="en-US" sz="2400" dirty="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did not support my focus with facts and ideas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did not use facts or examples from the article</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facts are based on personal knowledge.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did not write an introduction</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ideas are not organized in any way</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did not write an 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do not use topic-specific vocabulary to explain the topic</a:t>
                      </a:r>
                      <a:r>
                        <a:rPr lang="en-US" sz="1100" dirty="0" smtClean="0">
                          <a:effectLst/>
                        </a:rPr>
                        <a:t>.</a:t>
                      </a: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Most of my sentences sound or look the same</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writing style is </a:t>
                      </a:r>
                      <a:r>
                        <a:rPr lang="en-US" sz="1100" dirty="0" smtClean="0">
                          <a:effectLst/>
                        </a:rPr>
                        <a:t>informal</a:t>
                      </a:r>
                      <a:r>
                        <a:rPr lang="en-US" sz="1100" baseline="0" dirty="0" smtClean="0">
                          <a:effectLst/>
                        </a:rPr>
                        <a:t> </a:t>
                      </a:r>
                      <a:r>
                        <a:rPr lang="en-US" sz="1100" dirty="0" smtClean="0">
                          <a:effectLst/>
                        </a:rPr>
                        <a:t>and </a:t>
                      </a:r>
                      <a:r>
                        <a:rPr lang="en-US" sz="1100" dirty="0">
                          <a:effectLst/>
                        </a:rPr>
                        <a:t>conversational.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tc>
                  <a:txBody>
                    <a:bodyPr/>
                    <a:lstStyle/>
                    <a:p>
                      <a:pPr marL="320040" marR="0" algn="l">
                        <a:lnSpc>
                          <a:spcPct val="115000"/>
                        </a:lnSpc>
                        <a:spcBef>
                          <a:spcPts val="0"/>
                        </a:spcBef>
                        <a:spcAft>
                          <a:spcPts val="0"/>
                        </a:spcAft>
                      </a:pPr>
                      <a:r>
                        <a:rPr lang="en-US" sz="1100" dirty="0">
                          <a:effectLst/>
                        </a:rPr>
                        <a:t> </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I did not pay </a:t>
                      </a:r>
                      <a:r>
                        <a:rPr lang="en-US" sz="1100" dirty="0" smtClean="0">
                          <a:effectLst/>
                        </a:rPr>
                        <a:t>attention</a:t>
                      </a:r>
                      <a:r>
                        <a:rPr lang="en-US" sz="1100" baseline="0" dirty="0" smtClean="0">
                          <a:effectLst/>
                        </a:rPr>
                        <a:t> </a:t>
                      </a:r>
                      <a:r>
                        <a:rPr lang="en-US" sz="1100" dirty="0" smtClean="0">
                          <a:effectLst/>
                        </a:rPr>
                        <a:t>to </a:t>
                      </a:r>
                      <a:r>
                        <a:rPr lang="en-US" sz="1100" dirty="0">
                          <a:effectLst/>
                        </a:rPr>
                        <a:t>conventions</a:t>
                      </a:r>
                      <a:r>
                        <a:rPr lang="en-US" sz="1100" dirty="0" smtClean="0">
                          <a:effectLst/>
                        </a:rPr>
                        <a:t>.</a:t>
                      </a:r>
                      <a:endParaRPr lang="en-US" sz="11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My errors make it hard</a:t>
                      </a:r>
                      <a:br>
                        <a:rPr lang="en-US" sz="1100" dirty="0">
                          <a:effectLst/>
                        </a:rPr>
                      </a:br>
                      <a:r>
                        <a:rPr lang="en-US" sz="1100" dirty="0">
                          <a:effectLst/>
                        </a:rPr>
                        <a:t>to understand what I was trying to say.</a:t>
                      </a:r>
                    </a:p>
                    <a:p>
                      <a:pPr marL="457200" marR="0" algn="l">
                        <a:lnSpc>
                          <a:spcPct val="115000"/>
                        </a:lnSpc>
                        <a:spcBef>
                          <a:spcPts val="0"/>
                        </a:spcBef>
                        <a:spcAft>
                          <a:spcPts val="0"/>
                        </a:spcAft>
                      </a:pPr>
                      <a:r>
                        <a:rPr lang="en-US" sz="1100" dirty="0">
                          <a:effectLst/>
                        </a:rPr>
                        <a:t> </a:t>
                      </a:r>
                    </a:p>
                    <a:p>
                      <a:pPr marL="32004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80" marR="36080" marT="0" marB="0"/>
                </a:tc>
                <a:extLst>
                  <a:ext uri="{0D108BD9-81ED-4DB2-BD59-A6C34878D82A}">
                    <a16:rowId xmlns:a16="http://schemas.microsoft.com/office/drawing/2014/main" xmlns="" val="3227750924"/>
                  </a:ext>
                </a:extLst>
              </a:tr>
            </a:tbl>
          </a:graphicData>
        </a:graphic>
      </p:graphicFrame>
    </p:spTree>
    <p:extLst>
      <p:ext uri="{BB962C8B-B14F-4D97-AF65-F5344CB8AC3E}">
        <p14:creationId xmlns:p14="http://schemas.microsoft.com/office/powerpoint/2010/main" val="420263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63399" cy="962979"/>
          </a:xfrm>
        </p:spPr>
        <p:txBody>
          <a:bodyPr>
            <a:noAutofit/>
          </a:bodyPr>
          <a:lstStyle/>
          <a:p>
            <a:pPr algn="ctr"/>
            <a:r>
              <a:rPr lang="en-US" sz="4800" b="1" dirty="0"/>
              <a:t>Essential Questions </a:t>
            </a:r>
            <a:r>
              <a:rPr lang="en-US" sz="4800" b="1" dirty="0" smtClean="0"/>
              <a:t>for Revising/Editing</a:t>
            </a:r>
            <a:endParaRPr lang="en-US" sz="4800" b="1" dirty="0"/>
          </a:p>
        </p:txBody>
      </p:sp>
      <p:sp>
        <p:nvSpPr>
          <p:cNvPr id="3" name="Content Placeholder 2"/>
          <p:cNvSpPr>
            <a:spLocks noGrp="1"/>
          </p:cNvSpPr>
          <p:nvPr>
            <p:ph idx="1"/>
          </p:nvPr>
        </p:nvSpPr>
        <p:spPr>
          <a:xfrm>
            <a:off x="96982" y="1316182"/>
            <a:ext cx="11866417" cy="5070763"/>
          </a:xfrm>
        </p:spPr>
        <p:txBody>
          <a:bodyPr>
            <a:noAutofit/>
          </a:bodyPr>
          <a:lstStyle/>
          <a:p>
            <a:r>
              <a:rPr lang="en-US" sz="2300" dirty="0" smtClean="0"/>
              <a:t>Did the writer (I) use facts and ideas to support the focus?</a:t>
            </a:r>
          </a:p>
          <a:p>
            <a:r>
              <a:rPr lang="en-US" sz="2300" dirty="0"/>
              <a:t>Did the writer (I</a:t>
            </a:r>
            <a:r>
              <a:rPr lang="en-US" sz="2300" dirty="0" smtClean="0"/>
              <a:t>) include facts/examples from the essay?</a:t>
            </a:r>
          </a:p>
          <a:p>
            <a:r>
              <a:rPr lang="en-US" sz="2300" dirty="0"/>
              <a:t>Did the writer (I</a:t>
            </a:r>
            <a:r>
              <a:rPr lang="en-US" sz="2300" dirty="0" smtClean="0"/>
              <a:t>)</a:t>
            </a:r>
            <a:r>
              <a:rPr lang="en-US" sz="2300" dirty="0"/>
              <a:t> </a:t>
            </a:r>
            <a:r>
              <a:rPr lang="en-US" sz="2300" dirty="0" smtClean="0"/>
              <a:t>connect and explain the examples?</a:t>
            </a:r>
          </a:p>
          <a:p>
            <a:r>
              <a:rPr lang="en-US" sz="2300" dirty="0"/>
              <a:t>Did the writer (I</a:t>
            </a:r>
            <a:r>
              <a:rPr lang="en-US" sz="2300" dirty="0" smtClean="0"/>
              <a:t>) include an introduction with a clear focus?</a:t>
            </a:r>
          </a:p>
          <a:p>
            <a:r>
              <a:rPr lang="en-US" sz="2300" dirty="0"/>
              <a:t>Did the writer (I</a:t>
            </a:r>
            <a:r>
              <a:rPr lang="en-US" sz="2300" dirty="0" smtClean="0"/>
              <a:t>) organize ideas into paragraphs by categories or topics?</a:t>
            </a:r>
          </a:p>
          <a:p>
            <a:r>
              <a:rPr lang="en-US" sz="2300" dirty="0"/>
              <a:t>Did the writer (I</a:t>
            </a:r>
            <a:r>
              <a:rPr lang="en-US" sz="2300" dirty="0" smtClean="0"/>
              <a:t>) include an ending/conclusion that relates to the information?</a:t>
            </a:r>
          </a:p>
          <a:p>
            <a:r>
              <a:rPr lang="en-US" sz="2300" dirty="0"/>
              <a:t>Did the writer (I</a:t>
            </a:r>
            <a:r>
              <a:rPr lang="en-US" sz="2300" dirty="0" smtClean="0"/>
              <a:t>) include topic-specific vocabulary from the articles?</a:t>
            </a:r>
          </a:p>
          <a:p>
            <a:r>
              <a:rPr lang="en-US" sz="2300" dirty="0"/>
              <a:t>Did the writer (I</a:t>
            </a:r>
            <a:r>
              <a:rPr lang="en-US" sz="2300" dirty="0" smtClean="0"/>
              <a:t>) use different types of sentences that are formal/objective?</a:t>
            </a:r>
          </a:p>
          <a:p>
            <a:r>
              <a:rPr lang="en-US" sz="2300" dirty="0"/>
              <a:t>Did the writer (I) utilize correct spelling, grammar, punctuation, and capitalization?</a:t>
            </a:r>
          </a:p>
          <a:p>
            <a:endParaRPr lang="en-US" sz="2800" dirty="0" smtClean="0"/>
          </a:p>
          <a:p>
            <a:endParaRPr lang="en-US" sz="2800" dirty="0"/>
          </a:p>
        </p:txBody>
      </p:sp>
    </p:spTree>
    <p:extLst>
      <p:ext uri="{BB962C8B-B14F-4D97-AF65-F5344CB8AC3E}">
        <p14:creationId xmlns:p14="http://schemas.microsoft.com/office/powerpoint/2010/main" val="3349178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1751" y="-999728"/>
            <a:ext cx="6432582" cy="7857728"/>
          </a:xfrm>
          <a:prstGeom prst="rect">
            <a:avLst/>
          </a:prstGeom>
        </p:spPr>
      </p:pic>
      <p:sp>
        <p:nvSpPr>
          <p:cNvPr id="6" name="TextBox 5"/>
          <p:cNvSpPr txBox="1"/>
          <p:nvPr/>
        </p:nvSpPr>
        <p:spPr>
          <a:xfrm>
            <a:off x="10044333" y="0"/>
            <a:ext cx="2147668" cy="400110"/>
          </a:xfrm>
          <a:prstGeom prst="rect">
            <a:avLst/>
          </a:prstGeom>
          <a:noFill/>
        </p:spPr>
        <p:txBody>
          <a:bodyPr wrap="square" rtlCol="0">
            <a:spAutoFit/>
          </a:bodyPr>
          <a:lstStyle/>
          <a:p>
            <a:r>
              <a:rPr lang="en-US" sz="2000" dirty="0" smtClean="0"/>
              <a:t>Student Sample #1</a:t>
            </a:r>
            <a:endParaRPr lang="en-US" sz="2000" dirty="0"/>
          </a:p>
        </p:txBody>
      </p:sp>
    </p:spTree>
    <p:extLst>
      <p:ext uri="{BB962C8B-B14F-4D97-AF65-F5344CB8AC3E}">
        <p14:creationId xmlns:p14="http://schemas.microsoft.com/office/powerpoint/2010/main" val="1265639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1751" y="-999728"/>
            <a:ext cx="6432582" cy="7857728"/>
          </a:xfrm>
          <a:prstGeom prst="rect">
            <a:avLst/>
          </a:prstGeom>
        </p:spPr>
      </p:pic>
      <p:sp>
        <p:nvSpPr>
          <p:cNvPr id="6" name="TextBox 5"/>
          <p:cNvSpPr txBox="1"/>
          <p:nvPr/>
        </p:nvSpPr>
        <p:spPr>
          <a:xfrm>
            <a:off x="10044333" y="0"/>
            <a:ext cx="2147668" cy="400110"/>
          </a:xfrm>
          <a:prstGeom prst="rect">
            <a:avLst/>
          </a:prstGeom>
          <a:noFill/>
        </p:spPr>
        <p:txBody>
          <a:bodyPr wrap="square" rtlCol="0">
            <a:spAutoFit/>
          </a:bodyPr>
          <a:lstStyle/>
          <a:p>
            <a:r>
              <a:rPr lang="en-US" sz="2000" dirty="0" smtClean="0"/>
              <a:t>Student Sample #1</a:t>
            </a:r>
            <a:endParaRPr lang="en-US" sz="2000" dirty="0"/>
          </a:p>
        </p:txBody>
      </p:sp>
      <p:sp>
        <p:nvSpPr>
          <p:cNvPr id="5" name="TextBox 4"/>
          <p:cNvSpPr txBox="1"/>
          <p:nvPr/>
        </p:nvSpPr>
        <p:spPr>
          <a:xfrm>
            <a:off x="0" y="0"/>
            <a:ext cx="3924886" cy="584775"/>
          </a:xfrm>
          <a:prstGeom prst="rect">
            <a:avLst/>
          </a:prstGeom>
          <a:solidFill>
            <a:schemeClr val="accent1">
              <a:alpha val="70000"/>
            </a:schemeClr>
          </a:solidFill>
          <a:ln w="25400" cap="rnd">
            <a:solidFill>
              <a:schemeClr val="accent1"/>
            </a:solidFill>
            <a:round/>
          </a:ln>
        </p:spPr>
        <p:txBody>
          <a:bodyPr wrap="square" rtlCol="0">
            <a:spAutoFit/>
          </a:bodyPr>
          <a:lstStyle/>
          <a:p>
            <a:pPr algn="ctr"/>
            <a:r>
              <a:rPr lang="en-US" sz="3200" dirty="0" smtClean="0"/>
              <a:t>FOCUS &amp; ORGANIZATION</a:t>
            </a:r>
            <a:endParaRPr lang="en-US" sz="3200" dirty="0"/>
          </a:p>
        </p:txBody>
      </p:sp>
      <p:sp>
        <p:nvSpPr>
          <p:cNvPr id="7" name="TextBox 6"/>
          <p:cNvSpPr txBox="1"/>
          <p:nvPr/>
        </p:nvSpPr>
        <p:spPr>
          <a:xfrm>
            <a:off x="0" y="919561"/>
            <a:ext cx="3924886" cy="1631216"/>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dirty="0" smtClean="0"/>
              <a:t>The </a:t>
            </a:r>
            <a:r>
              <a:rPr lang="en-US" sz="2000" dirty="0"/>
              <a:t>writer </a:t>
            </a:r>
            <a:r>
              <a:rPr lang="en-US" sz="2000" dirty="0" smtClean="0"/>
              <a:t>introduces the topic—Alexie uses an extended metaphor to explain the connection between him and Superman—but the introduction is not exciting.</a:t>
            </a:r>
            <a:endParaRPr lang="en-US" sz="2000" dirty="0"/>
          </a:p>
        </p:txBody>
      </p:sp>
      <p:cxnSp>
        <p:nvCxnSpPr>
          <p:cNvPr id="8" name="Straight Arrow Connector 7"/>
          <p:cNvCxnSpPr/>
          <p:nvPr/>
        </p:nvCxnSpPr>
        <p:spPr>
          <a:xfrm flipV="1">
            <a:off x="3924886" y="584775"/>
            <a:ext cx="404227" cy="3730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301289" y="1212638"/>
            <a:ext cx="1890712" cy="1323439"/>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dirty="0" smtClean="0"/>
              <a:t>The ideas are organized into paragraphs by category/topic.</a:t>
            </a:r>
            <a:endParaRPr lang="en-US" sz="2000" dirty="0"/>
          </a:p>
        </p:txBody>
      </p:sp>
      <p:sp>
        <p:nvSpPr>
          <p:cNvPr id="10" name="TextBox 9"/>
          <p:cNvSpPr txBox="1"/>
          <p:nvPr/>
        </p:nvSpPr>
        <p:spPr>
          <a:xfrm>
            <a:off x="0" y="5515426"/>
            <a:ext cx="3924886" cy="1323439"/>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dirty="0" smtClean="0"/>
              <a:t>The ending relates to the rest of the essay, though it doesn’t summarize all the points the writer made to create a strong conclusion.</a:t>
            </a:r>
            <a:endParaRPr lang="en-US" sz="2000" dirty="0"/>
          </a:p>
        </p:txBody>
      </p:sp>
      <p:cxnSp>
        <p:nvCxnSpPr>
          <p:cNvPr id="11" name="Straight Arrow Connector 10"/>
          <p:cNvCxnSpPr/>
          <p:nvPr/>
        </p:nvCxnSpPr>
        <p:spPr>
          <a:xfrm flipV="1">
            <a:off x="3924886" y="6203692"/>
            <a:ext cx="404227" cy="3730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3186135"/>
            <a:ext cx="3924886" cy="1323439"/>
          </a:xfrm>
          <a:prstGeom prst="rect">
            <a:avLst/>
          </a:prstGeom>
          <a:solidFill>
            <a:schemeClr val="accent1">
              <a:alpha val="70000"/>
            </a:schemeClr>
          </a:solidFill>
          <a:ln w="25400" cap="rnd">
            <a:solidFill>
              <a:schemeClr val="accent1"/>
            </a:solidFill>
            <a:round/>
          </a:ln>
        </p:spPr>
        <p:txBody>
          <a:bodyPr wrap="square" rtlCol="0">
            <a:spAutoFit/>
          </a:bodyPr>
          <a:lstStyle/>
          <a:p>
            <a:r>
              <a:rPr lang="en-US" sz="2000" b="1" dirty="0" smtClean="0"/>
              <a:t>FOCUS: </a:t>
            </a:r>
            <a:r>
              <a:rPr lang="en-US" sz="2000" dirty="0" smtClean="0"/>
              <a:t>Some of the ideas in the essay are not clearly focused on explaining the connection between Sherman Alexie and Superman.</a:t>
            </a:r>
            <a:endParaRPr lang="en-US" sz="2000" dirty="0"/>
          </a:p>
        </p:txBody>
      </p:sp>
      <p:cxnSp>
        <p:nvCxnSpPr>
          <p:cNvPr id="13" name="Straight Arrow Connector 12"/>
          <p:cNvCxnSpPr/>
          <p:nvPr/>
        </p:nvCxnSpPr>
        <p:spPr>
          <a:xfrm flipV="1">
            <a:off x="3924886" y="1388220"/>
            <a:ext cx="404227" cy="186063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3924886" y="2536077"/>
            <a:ext cx="3504614" cy="131177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5527</TotalTime>
  <Words>1794</Words>
  <Application>Microsoft Macintosh PowerPoint</Application>
  <PresentationFormat>Widescreen</PresentationFormat>
  <Paragraphs>194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Impact</vt:lpstr>
      <vt:lpstr>Symbol</vt:lpstr>
      <vt:lpstr>Times New Roman</vt:lpstr>
      <vt:lpstr>Arial</vt:lpstr>
      <vt:lpstr>Main Event</vt:lpstr>
      <vt:lpstr>Superman And Me</vt:lpstr>
      <vt:lpstr>Learning Standards</vt:lpstr>
      <vt:lpstr>I can statements</vt:lpstr>
      <vt:lpstr>Summative Writing Task</vt:lpstr>
      <vt:lpstr>Student Samples</vt:lpstr>
      <vt:lpstr>PowerPoint Presentation</vt:lpstr>
      <vt:lpstr>Essential Questions for Revising/Editing</vt:lpstr>
      <vt:lpstr>PowerPoint Presentation</vt:lpstr>
      <vt:lpstr>PowerPoint Presentation</vt:lpstr>
      <vt:lpstr>PowerPoint Presentation</vt:lpstr>
      <vt:lpstr>PowerPoint Presentation</vt:lpstr>
      <vt:lpstr>PowerPoint Presentation</vt:lpstr>
      <vt:lpstr>Essential Questions for Revising/Editing</vt:lpstr>
      <vt:lpstr>Essential Questions for Revising/Editing</vt:lpstr>
      <vt:lpstr>PowerPoint Presentation</vt:lpstr>
      <vt:lpstr>Essential Questions for Revising/Editing</vt:lpstr>
      <vt:lpstr>Peer Review</vt:lpstr>
      <vt:lpstr>Essential Questions for Revising/Editing</vt:lpstr>
      <vt:lpstr>Publishing a Final Draft</vt:lpstr>
    </vt:vector>
  </TitlesOfParts>
  <Company>Metro Nashville Public Schools</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Oklahoma  Land Rush</dc:title>
  <dc:creator>Martin, Christopher</dc:creator>
  <cp:lastModifiedBy>Maly, Hillary</cp:lastModifiedBy>
  <cp:revision>69</cp:revision>
  <cp:lastPrinted>2017-10-31T19:02:19Z</cp:lastPrinted>
  <dcterms:created xsi:type="dcterms:W3CDTF">2017-10-24T12:33:01Z</dcterms:created>
  <dcterms:modified xsi:type="dcterms:W3CDTF">2018-01-11T13:27:24Z</dcterms:modified>
</cp:coreProperties>
</file>