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76" r:id="rId5"/>
    <p:sldId id="266" r:id="rId6"/>
    <p:sldId id="268" r:id="rId7"/>
    <p:sldId id="271" r:id="rId8"/>
    <p:sldId id="272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7"/>
  </p:normalViewPr>
  <p:slideViewPr>
    <p:cSldViewPr>
      <p:cViewPr>
        <p:scale>
          <a:sx n="125" d="100"/>
          <a:sy n="125" d="100"/>
        </p:scale>
        <p:origin x="928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7C6C-7C74-4790-8E6C-E07E65C20C06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2605-A340-4980-89CB-0FE34471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605-A340-4980-89CB-0FE344718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001000" cy="1829761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Problem &amp; 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229600" cy="1199704"/>
          </a:xfrm>
        </p:spPr>
        <p:txBody>
          <a:bodyPr/>
          <a:lstStyle/>
          <a:p>
            <a:r>
              <a:rPr lang="en-US" dirty="0" smtClean="0"/>
              <a:t>Nonfiction Text </a:t>
            </a:r>
            <a:r>
              <a:rPr lang="en-US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2857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/>
              <a:t>On the page to the left of your foldable, write a few sentences to explain your answers to these questions: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How </a:t>
            </a:r>
            <a:r>
              <a:rPr lang="en-US" sz="3200" b="1" dirty="0"/>
              <a:t>does the text structure make the point of the passage </a:t>
            </a:r>
            <a:r>
              <a:rPr lang="en-US" sz="3200" b="1" dirty="0" smtClean="0"/>
              <a:t>understandable?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How </a:t>
            </a:r>
            <a:r>
              <a:rPr lang="en-US" sz="3200" b="1" dirty="0"/>
              <a:t>might the Problem &amp; Solution structure be useful to a scientist? A historian? A mathematician?</a:t>
            </a:r>
          </a:p>
          <a:p>
            <a:pPr marL="109728" indent="0">
              <a:buNone/>
            </a:pP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&amp; SOLUTION Text Structure</a:t>
            </a:r>
            <a:br>
              <a:rPr lang="en-US" dirty="0"/>
            </a:br>
            <a:r>
              <a:rPr lang="en-US" dirty="0" smtClean="0"/>
              <a:t>	CLOSING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CCRA.R.5 Analyze </a:t>
            </a:r>
            <a:r>
              <a:rPr lang="en-US" dirty="0"/>
              <a:t>the structure of texts, including how specific sentences, paragraphs, and larger portions of the text (e.g., a section, chapter, scene, or stanza) relate to each other and the whole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CCRA.W.2 Write </a:t>
            </a:r>
            <a:r>
              <a:rPr lang="en-US" dirty="0"/>
              <a:t>informative/explanatory texts to examine and convey complex ideas and information clearly and accurately through the effective selection, organization, and analysis of content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Analyzing text structure helps readers to comprehend what they read.</a:t>
            </a:r>
          </a:p>
          <a:p>
            <a:r>
              <a:rPr lang="en-US" sz="4000" dirty="0" smtClean="0"/>
              <a:t>Understanding text structure makes you a better writer because you can organize your own ideas in ways that maximize reader comprehension.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learning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the author gives information about a problem and explains one or more solutions</a:t>
            </a:r>
            <a:endParaRPr lang="en-US" b="1" dirty="0"/>
          </a:p>
          <a:p>
            <a:r>
              <a:rPr lang="en-US" b="1" dirty="0"/>
              <a:t>Clues</a:t>
            </a:r>
            <a:r>
              <a:rPr lang="en-US" b="1" dirty="0" smtClean="0"/>
              <a:t>: </a:t>
            </a:r>
            <a:r>
              <a:rPr lang="en-US" dirty="0" smtClean="0"/>
              <a:t>a problem is solved or needs solving; </a:t>
            </a:r>
            <a:r>
              <a:rPr lang="en-US" i="1" dirty="0" smtClean="0"/>
              <a:t>problem, solution, solve, conundrum, quandary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</a:p>
          <a:p>
            <a:pPr marL="109728" indent="0">
              <a:buNone/>
            </a:pPr>
            <a:r>
              <a:rPr lang="en-US" sz="6600" b="1" dirty="0" smtClean="0"/>
              <a:t>          ?</a:t>
            </a:r>
            <a:endParaRPr lang="en-US" sz="6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209800" y="3886200"/>
            <a:ext cx="25908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2500" y="4717473"/>
            <a:ext cx="838200" cy="0"/>
          </a:xfrm>
          <a:prstGeom prst="straightConnector1">
            <a:avLst/>
          </a:prstGeom>
          <a:ln w="1016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3886200"/>
            <a:ext cx="1981200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martin2\AppData\Local\Microsoft\Windows\Temporary Internet Files\Content.IE5\QB1VQ3FA\glowing-light-bulb-2847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44" y="4051438"/>
            <a:ext cx="1438111" cy="14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85726"/>
            <a:ext cx="8839200" cy="597707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Follow these steps to create your entry: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Add “Problem &amp; Solution Text Structure” to your Table of Contents.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Read the short paragraph.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Underline the problem portion of the paragraph in one color and the solution portion of the paragraph in another color.</a:t>
            </a:r>
            <a:endParaRPr lang="en-US" sz="1800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Color the </a:t>
            </a:r>
            <a:r>
              <a:rPr lang="en-US" sz="3200" b="1" i="1" dirty="0" smtClean="0"/>
              <a:t>Question Mark </a:t>
            </a:r>
            <a:r>
              <a:rPr lang="en-US" sz="3200" b="1" dirty="0" smtClean="0"/>
              <a:t>and the </a:t>
            </a:r>
            <a:r>
              <a:rPr lang="en-US" sz="3200" b="1" i="1" dirty="0" smtClean="0"/>
              <a:t>Light Bulb </a:t>
            </a:r>
            <a:r>
              <a:rPr lang="en-US" sz="3200" b="1" dirty="0" smtClean="0"/>
              <a:t>on the graphic organizer to match the colors you chose.</a:t>
            </a:r>
            <a:endParaRPr lang="en-US" sz="2600" b="1" dirty="0" smtClean="0"/>
          </a:p>
          <a:p>
            <a:pPr marL="109728" indent="0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marL="109728" indent="0">
              <a:buNone/>
            </a:pPr>
            <a:endParaRPr lang="en-US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&amp; SOLUTION Text Structure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88" y="2873790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evidence indicates that this text </a:t>
            </a:r>
            <a:r>
              <a:rPr lang="en-US" b="1" dirty="0" smtClean="0"/>
              <a:t>uses </a:t>
            </a:r>
            <a:r>
              <a:rPr lang="en-US" b="1" i="1" dirty="0" smtClean="0"/>
              <a:t>Problem &amp; Solution </a:t>
            </a:r>
            <a:r>
              <a:rPr lang="en-US" b="1" dirty="0" smtClean="0"/>
              <a:t>text </a:t>
            </a:r>
            <a:r>
              <a:rPr lang="en-US" b="1" dirty="0"/>
              <a:t>structure</a:t>
            </a:r>
            <a:r>
              <a:rPr lang="en-US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223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5140036" cy="59770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/>
              <a:t>Cut </a:t>
            </a:r>
            <a:r>
              <a:rPr lang="en-US" sz="3200" b="1" dirty="0"/>
              <a:t>out the template and fold it so that the problem and solution portion is on top and the narrow horizontal tab folds up at the bottom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r>
              <a:rPr lang="en-US" sz="2400" b="1" dirty="0" smtClean="0"/>
              <a:t>(</a:t>
            </a:r>
            <a:r>
              <a:rPr lang="en-US" sz="2400" b="1" dirty="0"/>
              <a:t>You will place this entry on the next clean </a:t>
            </a:r>
            <a:r>
              <a:rPr lang="en-US" sz="2400" b="1" dirty="0" smtClean="0"/>
              <a:t>space with two pages facing each other,</a:t>
            </a:r>
            <a:br>
              <a:rPr lang="en-US" sz="2400" b="1" dirty="0" smtClean="0"/>
            </a:br>
            <a:r>
              <a:rPr lang="en-US" sz="2400" b="1" dirty="0" smtClean="0"/>
              <a:t>    foldable on the right!)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&amp; SOLUTION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35" y="1295400"/>
            <a:ext cx="4009965" cy="535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b="1" dirty="0"/>
              <a:t>Draw a vertical line to separate the sections under the top flap. You can cut the vertical line between problem and solution or leave it </a:t>
            </a:r>
            <a:r>
              <a:rPr lang="en-US" sz="2800" b="1" dirty="0" smtClean="0"/>
              <a:t>intact</a:t>
            </a:r>
            <a:r>
              <a:rPr lang="en-US" sz="2800" b="1" dirty="0"/>
              <a:t>. Summarize the problem on the left side of the line and the solution on the right side of the line.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&amp; SOLUTION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4" y="3339766"/>
            <a:ext cx="5029200" cy="351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b="1" dirty="0"/>
              <a:t>Glue down only the portion on the back of the writing so that the top and bottom swing open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Glue</a:t>
            </a:r>
            <a:br>
              <a:rPr lang="en-US" sz="2800" b="1" dirty="0" smtClean="0"/>
            </a:br>
            <a:r>
              <a:rPr lang="en-US" sz="2800" b="1" dirty="0" smtClean="0"/>
              <a:t>this</a:t>
            </a:r>
            <a:br>
              <a:rPr lang="en-US" sz="2800" b="1" dirty="0" smtClean="0"/>
            </a:br>
            <a:r>
              <a:rPr lang="en-US" sz="2800" b="1" dirty="0" smtClean="0"/>
              <a:t>section</a:t>
            </a:r>
            <a:endParaRPr lang="en-US" sz="2800" b="1" dirty="0"/>
          </a:p>
          <a:p>
            <a:pPr marL="109728" indent="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&amp; SOLUTION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78763"/>
            <a:ext cx="662151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371600" y="3505200"/>
            <a:ext cx="1676400" cy="76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4262691" cy="597707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</a:pPr>
            <a:r>
              <a:rPr lang="en-US" sz="2800" b="1" dirty="0" smtClean="0"/>
              <a:t>The top section will fold down, while the bottom tab will fold over it to hold it in place.</a:t>
            </a:r>
          </a:p>
          <a:p>
            <a:pPr marL="109728" indent="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272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&amp; SOLUTION Text Structure</a:t>
            </a:r>
            <a:br>
              <a:rPr lang="en-US" dirty="0"/>
            </a:br>
            <a:r>
              <a:rPr lang="en-US" dirty="0"/>
              <a:t>Interactive Notebook 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91" y="1295400"/>
            <a:ext cx="48397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3741</TotalTime>
  <Words>402</Words>
  <Application>Microsoft Macintosh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Problem &amp; Solution Text Structure</vt:lpstr>
      <vt:lpstr>What are we learning?</vt:lpstr>
      <vt:lpstr>Why are we learning this?</vt:lpstr>
      <vt:lpstr>Problem and Solution</vt:lpstr>
      <vt:lpstr>PROBLEM &amp; SOLUTION Text Structure Interactive Notebook Entry</vt:lpstr>
      <vt:lpstr>PROBLEM &amp; SOLUTION Text Structure Interactive Notebook Entry</vt:lpstr>
      <vt:lpstr>PROBLEM &amp; SOLUTION Text Structure Interactive Notebook Entry</vt:lpstr>
      <vt:lpstr>PROBLEM &amp; SOLUTION Text Structure Interactive Notebook Entry</vt:lpstr>
      <vt:lpstr>PROBLEM &amp; SOLUTION Text Structure Interactive Notebook Entry</vt:lpstr>
      <vt:lpstr>PROBLEM &amp; SOLUTION Text Structure  CLOSING QUESTIONS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Nonfiction/Informational Text Structures</dc:title>
  <dc:creator>Martin, Christopher</dc:creator>
  <cp:lastModifiedBy>Maly, Hillary</cp:lastModifiedBy>
  <cp:revision>55</cp:revision>
  <dcterms:created xsi:type="dcterms:W3CDTF">2006-08-16T00:00:00Z</dcterms:created>
  <dcterms:modified xsi:type="dcterms:W3CDTF">2018-02-01T18:45:09Z</dcterms:modified>
</cp:coreProperties>
</file>