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C60502-D77D-CF41-802F-D6A968232E90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839D6A1-F775-8747-A27D-9A8131C0A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Prefixes &amp; suffixes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03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42" y="507998"/>
            <a:ext cx="4163510" cy="701093"/>
          </a:xfrm>
        </p:spPr>
        <p:txBody>
          <a:bodyPr/>
          <a:lstStyle/>
          <a:p>
            <a:r>
              <a:rPr lang="en-US" dirty="0" smtClean="0"/>
              <a:t>{Team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9429" y="1433286"/>
            <a:ext cx="3772843" cy="4753428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i="1" u="sng" dirty="0" smtClean="0"/>
              <a:t>Directions: </a:t>
            </a:r>
            <a:r>
              <a:rPr lang="en-US" i="1" dirty="0" smtClean="0"/>
              <a:t>Read </a:t>
            </a:r>
            <a:r>
              <a:rPr lang="en-US" i="1" dirty="0"/>
              <a:t>the following sentences. Define the underlined word</a:t>
            </a:r>
            <a:r>
              <a:rPr lang="en-US" i="1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lvl="0" indent="0">
              <a:buNone/>
            </a:pPr>
            <a:r>
              <a:rPr lang="en-US" dirty="0" smtClean="0"/>
              <a:t>1. His </a:t>
            </a:r>
            <a:r>
              <a:rPr lang="en-US" b="1" u="sng" dirty="0"/>
              <a:t>sickness</a:t>
            </a:r>
            <a:r>
              <a:rPr lang="en-US" dirty="0"/>
              <a:t> made him miss school last Tuesday. </a:t>
            </a:r>
            <a:endParaRPr lang="en-US" dirty="0" smtClean="0"/>
          </a:p>
          <a:p>
            <a:pPr marL="68580" lvl="0" indent="0">
              <a:buNone/>
            </a:pPr>
            <a:r>
              <a:rPr lang="en-US" b="1" dirty="0" smtClean="0">
                <a:solidFill>
                  <a:srgbClr val="5A6343"/>
                </a:solidFill>
              </a:rPr>
              <a:t>Sickness</a:t>
            </a:r>
            <a:r>
              <a:rPr lang="en-US" dirty="0" smtClean="0">
                <a:solidFill>
                  <a:srgbClr val="5A6343"/>
                </a:solidFill>
              </a:rPr>
              <a:t> </a:t>
            </a:r>
            <a:r>
              <a:rPr lang="en-US" dirty="0">
                <a:solidFill>
                  <a:srgbClr val="5A6343"/>
                </a:solidFill>
              </a:rPr>
              <a:t>means: </a:t>
            </a:r>
            <a:r>
              <a:rPr lang="en-US" dirty="0" smtClean="0">
                <a:solidFill>
                  <a:srgbClr val="5A6343"/>
                </a:solidFill>
              </a:rPr>
              <a:t>___________________________</a:t>
            </a:r>
          </a:p>
          <a:p>
            <a:pPr marL="68580" lvl="0" indent="0">
              <a:buNone/>
            </a:pPr>
            <a:endParaRPr lang="en-US" dirty="0" smtClean="0"/>
          </a:p>
          <a:p>
            <a:pPr marL="68580" lvl="0" indent="0">
              <a:buNone/>
            </a:pPr>
            <a:r>
              <a:rPr lang="en-US" dirty="0" smtClean="0"/>
              <a:t>2. Madison </a:t>
            </a:r>
            <a:r>
              <a:rPr lang="en-US" dirty="0" err="1"/>
              <a:t>Bumgarner</a:t>
            </a:r>
            <a:r>
              <a:rPr lang="en-US" dirty="0"/>
              <a:t>, the </a:t>
            </a:r>
            <a:r>
              <a:rPr lang="en-US" b="1" u="sng" dirty="0"/>
              <a:t>pitcher</a:t>
            </a:r>
            <a:r>
              <a:rPr lang="en-US" dirty="0"/>
              <a:t> for the San Francisco Giants, led his team to a World Series win! 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5A6343"/>
                </a:solidFill>
              </a:rPr>
              <a:t>Pitcher</a:t>
            </a:r>
            <a:r>
              <a:rPr lang="en-US" dirty="0">
                <a:solidFill>
                  <a:srgbClr val="5A6343"/>
                </a:solidFill>
              </a:rPr>
              <a:t> means</a:t>
            </a:r>
            <a:r>
              <a:rPr lang="en-US" dirty="0" smtClean="0">
                <a:solidFill>
                  <a:srgbClr val="5A6343"/>
                </a:solidFill>
              </a:rPr>
              <a:t>: ___________________________</a:t>
            </a:r>
            <a:endParaRPr lang="en-US" dirty="0">
              <a:solidFill>
                <a:srgbClr val="5A6343"/>
              </a:solidFill>
            </a:endParaRPr>
          </a:p>
        </p:txBody>
      </p:sp>
      <p:pic>
        <p:nvPicPr>
          <p:cNvPr id="5" name="Content Placeholder 4" descr="41695a93fd9d2b3dae2eceedb4932980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91" r="-5791"/>
          <a:stretch>
            <a:fillRect/>
          </a:stretch>
        </p:blipFill>
        <p:spPr>
          <a:xfrm>
            <a:off x="4645152" y="1209091"/>
            <a:ext cx="3419856" cy="4597348"/>
          </a:xfrm>
        </p:spPr>
      </p:pic>
    </p:spTree>
    <p:extLst>
      <p:ext uri="{BB962C8B-B14F-4D97-AF65-F5344CB8AC3E}">
        <p14:creationId xmlns:p14="http://schemas.microsoft.com/office/powerpoint/2010/main" val="250370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04" y="695908"/>
            <a:ext cx="6086653" cy="737378"/>
          </a:xfrm>
        </p:spPr>
        <p:txBody>
          <a:bodyPr/>
          <a:lstStyle/>
          <a:p>
            <a:r>
              <a:rPr lang="en-US" dirty="0" smtClean="0"/>
              <a:t>{Independent Practice}</a:t>
            </a:r>
            <a:endParaRPr lang="en-US" dirty="0"/>
          </a:p>
        </p:txBody>
      </p:sp>
      <p:pic>
        <p:nvPicPr>
          <p:cNvPr id="5" name="Content Placeholder 4" descr="poster8x-w800h800z1-46481-practice-act-like-a-champion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0" r="14722"/>
          <a:stretch/>
        </p:blipFill>
        <p:spPr>
          <a:xfrm>
            <a:off x="1070429" y="1433286"/>
            <a:ext cx="3328483" cy="468085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669143"/>
            <a:ext cx="3419856" cy="41372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Please work independently and quietly on your independent practice. </a:t>
            </a:r>
          </a:p>
          <a:p>
            <a:r>
              <a:rPr lang="en-US" u="sng" dirty="0">
                <a:solidFill>
                  <a:srgbClr val="5A6343"/>
                </a:solidFill>
              </a:rPr>
              <a:t>Above &amp; Beyond:</a:t>
            </a:r>
            <a:r>
              <a:rPr lang="en-US" dirty="0">
                <a:solidFill>
                  <a:srgbClr val="5A6343"/>
                </a:solidFill>
              </a:rPr>
              <a:t> Roll a dice to complete the activity included at the end of your independent practice! </a:t>
            </a:r>
            <a:endParaRPr lang="en-US" u="sng" dirty="0">
              <a:solidFill>
                <a:srgbClr val="5A634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50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{Exit Ticket}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i="1" u="sng" dirty="0" smtClean="0"/>
              <a:t>Directions:</a:t>
            </a:r>
            <a:r>
              <a:rPr lang="en-US" i="1" dirty="0" smtClean="0"/>
              <a:t> On a post-it note, write your name and answer the following question: </a:t>
            </a:r>
            <a:endParaRPr lang="en-US" i="1" u="sng" dirty="0" smtClean="0"/>
          </a:p>
          <a:p>
            <a:r>
              <a:rPr lang="en-US" b="1" dirty="0" smtClean="0">
                <a:solidFill>
                  <a:srgbClr val="5A6343"/>
                </a:solidFill>
              </a:rPr>
              <a:t>How can you use your knowledge of prefixes and suffixes to define an unknown word? </a:t>
            </a:r>
            <a:endParaRPr lang="en-US" b="1" dirty="0">
              <a:solidFill>
                <a:srgbClr val="5A6343"/>
              </a:solidFill>
            </a:endParaRPr>
          </a:p>
        </p:txBody>
      </p:sp>
      <p:pic>
        <p:nvPicPr>
          <p:cNvPr id="5" name="Content Placeholder 4" descr="931b86aff3815b302d902d04a9eadb0a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7" b="91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481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02678"/>
            <a:ext cx="7556313" cy="770718"/>
          </a:xfrm>
        </p:spPr>
        <p:txBody>
          <a:bodyPr/>
          <a:lstStyle/>
          <a:p>
            <a:pPr algn="ctr"/>
            <a:r>
              <a:rPr lang="en-US" dirty="0">
                <a:latin typeface="Bookman Old Style"/>
                <a:cs typeface="Bookman Old Style"/>
              </a:rPr>
              <a:t>[</a:t>
            </a:r>
            <a:r>
              <a:rPr lang="en-US" dirty="0" smtClean="0">
                <a:latin typeface="Bookman Old Style"/>
                <a:cs typeface="Bookman Old Style"/>
              </a:rPr>
              <a:t>Daily 5]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08" y="1073396"/>
            <a:ext cx="8542968" cy="530649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b="1" u="sng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Table 1 &amp; 2</a:t>
            </a:r>
            <a:r>
              <a:rPr lang="en-US" sz="2400" b="1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: </a:t>
            </a:r>
            <a:r>
              <a:rPr lang="en-US" sz="2400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Work on Writing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(1) Should girls and boys be able to play on the same sports team?</a:t>
            </a: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(2</a:t>
            </a:r>
            <a:r>
              <a:rPr lang="en-US" sz="2200" dirty="0">
                <a:latin typeface="Bookman Old Style"/>
                <a:cs typeface="Bookman Old Style"/>
              </a:rPr>
              <a:t>) Eleanor Roosevelt once said, "You must do the thing you think you cannot do." Write a narrative </a:t>
            </a:r>
            <a:r>
              <a:rPr lang="en-US" sz="2200" dirty="0" smtClean="0">
                <a:latin typeface="Bookman Old Style"/>
                <a:cs typeface="Bookman Old Style"/>
              </a:rPr>
              <a:t>about </a:t>
            </a:r>
            <a:r>
              <a:rPr lang="en-US" sz="2200" dirty="0">
                <a:latin typeface="Bookman Old Style"/>
                <a:cs typeface="Bookman Old Style"/>
              </a:rPr>
              <a:t>a time when you did something you thought you could not do. </a:t>
            </a:r>
            <a:endParaRPr lang="en-US" sz="2200" dirty="0" smtClean="0">
              <a:latin typeface="Bookman Old Style"/>
              <a:cs typeface="Bookman Old Style"/>
            </a:endParaRPr>
          </a:p>
          <a:p>
            <a:pPr lvl="1"/>
            <a:r>
              <a:rPr lang="en-US" sz="2200" dirty="0" smtClean="0">
                <a:latin typeface="Bookman Old Style"/>
                <a:cs typeface="Bookman Old Style"/>
              </a:rPr>
              <a:t>(3) If you could live inside any video game, which would you choose? Why? </a:t>
            </a:r>
          </a:p>
          <a:p>
            <a:pPr marL="457200" indent="-457200">
              <a:buAutoNum type="arabicPeriod"/>
            </a:pPr>
            <a:r>
              <a:rPr lang="en-US" sz="2400" b="1" u="sng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Table 3 &amp; 4</a:t>
            </a:r>
            <a:r>
              <a:rPr lang="en-US" sz="2400" b="1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: </a:t>
            </a:r>
            <a:r>
              <a:rPr lang="en-US" sz="2400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Word Work</a:t>
            </a:r>
          </a:p>
          <a:p>
            <a:pPr lvl="2"/>
            <a:r>
              <a:rPr lang="en-US" sz="2200" b="1" dirty="0" smtClean="0">
                <a:latin typeface="Bookman Old Style"/>
                <a:cs typeface="Bookman Old Style"/>
              </a:rPr>
              <a:t>Required</a:t>
            </a:r>
            <a:r>
              <a:rPr lang="en-US" sz="2200" dirty="0" smtClean="0">
                <a:latin typeface="Bookman Old Style"/>
                <a:cs typeface="Bookman Old Style"/>
              </a:rPr>
              <a:t>: Make flashcards for your vocabulary words and quiz a partner. </a:t>
            </a:r>
          </a:p>
          <a:p>
            <a:pPr lvl="2"/>
            <a:r>
              <a:rPr lang="en-US" sz="2200" b="1" dirty="0" smtClean="0">
                <a:latin typeface="Bookman Old Style"/>
                <a:cs typeface="Bookman Old Style"/>
              </a:rPr>
              <a:t>Optional: </a:t>
            </a:r>
            <a:r>
              <a:rPr lang="en-US" sz="2200" dirty="0" smtClean="0">
                <a:latin typeface="Bookman Old Style"/>
                <a:cs typeface="Bookman Old Style"/>
              </a:rPr>
              <a:t>If you finish, you may use the white boards to quiz each other on your spelling words </a:t>
            </a:r>
          </a:p>
          <a:p>
            <a:pPr marL="457200" indent="-457200">
              <a:buAutoNum type="arabicPeriod"/>
            </a:pPr>
            <a:r>
              <a:rPr lang="en-US" sz="2400" b="1" u="sng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Tables </a:t>
            </a:r>
            <a:r>
              <a:rPr lang="en-US" b="1" u="sng" dirty="0">
                <a:solidFill>
                  <a:srgbClr val="79463D"/>
                </a:solidFill>
                <a:latin typeface="Bookman Old Style"/>
                <a:cs typeface="Bookman Old Style"/>
              </a:rPr>
              <a:t>5</a:t>
            </a:r>
            <a:r>
              <a:rPr lang="en-US" sz="2400" b="1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: </a:t>
            </a:r>
            <a:r>
              <a:rPr lang="en-US" sz="2400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Read to Self </a:t>
            </a:r>
          </a:p>
          <a:p>
            <a:pPr marL="457200" indent="-457200">
              <a:buAutoNum type="arabicPeriod"/>
            </a:pPr>
            <a:r>
              <a:rPr lang="en-US" sz="2400" b="1" u="sng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Tables </a:t>
            </a:r>
            <a:r>
              <a:rPr lang="en-US" b="1" u="sng" dirty="0">
                <a:solidFill>
                  <a:srgbClr val="79463D"/>
                </a:solidFill>
                <a:latin typeface="Bookman Old Style"/>
                <a:cs typeface="Bookman Old Style"/>
              </a:rPr>
              <a:t>6</a:t>
            </a:r>
            <a:r>
              <a:rPr lang="en-US" sz="2400" b="1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: </a:t>
            </a:r>
            <a:r>
              <a:rPr lang="en-US" sz="2400" dirty="0" smtClean="0">
                <a:solidFill>
                  <a:srgbClr val="79463D"/>
                </a:solidFill>
                <a:latin typeface="Bookman Old Style"/>
                <a:cs typeface="Bookman Old Style"/>
              </a:rPr>
              <a:t>Read with Someone </a:t>
            </a:r>
          </a:p>
          <a:p>
            <a:pPr marL="457200" indent="-457200">
              <a:buAutoNum type="arabicPeriod"/>
            </a:pPr>
            <a:endParaRPr lang="en-US" sz="24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5950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{Schedule}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Bell-Ringer </a:t>
            </a:r>
          </a:p>
          <a:p>
            <a:r>
              <a:rPr lang="en-US" u="sng" dirty="0" err="1" smtClean="0">
                <a:solidFill>
                  <a:schemeClr val="accent6">
                    <a:lumMod val="50000"/>
                  </a:schemeClr>
                </a:solidFill>
              </a:rPr>
              <a:t>Flocabulary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 Video: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Prefixes </a:t>
            </a:r>
          </a:p>
          <a:p>
            <a:r>
              <a:rPr lang="en-US" u="sng" dirty="0" smtClean="0"/>
              <a:t>Prefixes: </a:t>
            </a:r>
            <a:r>
              <a:rPr lang="en-US" dirty="0" smtClean="0"/>
              <a:t>Notes &amp; Foldable </a:t>
            </a:r>
          </a:p>
          <a:p>
            <a:r>
              <a:rPr lang="en-US" u="sng" dirty="0" err="1" smtClean="0">
                <a:solidFill>
                  <a:srgbClr val="5A6343"/>
                </a:solidFill>
              </a:rPr>
              <a:t>Flocabulary</a:t>
            </a:r>
            <a:r>
              <a:rPr lang="en-US" u="sng" dirty="0" smtClean="0">
                <a:solidFill>
                  <a:srgbClr val="5A6343"/>
                </a:solidFill>
              </a:rPr>
              <a:t> Video: </a:t>
            </a:r>
            <a:r>
              <a:rPr lang="en-US" dirty="0" smtClean="0">
                <a:solidFill>
                  <a:srgbClr val="5A6343"/>
                </a:solidFill>
              </a:rPr>
              <a:t>Suffixes </a:t>
            </a:r>
          </a:p>
          <a:p>
            <a:r>
              <a:rPr lang="en-US" u="sng" dirty="0" smtClean="0"/>
              <a:t>Suffixes: </a:t>
            </a:r>
            <a:r>
              <a:rPr lang="en-US" dirty="0" smtClean="0"/>
              <a:t>Notes &amp; Foldable </a:t>
            </a:r>
          </a:p>
          <a:p>
            <a:r>
              <a:rPr lang="en-US" dirty="0" smtClean="0">
                <a:solidFill>
                  <a:srgbClr val="5A6343"/>
                </a:solidFill>
              </a:rPr>
              <a:t>Team Practice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Independent Practice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Exit-Ticket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Daily 5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4" b="28965"/>
          <a:stretch/>
        </p:blipFill>
        <p:spPr bwMode="auto">
          <a:xfrm>
            <a:off x="4095296" y="1027663"/>
            <a:ext cx="4286704" cy="1530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500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Flocabulary</a:t>
            </a:r>
            <a:r>
              <a:rPr lang="en-US" dirty="0" smtClean="0"/>
              <a:t> Video: Prefixes}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u="sng" dirty="0" smtClean="0"/>
              <a:t>Directions:</a:t>
            </a:r>
            <a:r>
              <a:rPr lang="en-US" i="1" dirty="0" smtClean="0"/>
              <a:t> </a:t>
            </a:r>
            <a:r>
              <a:rPr lang="en-US" i="1" dirty="0"/>
              <a:t>As you watch the </a:t>
            </a:r>
            <a:r>
              <a:rPr lang="en-US" i="1" dirty="0" err="1"/>
              <a:t>Flocabulary</a:t>
            </a:r>
            <a:r>
              <a:rPr lang="en-US" i="1" dirty="0"/>
              <a:t> videos, fill in the blanks within the lyrics! </a:t>
            </a:r>
            <a:endParaRPr lang="en-US" dirty="0"/>
          </a:p>
          <a:p>
            <a:pPr marL="68580" indent="0">
              <a:buNone/>
            </a:pPr>
            <a:endParaRPr lang="en-US" i="1" u="sng" dirty="0"/>
          </a:p>
        </p:txBody>
      </p:sp>
      <p:pic>
        <p:nvPicPr>
          <p:cNvPr id="5" name="Content Placeholder 4" descr="469292781_1280x720.jp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b="-550"/>
          <a:stretch/>
        </p:blipFill>
        <p:spPr>
          <a:xfrm>
            <a:off x="4462272" y="1599164"/>
            <a:ext cx="3956013" cy="4551265"/>
          </a:xfrm>
        </p:spPr>
      </p:pic>
    </p:spTree>
    <p:extLst>
      <p:ext uri="{BB962C8B-B14F-4D97-AF65-F5344CB8AC3E}">
        <p14:creationId xmlns:p14="http://schemas.microsoft.com/office/powerpoint/2010/main" val="47681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776" y="460051"/>
            <a:ext cx="3601662" cy="864378"/>
          </a:xfrm>
        </p:spPr>
        <p:txBody>
          <a:bodyPr/>
          <a:lstStyle/>
          <a:p>
            <a:r>
              <a:rPr lang="en-US" dirty="0" smtClean="0"/>
              <a:t>{Base Words}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0582" y="1605860"/>
            <a:ext cx="3419856" cy="349300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5A6343"/>
                </a:solidFill>
              </a:rPr>
              <a:t>base word </a:t>
            </a:r>
            <a:r>
              <a:rPr lang="en-US" dirty="0" smtClean="0"/>
              <a:t>is a complete word that can stand alone. It does not need help from a </a:t>
            </a:r>
            <a:r>
              <a:rPr lang="en-US" b="1" u="sng" dirty="0" smtClean="0">
                <a:solidFill>
                  <a:srgbClr val="5A6343"/>
                </a:solidFill>
              </a:rPr>
              <a:t>prefix</a:t>
            </a:r>
            <a:r>
              <a:rPr lang="en-US" dirty="0" smtClean="0"/>
              <a:t> or </a:t>
            </a:r>
            <a:r>
              <a:rPr lang="en-US" b="1" u="sng" dirty="0" smtClean="0"/>
              <a:t>suffix</a:t>
            </a:r>
            <a:r>
              <a:rPr lang="en-US" dirty="0" smtClean="0"/>
              <a:t> for meaning. </a:t>
            </a:r>
          </a:p>
          <a:p>
            <a:r>
              <a:rPr lang="en-US" u="sng" dirty="0" smtClean="0"/>
              <a:t>Example:</a:t>
            </a:r>
            <a:r>
              <a:rPr lang="en-US" dirty="0" smtClean="0"/>
              <a:t> teach, play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998291"/>
            <a:ext cx="3419856" cy="3493008"/>
          </a:xfrm>
        </p:spPr>
        <p:txBody>
          <a:bodyPr/>
          <a:lstStyle/>
          <a:p>
            <a:pPr marL="68580" indent="0">
              <a:buNone/>
            </a:pPr>
            <a:r>
              <a:rPr lang="en-US" u="sng" dirty="0"/>
              <a:t>Teammate Practice</a:t>
            </a:r>
            <a:r>
              <a:rPr lang="en-US" u="sng" dirty="0" smtClean="0"/>
              <a:t>:</a:t>
            </a:r>
            <a:endParaRPr lang="en-US" dirty="0" smtClean="0">
              <a:solidFill>
                <a:srgbClr val="5A6343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5A6343"/>
                </a:solidFill>
              </a:rPr>
              <a:t>Played </a:t>
            </a:r>
            <a:endParaRPr lang="en-US" dirty="0">
              <a:solidFill>
                <a:srgbClr val="5A6343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rgbClr val="5A6343"/>
                </a:solidFill>
              </a:rPr>
              <a:t>Running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rgbClr val="5A6343"/>
                </a:solidFill>
              </a:rPr>
              <a:t>Quickly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>
                <a:solidFill>
                  <a:srgbClr val="5A6343"/>
                </a:solidFill>
              </a:rPr>
              <a:t>Reheat</a:t>
            </a:r>
          </a:p>
          <a:p>
            <a:endParaRPr lang="en-US" dirty="0"/>
          </a:p>
        </p:txBody>
      </p:sp>
      <p:pic>
        <p:nvPicPr>
          <p:cNvPr id="7" name="Picture 6" descr="e1683ea77576256a6d30d38721f422e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8"/>
          <a:stretch/>
        </p:blipFill>
        <p:spPr>
          <a:xfrm>
            <a:off x="4300438" y="3240349"/>
            <a:ext cx="376457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9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16" y="362856"/>
            <a:ext cx="2624243" cy="828093"/>
          </a:xfrm>
        </p:spPr>
        <p:txBody>
          <a:bodyPr/>
          <a:lstStyle/>
          <a:p>
            <a:r>
              <a:rPr lang="en-US" dirty="0" smtClean="0"/>
              <a:t>{Prefixes}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370004"/>
            <a:ext cx="3419856" cy="349300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5A6343"/>
                </a:solidFill>
              </a:rPr>
              <a:t>prefix</a:t>
            </a:r>
            <a:r>
              <a:rPr lang="en-US" dirty="0" smtClean="0"/>
              <a:t> is a word part added to the </a:t>
            </a:r>
            <a:r>
              <a:rPr lang="en-US" b="1" u="sng" dirty="0" smtClean="0">
                <a:solidFill>
                  <a:srgbClr val="5A6343"/>
                </a:solidFill>
              </a:rPr>
              <a:t>beginning</a:t>
            </a:r>
            <a:r>
              <a:rPr lang="en-US" dirty="0" smtClean="0"/>
              <a:t> of a root or base word. </a:t>
            </a:r>
          </a:p>
          <a:p>
            <a:r>
              <a:rPr lang="en-US" dirty="0" smtClean="0"/>
              <a:t>They change the </a:t>
            </a:r>
            <a:r>
              <a:rPr lang="en-US" b="1" u="sng" dirty="0" smtClean="0">
                <a:solidFill>
                  <a:srgbClr val="5A6343"/>
                </a:solidFill>
              </a:rPr>
              <a:t>meaning </a:t>
            </a:r>
            <a:r>
              <a:rPr lang="en-US" dirty="0" smtClean="0"/>
              <a:t>of the base word.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397435"/>
            <a:ext cx="3419856" cy="3493008"/>
          </a:xfrm>
        </p:spPr>
        <p:txBody>
          <a:bodyPr/>
          <a:lstStyle/>
          <a:p>
            <a:pPr marL="68580" indent="0">
              <a:buNone/>
            </a:pPr>
            <a:r>
              <a:rPr lang="en-US" u="sng" dirty="0" smtClean="0"/>
              <a:t>Teammate Practice: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5A6343"/>
                </a:solidFill>
              </a:rPr>
              <a:t>Redo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5A6343"/>
                </a:solidFill>
              </a:rPr>
              <a:t>Unhappy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129" y="3596857"/>
            <a:ext cx="4321955" cy="291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6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05" y="550761"/>
            <a:ext cx="5016224" cy="828093"/>
          </a:xfrm>
        </p:spPr>
        <p:txBody>
          <a:bodyPr/>
          <a:lstStyle/>
          <a:p>
            <a:r>
              <a:rPr lang="en-US" dirty="0" smtClean="0"/>
              <a:t>{Foldable: Prefixes}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56042"/>
              </p:ext>
            </p:extLst>
          </p:nvPr>
        </p:nvGraphicFramePr>
        <p:xfrm>
          <a:off x="1042988" y="1524000"/>
          <a:ext cx="6777036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the negative or opposite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dislike, disown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or opposite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unfair,</a:t>
                      </a:r>
                      <a:r>
                        <a:rPr lang="en-US" baseline="0" dirty="0" smtClean="0"/>
                        <a:t> unsure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precook, pretest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</a:t>
                      </a:r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not, wrongly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misunderstood, misjudge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ex--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from, out,</a:t>
                      </a:r>
                      <a:r>
                        <a:rPr lang="en-US" baseline="0" dirty="0" smtClean="0"/>
                        <a:t> away 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exit, excerpt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2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Flocabulary</a:t>
            </a:r>
            <a:r>
              <a:rPr lang="en-US" dirty="0" smtClean="0"/>
              <a:t> Video: Suffixes}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u="sng" dirty="0" smtClean="0"/>
              <a:t>Directions:</a:t>
            </a:r>
            <a:r>
              <a:rPr lang="en-US" i="1" dirty="0" smtClean="0"/>
              <a:t> </a:t>
            </a:r>
            <a:r>
              <a:rPr lang="en-US" i="1" dirty="0"/>
              <a:t>As you watch the </a:t>
            </a:r>
            <a:r>
              <a:rPr lang="en-US" i="1" dirty="0" err="1"/>
              <a:t>Flocabulary</a:t>
            </a:r>
            <a:r>
              <a:rPr lang="en-US" i="1" dirty="0"/>
              <a:t> videos, fill in the blanks within the lyrics! </a:t>
            </a:r>
            <a:endParaRPr lang="en-US" dirty="0"/>
          </a:p>
          <a:p>
            <a:pPr marL="68580" indent="0">
              <a:buNone/>
            </a:pPr>
            <a:endParaRPr lang="en-US" i="1" u="sng" dirty="0"/>
          </a:p>
        </p:txBody>
      </p:sp>
      <p:pic>
        <p:nvPicPr>
          <p:cNvPr id="6" name="Content Placeholder 5" descr="ant-ent-460x289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8" r="19258"/>
          <a:stretch>
            <a:fillRect/>
          </a:stretch>
        </p:blipFill>
        <p:spPr>
          <a:xfrm>
            <a:off x="4462271" y="1832429"/>
            <a:ext cx="4064871" cy="3974010"/>
          </a:xfrm>
        </p:spPr>
      </p:pic>
    </p:spTree>
    <p:extLst>
      <p:ext uri="{BB962C8B-B14F-4D97-AF65-F5344CB8AC3E}">
        <p14:creationId xmlns:p14="http://schemas.microsoft.com/office/powerpoint/2010/main" val="161367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416" y="362856"/>
            <a:ext cx="2624243" cy="828093"/>
          </a:xfrm>
        </p:spPr>
        <p:txBody>
          <a:bodyPr/>
          <a:lstStyle/>
          <a:p>
            <a:r>
              <a:rPr lang="en-US" dirty="0" smtClean="0"/>
              <a:t>{Suffixes}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370004"/>
            <a:ext cx="3419856" cy="349300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>
                <a:solidFill>
                  <a:srgbClr val="5A6343"/>
                </a:solidFill>
              </a:rPr>
              <a:t>suffix</a:t>
            </a:r>
            <a:r>
              <a:rPr lang="en-US" dirty="0" smtClean="0"/>
              <a:t> is a word part added to the </a:t>
            </a:r>
            <a:r>
              <a:rPr lang="en-US" b="1" u="sng" dirty="0" smtClean="0">
                <a:solidFill>
                  <a:srgbClr val="5A6343"/>
                </a:solidFill>
              </a:rPr>
              <a:t>end</a:t>
            </a:r>
            <a:r>
              <a:rPr lang="en-US" dirty="0" smtClean="0"/>
              <a:t> of a root or base word. </a:t>
            </a:r>
          </a:p>
          <a:p>
            <a:r>
              <a:rPr lang="en-US" dirty="0" smtClean="0"/>
              <a:t>They change the </a:t>
            </a:r>
            <a:r>
              <a:rPr lang="en-US" b="1" u="sng" dirty="0" smtClean="0">
                <a:solidFill>
                  <a:srgbClr val="5A6343"/>
                </a:solidFill>
              </a:rPr>
              <a:t>meaning </a:t>
            </a:r>
            <a:r>
              <a:rPr lang="en-US" dirty="0" smtClean="0"/>
              <a:t>of the base word.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397435"/>
            <a:ext cx="3419856" cy="3493008"/>
          </a:xfrm>
        </p:spPr>
        <p:txBody>
          <a:bodyPr/>
          <a:lstStyle/>
          <a:p>
            <a:pPr marL="68580" indent="0">
              <a:buNone/>
            </a:pPr>
            <a:r>
              <a:rPr lang="en-US" u="sng" dirty="0" smtClean="0"/>
              <a:t>Teammate Practice: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5A6343"/>
                </a:solidFill>
              </a:rPr>
              <a:t>Wonderful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rgbClr val="5A6343"/>
                </a:solidFill>
              </a:rPr>
              <a:t>Loudly</a:t>
            </a:r>
            <a:endParaRPr lang="en-US" dirty="0">
              <a:solidFill>
                <a:srgbClr val="5A6343"/>
              </a:solidFill>
            </a:endParaRPr>
          </a:p>
        </p:txBody>
      </p:sp>
      <p:pic>
        <p:nvPicPr>
          <p:cNvPr id="6" name="Picture 5" descr="screensho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30" y="3837493"/>
            <a:ext cx="3819578" cy="210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2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05" y="550761"/>
            <a:ext cx="5016224" cy="828093"/>
          </a:xfrm>
        </p:spPr>
        <p:txBody>
          <a:bodyPr/>
          <a:lstStyle/>
          <a:p>
            <a:r>
              <a:rPr lang="en-US" dirty="0" smtClean="0"/>
              <a:t>{Foldable: Suffixes}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61075"/>
              </p:ext>
            </p:extLst>
          </p:nvPr>
        </p:nvGraphicFramePr>
        <p:xfrm>
          <a:off x="1042988" y="1524000"/>
          <a:ext cx="6777036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Suffix: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person 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singer, teacher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compares two things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taller, happier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ful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peaceful,</a:t>
                      </a:r>
                      <a:r>
                        <a:rPr lang="en-US" baseline="0" dirty="0" smtClean="0"/>
                        <a:t> successful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r>
                        <a:rPr lang="en-US" dirty="0" err="1" smtClean="0"/>
                        <a:t>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what manner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poorly, sickly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--ness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or quality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kindness, sadness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36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183</TotalTime>
  <Words>575</Words>
  <Application>Microsoft Macintosh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Prefixes &amp; suffixes</vt:lpstr>
      <vt:lpstr>{Schedule}</vt:lpstr>
      <vt:lpstr>{Flocabulary Video: Prefixes}</vt:lpstr>
      <vt:lpstr>{Base Words}</vt:lpstr>
      <vt:lpstr>{Prefixes}</vt:lpstr>
      <vt:lpstr>{Foldable: Prefixes}</vt:lpstr>
      <vt:lpstr>{Flocabulary Video: Suffixes}</vt:lpstr>
      <vt:lpstr>{Suffixes}</vt:lpstr>
      <vt:lpstr>{Foldable: Suffixes}</vt:lpstr>
      <vt:lpstr>{Team Practice}</vt:lpstr>
      <vt:lpstr>{Independent Practice}</vt:lpstr>
      <vt:lpstr>{Exit Ticket}</vt:lpstr>
      <vt:lpstr>[Daily 5]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Luteman</dc:creator>
  <cp:lastModifiedBy>Hillary Maly</cp:lastModifiedBy>
  <cp:revision>38</cp:revision>
  <dcterms:created xsi:type="dcterms:W3CDTF">2014-11-19T02:54:17Z</dcterms:created>
  <dcterms:modified xsi:type="dcterms:W3CDTF">2015-04-09T00:44:29Z</dcterms:modified>
</cp:coreProperties>
</file>