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6" r:id="rId2"/>
    <p:sldId id="257" r:id="rId3"/>
    <p:sldId id="258" r:id="rId4"/>
    <p:sldId id="259" r:id="rId5"/>
    <p:sldId id="260" r:id="rId6"/>
    <p:sldId id="261" r:id="rId7"/>
    <p:sldId id="285" r:id="rId8"/>
    <p:sldId id="263" r:id="rId9"/>
    <p:sldId id="264" r:id="rId10"/>
    <p:sldId id="265" r:id="rId11"/>
    <p:sldId id="286" r:id="rId12"/>
    <p:sldId id="266" r:id="rId13"/>
    <p:sldId id="268" r:id="rId14"/>
    <p:sldId id="290" r:id="rId15"/>
    <p:sldId id="289" r:id="rId16"/>
    <p:sldId id="288" r:id="rId17"/>
    <p:sldId id="287"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67"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p:restoredTop sz="94643"/>
  </p:normalViewPr>
  <p:slideViewPr>
    <p:cSldViewPr>
      <p:cViewPr varScale="1">
        <p:scale>
          <a:sx n="80" d="100"/>
          <a:sy n="80" d="100"/>
        </p:scale>
        <p:origin x="1208"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796B56-400A-45F4-A53B-29786412793C}" type="datetimeFigureOut">
              <a:rPr lang="en-US" smtClean="0"/>
              <a:t>9/19/18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44B70D-C332-4E7F-B39D-8339DE4562DE}" type="slidenum">
              <a:rPr lang="en-US" smtClean="0"/>
              <a:t>‹#›</a:t>
            </a:fld>
            <a:endParaRPr lang="en-US"/>
          </a:p>
        </p:txBody>
      </p:sp>
    </p:spTree>
    <p:extLst>
      <p:ext uri="{BB962C8B-B14F-4D97-AF65-F5344CB8AC3E}">
        <p14:creationId xmlns:p14="http://schemas.microsoft.com/office/powerpoint/2010/main" val="2799624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44B70D-C332-4E7F-B39D-8339DE4562DE}" type="slidenum">
              <a:rPr lang="en-US" smtClean="0"/>
              <a:t>5</a:t>
            </a:fld>
            <a:endParaRPr lang="en-US"/>
          </a:p>
        </p:txBody>
      </p:sp>
    </p:spTree>
    <p:extLst>
      <p:ext uri="{BB962C8B-B14F-4D97-AF65-F5344CB8AC3E}">
        <p14:creationId xmlns:p14="http://schemas.microsoft.com/office/powerpoint/2010/main" val="2870747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70E4F8F7-6E8B-48C0-819B-08BA4E455682}" type="datetimeFigureOut">
              <a:rPr lang="en-US" smtClean="0"/>
              <a:t>9/19/18</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E7CBF25-F612-44D2-A3CA-F45F2EE2F77C}"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0E4F8F7-6E8B-48C0-819B-08BA4E455682}" type="datetimeFigureOut">
              <a:rPr lang="en-US" smtClean="0"/>
              <a:t>9/19/18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7CBF25-F612-44D2-A3CA-F45F2EE2F77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FE7CBF25-F612-44D2-A3CA-F45F2EE2F77C}"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0E4F8F7-6E8B-48C0-819B-08BA4E455682}" type="datetimeFigureOut">
              <a:rPr lang="en-US" smtClean="0"/>
              <a:t>9/19/18</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70E4F8F7-6E8B-48C0-819B-08BA4E455682}" type="datetimeFigureOut">
              <a:rPr lang="en-US" smtClean="0"/>
              <a:t>9/19/18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FE7CBF25-F612-44D2-A3CA-F45F2EE2F77C}"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70E4F8F7-6E8B-48C0-819B-08BA4E455682}" type="datetimeFigureOut">
              <a:rPr lang="en-US" smtClean="0"/>
              <a:t>9/19/18</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E7CBF25-F612-44D2-A3CA-F45F2EE2F77C}"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70E4F8F7-6E8B-48C0-819B-08BA4E455682}" type="datetimeFigureOut">
              <a:rPr lang="en-US" smtClean="0"/>
              <a:t>9/19/18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7CBF25-F612-44D2-A3CA-F45F2EE2F77C}"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70E4F8F7-6E8B-48C0-819B-08BA4E455682}" type="datetimeFigureOut">
              <a:rPr lang="en-US" smtClean="0"/>
              <a:t>9/19/18</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FE7CBF25-F612-44D2-A3CA-F45F2EE2F77C}" type="slidenum">
              <a:rPr lang="en-US" smtClean="0"/>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70E4F8F7-6E8B-48C0-819B-08BA4E455682}" type="datetimeFigureOut">
              <a:rPr lang="en-US" smtClean="0"/>
              <a:t>9/19/18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FE7CBF25-F612-44D2-A3CA-F45F2EE2F77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70E4F8F7-6E8B-48C0-819B-08BA4E455682}" type="datetimeFigureOut">
              <a:rPr lang="en-US" smtClean="0"/>
              <a:t>9/19/18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FE7CBF25-F612-44D2-A3CA-F45F2EE2F77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FE7CBF25-F612-44D2-A3CA-F45F2EE2F77C}"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70E4F8F7-6E8B-48C0-819B-08BA4E455682}" type="datetimeFigureOut">
              <a:rPr lang="en-US" smtClean="0"/>
              <a:t>9/19/18</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FE7CBF25-F612-44D2-A3CA-F45F2EE2F77C}"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70E4F8F7-6E8B-48C0-819B-08BA4E455682}" type="datetimeFigureOut">
              <a:rPr lang="en-US" smtClean="0"/>
              <a:t>9/19/18</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70E4F8F7-6E8B-48C0-819B-08BA4E455682}" type="datetimeFigureOut">
              <a:rPr lang="en-US" smtClean="0"/>
              <a:t>9/19/18</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FE7CBF25-F612-44D2-A3CA-F45F2EE2F77C}"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brainpop.com/english/writing/pointofview/preview.we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4800" dirty="0"/>
              <a:t>It’s all about Perspective!</a:t>
            </a:r>
          </a:p>
        </p:txBody>
      </p:sp>
      <p:sp>
        <p:nvSpPr>
          <p:cNvPr id="2" name="Title 1"/>
          <p:cNvSpPr>
            <a:spLocks noGrp="1"/>
          </p:cNvSpPr>
          <p:nvPr>
            <p:ph type="ctrTitle"/>
          </p:nvPr>
        </p:nvSpPr>
        <p:spPr/>
        <p:txBody>
          <a:bodyPr>
            <a:noAutofit/>
          </a:bodyPr>
          <a:lstStyle/>
          <a:p>
            <a:r>
              <a:rPr lang="en-US" sz="8000" b="1" dirty="0"/>
              <a:t>Point of View</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dirty="0"/>
              <a:t>Sentence-Writing</a:t>
            </a:r>
          </a:p>
        </p:txBody>
      </p:sp>
      <p:sp>
        <p:nvSpPr>
          <p:cNvPr id="3" name="Content Placeholder 2"/>
          <p:cNvSpPr>
            <a:spLocks noGrp="1"/>
          </p:cNvSpPr>
          <p:nvPr>
            <p:ph sz="quarter" idx="1"/>
          </p:nvPr>
        </p:nvSpPr>
        <p:spPr>
          <a:xfrm>
            <a:off x="149352" y="1411224"/>
            <a:ext cx="8839200" cy="4797552"/>
          </a:xfrm>
        </p:spPr>
        <p:txBody>
          <a:bodyPr>
            <a:normAutofit/>
          </a:bodyPr>
          <a:lstStyle/>
          <a:p>
            <a:r>
              <a:rPr lang="en-US" sz="2800" dirty="0"/>
              <a:t>On the opposite page, create a heading for each point of view, underline it, and skip four lines before creating the next point of view.</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843" y="2757055"/>
            <a:ext cx="6914218" cy="388924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dirty="0"/>
              <a:t>Sentence-Writing</a:t>
            </a:r>
          </a:p>
        </p:txBody>
      </p:sp>
      <p:sp>
        <p:nvSpPr>
          <p:cNvPr id="3" name="Content Placeholder 2"/>
          <p:cNvSpPr>
            <a:spLocks noGrp="1"/>
          </p:cNvSpPr>
          <p:nvPr>
            <p:ph sz="quarter" idx="1"/>
          </p:nvPr>
        </p:nvSpPr>
        <p:spPr>
          <a:xfrm>
            <a:off x="152400" y="1527048"/>
            <a:ext cx="8839200" cy="4797552"/>
          </a:xfrm>
        </p:spPr>
        <p:txBody>
          <a:bodyPr>
            <a:normAutofit fontScale="92500" lnSpcReduction="20000"/>
          </a:bodyPr>
          <a:lstStyle/>
          <a:p>
            <a:r>
              <a:rPr lang="en-US" sz="3500" dirty="0"/>
              <a:t>Write 2-3 example sentences for each </a:t>
            </a:r>
            <a:r>
              <a:rPr lang="en-US" sz="3500" b="1" dirty="0"/>
              <a:t>point of view</a:t>
            </a:r>
            <a:r>
              <a:rPr lang="en-US" sz="3500" dirty="0"/>
              <a:t>.</a:t>
            </a:r>
          </a:p>
          <a:p>
            <a:r>
              <a:rPr lang="en-US" sz="3000" b="1" u="sng" dirty="0"/>
              <a:t>Examples</a:t>
            </a:r>
          </a:p>
          <a:p>
            <a:pPr lvl="1"/>
            <a:r>
              <a:rPr lang="en-US" sz="3000" b="1" dirty="0"/>
              <a:t>First Person: </a:t>
            </a:r>
            <a:r>
              <a:rPr lang="en-US" sz="2600" dirty="0">
                <a:solidFill>
                  <a:schemeClr val="tx1"/>
                </a:solidFill>
              </a:rPr>
              <a:t>I can identify the point of view.</a:t>
            </a:r>
            <a:endParaRPr lang="en-US" sz="3000" dirty="0">
              <a:solidFill>
                <a:schemeClr val="tx1"/>
              </a:solidFill>
            </a:endParaRPr>
          </a:p>
          <a:p>
            <a:pPr lvl="1"/>
            <a:r>
              <a:rPr lang="en-US" sz="3000" b="1" dirty="0"/>
              <a:t>Third Person: </a:t>
            </a:r>
          </a:p>
          <a:p>
            <a:pPr lvl="2"/>
            <a:r>
              <a:rPr lang="en-US" sz="3000" b="1" dirty="0"/>
              <a:t>Limited: </a:t>
            </a:r>
            <a:r>
              <a:rPr lang="en-US" sz="2200" dirty="0"/>
              <a:t>August</a:t>
            </a:r>
            <a:r>
              <a:rPr lang="en-US" sz="2200" dirty="0">
                <a:solidFill>
                  <a:schemeClr val="tx1"/>
                </a:solidFill>
              </a:rPr>
              <a:t> was nervous about going to school.</a:t>
            </a:r>
            <a:endParaRPr lang="en-US" sz="3000" dirty="0"/>
          </a:p>
          <a:p>
            <a:pPr lvl="2"/>
            <a:r>
              <a:rPr lang="en-US" sz="3000" b="1" dirty="0"/>
              <a:t>Omniscient: </a:t>
            </a:r>
            <a:r>
              <a:rPr lang="en-US" sz="2200" dirty="0"/>
              <a:t>Everyone felt afraid after hearing the eerie 					noise in the basement.</a:t>
            </a:r>
          </a:p>
          <a:p>
            <a:pPr lvl="2"/>
            <a:r>
              <a:rPr lang="en-US" sz="3000" b="1" dirty="0"/>
              <a:t>Objective:</a:t>
            </a:r>
            <a:r>
              <a:rPr lang="en-US" sz="3000" dirty="0"/>
              <a:t> </a:t>
            </a:r>
            <a:r>
              <a:rPr lang="en-US" sz="2200" dirty="0"/>
              <a:t>There was an eerie noise in the basement.</a:t>
            </a:r>
          </a:p>
          <a:p>
            <a:pPr lvl="2"/>
            <a:endParaRPr lang="en-US" sz="2400" b="1" dirty="0"/>
          </a:p>
          <a:p>
            <a:r>
              <a:rPr lang="en-US" b="1" dirty="0"/>
              <a:t>Above and Beyond: </a:t>
            </a:r>
            <a:r>
              <a:rPr lang="en-US" dirty="0"/>
              <a:t>Write examples of books you’ve read that are written in a certain point of view on the </a:t>
            </a:r>
            <a:r>
              <a:rPr lang="en-US" i="1" dirty="0"/>
              <a:t>curtains.</a:t>
            </a:r>
            <a:endParaRPr lang="en-US" dirty="0"/>
          </a:p>
        </p:txBody>
      </p:sp>
    </p:spTree>
    <p:extLst>
      <p:ext uri="{BB962C8B-B14F-4D97-AF65-F5344CB8AC3E}">
        <p14:creationId xmlns:p14="http://schemas.microsoft.com/office/powerpoint/2010/main" val="1872457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758952"/>
          </a:xfrm>
        </p:spPr>
        <p:txBody>
          <a:bodyPr>
            <a:noAutofit/>
          </a:bodyPr>
          <a:lstStyle/>
          <a:p>
            <a:r>
              <a:rPr lang="en-US" sz="3400" b="1" dirty="0"/>
              <a:t>Partner Discussion: Think, Pair, Share</a:t>
            </a:r>
          </a:p>
        </p:txBody>
      </p:sp>
      <p:sp>
        <p:nvSpPr>
          <p:cNvPr id="3" name="Content Placeholder 2"/>
          <p:cNvSpPr>
            <a:spLocks noGrp="1"/>
          </p:cNvSpPr>
          <p:nvPr>
            <p:ph sz="quarter" idx="1"/>
          </p:nvPr>
        </p:nvSpPr>
        <p:spPr/>
        <p:txBody>
          <a:bodyPr>
            <a:normAutofit/>
          </a:bodyPr>
          <a:lstStyle/>
          <a:p>
            <a:r>
              <a:rPr lang="en-US" sz="3200" dirty="0"/>
              <a:t>Share the sentences you wrote for each </a:t>
            </a:r>
            <a:r>
              <a:rPr lang="en-US" sz="3200" b="1" dirty="0"/>
              <a:t>point of view</a:t>
            </a:r>
            <a:r>
              <a:rPr lang="en-US" sz="3200" dirty="0"/>
              <a:t> with your shoulder partner:</a:t>
            </a:r>
          </a:p>
          <a:p>
            <a:pPr lvl="1"/>
            <a:r>
              <a:rPr lang="en-US" sz="2800" dirty="0"/>
              <a:t>1) Swap composition journals.</a:t>
            </a:r>
          </a:p>
          <a:p>
            <a:pPr lvl="1"/>
            <a:r>
              <a:rPr lang="en-US" sz="2800" dirty="0"/>
              <a:t>2) Read your partner’s example sentences.</a:t>
            </a:r>
          </a:p>
          <a:p>
            <a:pPr lvl="1"/>
            <a:r>
              <a:rPr lang="en-US" sz="2800" dirty="0"/>
              <a:t>3) Offer positive feedback for correct sentences, or give suggestions for corrections.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dirty="0"/>
              <a:t>Essential Questions</a:t>
            </a:r>
          </a:p>
        </p:txBody>
      </p:sp>
      <p:sp>
        <p:nvSpPr>
          <p:cNvPr id="3" name="Content Placeholder 2"/>
          <p:cNvSpPr>
            <a:spLocks noGrp="1"/>
          </p:cNvSpPr>
          <p:nvPr>
            <p:ph sz="quarter" idx="1"/>
          </p:nvPr>
        </p:nvSpPr>
        <p:spPr>
          <a:xfrm>
            <a:off x="152400" y="1527048"/>
            <a:ext cx="8839200" cy="4873752"/>
          </a:xfrm>
        </p:spPr>
        <p:txBody>
          <a:bodyPr>
            <a:normAutofit fontScale="92500"/>
          </a:bodyPr>
          <a:lstStyle/>
          <a:p>
            <a:pPr lvl="0"/>
            <a:r>
              <a:rPr lang="en-US" sz="3900" b="1" dirty="0"/>
              <a:t>Group Discussion: </a:t>
            </a:r>
            <a:r>
              <a:rPr lang="en-US" sz="3900" dirty="0"/>
              <a:t>Now that we’ve learned more about point of view, let’s discuss what we’ve learned together!</a:t>
            </a:r>
            <a:endParaRPr lang="en-US" sz="3900" b="1" dirty="0"/>
          </a:p>
          <a:p>
            <a:pPr lvl="1"/>
            <a:r>
              <a:rPr lang="en-US" sz="3400" dirty="0"/>
              <a:t>How do we identify the point of view in a text?</a:t>
            </a:r>
          </a:p>
          <a:p>
            <a:pPr lvl="1"/>
            <a:r>
              <a:rPr lang="en-US" sz="3400" dirty="0"/>
              <a:t>What are the differences between first person and third person point of view?</a:t>
            </a:r>
          </a:p>
          <a:p>
            <a:pPr lvl="1"/>
            <a:r>
              <a:rPr lang="en-US" sz="3400" dirty="0"/>
              <a:t>What are the similarities/differences between third person limited and third person omniscient points of view?</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Autofit/>
          </a:bodyPr>
          <a:lstStyle/>
          <a:p>
            <a:r>
              <a:rPr lang="en-US" sz="5400" b="1" dirty="0"/>
              <a:t>Exit Ticket</a:t>
            </a:r>
          </a:p>
        </p:txBody>
      </p:sp>
      <p:sp>
        <p:nvSpPr>
          <p:cNvPr id="3" name="Content Placeholder 2"/>
          <p:cNvSpPr>
            <a:spLocks noGrp="1"/>
          </p:cNvSpPr>
          <p:nvPr>
            <p:ph sz="quarter" idx="1"/>
          </p:nvPr>
        </p:nvSpPr>
        <p:spPr>
          <a:xfrm>
            <a:off x="152400" y="1527048"/>
            <a:ext cx="8839200" cy="4873752"/>
          </a:xfrm>
        </p:spPr>
        <p:txBody>
          <a:bodyPr>
            <a:normAutofit/>
          </a:bodyPr>
          <a:lstStyle/>
          <a:p>
            <a:r>
              <a:rPr lang="en-US" sz="4400" b="1" dirty="0"/>
              <a:t>Independent Writing</a:t>
            </a:r>
            <a:br>
              <a:rPr lang="en-US" sz="3900" b="1" dirty="0"/>
            </a:br>
            <a:r>
              <a:rPr lang="en-US" sz="3900" dirty="0"/>
              <a:t>Write a response to the following question on your sticky note:</a:t>
            </a:r>
          </a:p>
          <a:p>
            <a:pPr marL="0" indent="0" algn="ctr">
              <a:buNone/>
            </a:pPr>
            <a:r>
              <a:rPr lang="en-US" sz="4400" b="1" dirty="0"/>
              <a:t>How does the </a:t>
            </a:r>
            <a:r>
              <a:rPr lang="en-US" sz="4400" b="1" i="1" dirty="0"/>
              <a:t>point of view</a:t>
            </a:r>
            <a:r>
              <a:rPr lang="en-US" sz="4400" b="1" dirty="0"/>
              <a:t> influence the way events are described in a narrative?</a:t>
            </a:r>
            <a:endParaRPr lang="en-US" sz="4000" dirty="0"/>
          </a:p>
          <a:p>
            <a:endParaRPr lang="en-US" dirty="0"/>
          </a:p>
        </p:txBody>
      </p:sp>
    </p:spTree>
    <p:extLst>
      <p:ext uri="{BB962C8B-B14F-4D97-AF65-F5344CB8AC3E}">
        <p14:creationId xmlns:p14="http://schemas.microsoft.com/office/powerpoint/2010/main" val="3031901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dirty="0"/>
              <a:t>Bell Ringer</a:t>
            </a:r>
          </a:p>
        </p:txBody>
      </p:sp>
      <p:sp>
        <p:nvSpPr>
          <p:cNvPr id="3" name="Content Placeholder 2"/>
          <p:cNvSpPr>
            <a:spLocks noGrp="1"/>
          </p:cNvSpPr>
          <p:nvPr>
            <p:ph sz="quarter" idx="1"/>
          </p:nvPr>
        </p:nvSpPr>
        <p:spPr>
          <a:xfrm>
            <a:off x="301752" y="1527048"/>
            <a:ext cx="8503920" cy="4873752"/>
          </a:xfrm>
        </p:spPr>
        <p:txBody>
          <a:bodyPr>
            <a:normAutofit fontScale="92500" lnSpcReduction="20000"/>
          </a:bodyPr>
          <a:lstStyle/>
          <a:p>
            <a:r>
              <a:rPr lang="en-US" sz="2400" dirty="0"/>
              <a:t>Directions: Read the following passage carefully. Rewrite the passage as if it were told in </a:t>
            </a:r>
            <a:r>
              <a:rPr lang="en-US" sz="2400" i="1" dirty="0"/>
              <a:t>first person</a:t>
            </a:r>
            <a:r>
              <a:rPr lang="en-US" sz="2400" dirty="0"/>
              <a:t> point of view. DO NOT leave out any information.</a:t>
            </a:r>
          </a:p>
          <a:p>
            <a:pPr marL="0" indent="0">
              <a:buNone/>
            </a:pPr>
            <a:r>
              <a:rPr lang="en-US" sz="3000" dirty="0"/>
              <a:t>Jane couldn’t believe what she was seeing! She arrived home from school to discover that her dog had torn her science fair project to shreds. “All of my hard work is ruined!” she thought. “Two months of experimenting down the drain!” She became very angry and was ready to yell at her dog. Then, she decided to use the Emoger, go for a walk. “I’m so angry at my dog,” Jane thought to herself as she walked around her neighborhood. “But, yelling at him won’t fix anything. I’ll wait for Mom to get home. She’ll know what to do.”</a:t>
            </a:r>
          </a:p>
        </p:txBody>
      </p:sp>
    </p:spTree>
    <p:extLst>
      <p:ext uri="{BB962C8B-B14F-4D97-AF65-F5344CB8AC3E}">
        <p14:creationId xmlns:p14="http://schemas.microsoft.com/office/powerpoint/2010/main" val="1057232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dirty="0"/>
              <a:t>Essential Questions</a:t>
            </a:r>
          </a:p>
        </p:txBody>
      </p:sp>
      <p:sp>
        <p:nvSpPr>
          <p:cNvPr id="3" name="Content Placeholder 2"/>
          <p:cNvSpPr>
            <a:spLocks noGrp="1"/>
          </p:cNvSpPr>
          <p:nvPr>
            <p:ph sz="quarter" idx="1"/>
          </p:nvPr>
        </p:nvSpPr>
        <p:spPr>
          <a:xfrm>
            <a:off x="152400" y="1527048"/>
            <a:ext cx="8839200" cy="4873752"/>
          </a:xfrm>
        </p:spPr>
        <p:txBody>
          <a:bodyPr>
            <a:normAutofit fontScale="92500" lnSpcReduction="10000"/>
          </a:bodyPr>
          <a:lstStyle/>
          <a:p>
            <a:pPr lvl="0"/>
            <a:r>
              <a:rPr lang="en-US" sz="3900" b="1" dirty="0"/>
              <a:t>Group Discussion: </a:t>
            </a:r>
            <a:r>
              <a:rPr lang="en-US" sz="3900" dirty="0"/>
              <a:t>Review what we’ve learned about point of view by answering the following questions together!</a:t>
            </a:r>
            <a:endParaRPr lang="en-US" sz="3900" b="1" dirty="0"/>
          </a:p>
          <a:p>
            <a:pPr lvl="1"/>
            <a:r>
              <a:rPr lang="en-US" sz="3600" dirty="0"/>
              <a:t>Name the five different points of view.</a:t>
            </a:r>
          </a:p>
          <a:p>
            <a:pPr lvl="1"/>
            <a:r>
              <a:rPr lang="en-US" sz="3600" dirty="0"/>
              <a:t>Explain the differences between first person and third person point of view.</a:t>
            </a:r>
          </a:p>
          <a:p>
            <a:pPr lvl="1"/>
            <a:r>
              <a:rPr lang="en-US" sz="3600" dirty="0"/>
              <a:t>How does a narrator’s point of view influence how events in a narrative are described?</a:t>
            </a:r>
          </a:p>
          <a:p>
            <a:endParaRPr lang="en-US" dirty="0"/>
          </a:p>
        </p:txBody>
      </p:sp>
    </p:spTree>
    <p:extLst>
      <p:ext uri="{BB962C8B-B14F-4D97-AF65-F5344CB8AC3E}">
        <p14:creationId xmlns:p14="http://schemas.microsoft.com/office/powerpoint/2010/main" val="3550420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dirty="0"/>
              <a:t>Identifying </a:t>
            </a:r>
            <a:r>
              <a:rPr lang="en-US" sz="4400" b="1" i="1" dirty="0"/>
              <a:t>Point of View</a:t>
            </a:r>
            <a:endParaRPr lang="en-US" sz="4400" b="1" dirty="0"/>
          </a:p>
        </p:txBody>
      </p:sp>
      <p:sp>
        <p:nvSpPr>
          <p:cNvPr id="3" name="Content Placeholder 2"/>
          <p:cNvSpPr>
            <a:spLocks noGrp="1"/>
          </p:cNvSpPr>
          <p:nvPr>
            <p:ph sz="quarter" idx="1"/>
          </p:nvPr>
        </p:nvSpPr>
        <p:spPr/>
        <p:txBody>
          <a:bodyPr>
            <a:noAutofit/>
          </a:bodyPr>
          <a:lstStyle/>
          <a:p>
            <a:r>
              <a:rPr lang="en-US" sz="3200" dirty="0"/>
              <a:t>Each of the following slides contains a short excerpt from a literary or informational text.</a:t>
            </a:r>
          </a:p>
          <a:p>
            <a:r>
              <a:rPr lang="en-US" sz="3200" dirty="0"/>
              <a:t>Read the text carefully to determine the </a:t>
            </a:r>
            <a:r>
              <a:rPr lang="en-US" sz="3200" i="1" dirty="0"/>
              <a:t>point of view</a:t>
            </a:r>
            <a:r>
              <a:rPr lang="en-US" sz="3200" dirty="0"/>
              <a:t>.</a:t>
            </a:r>
          </a:p>
          <a:p>
            <a:r>
              <a:rPr lang="en-US" sz="3200" dirty="0"/>
              <a:t>Write the </a:t>
            </a:r>
            <a:r>
              <a:rPr lang="en-US" sz="3200" i="1" dirty="0"/>
              <a:t>point of view</a:t>
            </a:r>
            <a:r>
              <a:rPr lang="en-US" sz="3200" dirty="0"/>
              <a:t> on the line on your recording sheet.</a:t>
            </a:r>
          </a:p>
          <a:p>
            <a:r>
              <a:rPr lang="en-US" sz="3200" dirty="0"/>
              <a:t>You may use the notes in your interactive notebook for help.</a:t>
            </a:r>
          </a:p>
        </p:txBody>
      </p:sp>
    </p:spTree>
    <p:extLst>
      <p:ext uri="{BB962C8B-B14F-4D97-AF65-F5344CB8AC3E}">
        <p14:creationId xmlns:p14="http://schemas.microsoft.com/office/powerpoint/2010/main" val="34186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Passage #1</a:t>
            </a:r>
          </a:p>
        </p:txBody>
      </p:sp>
      <p:sp>
        <p:nvSpPr>
          <p:cNvPr id="3" name="Content Placeholder 2"/>
          <p:cNvSpPr>
            <a:spLocks noGrp="1"/>
          </p:cNvSpPr>
          <p:nvPr>
            <p:ph sz="quarter" idx="1"/>
          </p:nvPr>
        </p:nvSpPr>
        <p:spPr/>
        <p:txBody>
          <a:bodyPr>
            <a:normAutofit lnSpcReduction="10000"/>
          </a:bodyPr>
          <a:lstStyle/>
          <a:p>
            <a:r>
              <a:rPr lang="en-US" b="1" u="sng" dirty="0"/>
              <a:t>Sideways Stories from Wayside School</a:t>
            </a:r>
            <a:r>
              <a:rPr lang="en-US" dirty="0"/>
              <a:t> </a:t>
            </a:r>
          </a:p>
          <a:p>
            <a:pPr marL="0" indent="0">
              <a:buNone/>
            </a:pPr>
            <a:r>
              <a:rPr lang="en-US" dirty="0"/>
              <a:t>	by Louis </a:t>
            </a:r>
            <a:r>
              <a:rPr lang="en-US" dirty="0" err="1"/>
              <a:t>Sachar</a:t>
            </a:r>
            <a:endParaRPr lang="en-US" dirty="0"/>
          </a:p>
          <a:p>
            <a:r>
              <a:rPr lang="en-US" dirty="0"/>
              <a:t>Leslie sat in front of Paul.  She had two long, brown pigtails that reached all the way down to her waist.  Paul saw those pigtails, and a terrible urge came over him.  He wanted to pull a pigtail.  He wanted to wrap his fist around it, feel the hair between his fingers, and just yank.  He thought it would be fun to tie the pigtails together, or better yet, tie them to her chair.  But most of all, he just wanted to pull one.</a:t>
            </a:r>
          </a:p>
          <a:p>
            <a:endParaRPr lang="en-US" dirty="0"/>
          </a:p>
        </p:txBody>
      </p:sp>
    </p:spTree>
    <p:extLst>
      <p:ext uri="{BB962C8B-B14F-4D97-AF65-F5344CB8AC3E}">
        <p14:creationId xmlns:p14="http://schemas.microsoft.com/office/powerpoint/2010/main" val="3268593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Passage #2</a:t>
            </a:r>
          </a:p>
        </p:txBody>
      </p:sp>
      <p:sp>
        <p:nvSpPr>
          <p:cNvPr id="3" name="Content Placeholder 2"/>
          <p:cNvSpPr>
            <a:spLocks noGrp="1"/>
          </p:cNvSpPr>
          <p:nvPr>
            <p:ph sz="quarter" idx="1"/>
          </p:nvPr>
        </p:nvSpPr>
        <p:spPr/>
        <p:txBody>
          <a:bodyPr>
            <a:normAutofit lnSpcReduction="10000"/>
          </a:bodyPr>
          <a:lstStyle/>
          <a:p>
            <a:r>
              <a:rPr lang="en-US" b="1" u="sng" dirty="0"/>
              <a:t>Invitation to the Game</a:t>
            </a:r>
            <a:r>
              <a:rPr lang="en-US" dirty="0"/>
              <a:t> by Monica Hughes </a:t>
            </a:r>
          </a:p>
          <a:p>
            <a:r>
              <a:rPr lang="en-US" dirty="0"/>
              <a:t>And we scrounged.  Next to </a:t>
            </a:r>
            <a:r>
              <a:rPr lang="en-US" i="1" dirty="0"/>
              <a:t>survival, scrounge </a:t>
            </a:r>
            <a:r>
              <a:rPr lang="en-US" dirty="0"/>
              <a:t>was probably the most important word in our new vocabulary.  We found a store that was throwing out water-damaged mattresses.  Getting them home was a problem, since we had to make two trips, leaving Brad and Katie, armed with sticks to guard over the remained.  I truly expected them to be challenged by some gang boss, but they said that the only person who came by was a scrawny little rat of a girl living alone.  We let her have one of the mattresses.  </a:t>
            </a:r>
          </a:p>
          <a:p>
            <a:endParaRPr lang="en-US" dirty="0"/>
          </a:p>
        </p:txBody>
      </p:sp>
    </p:spTree>
    <p:extLst>
      <p:ext uri="{BB962C8B-B14F-4D97-AF65-F5344CB8AC3E}">
        <p14:creationId xmlns:p14="http://schemas.microsoft.com/office/powerpoint/2010/main" val="1596133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dirty="0"/>
              <a:t>Standards and Objectives</a:t>
            </a:r>
          </a:p>
        </p:txBody>
      </p:sp>
      <p:sp>
        <p:nvSpPr>
          <p:cNvPr id="3" name="Content Placeholder 2"/>
          <p:cNvSpPr>
            <a:spLocks noGrp="1"/>
          </p:cNvSpPr>
          <p:nvPr>
            <p:ph sz="quarter" idx="1"/>
          </p:nvPr>
        </p:nvSpPr>
        <p:spPr>
          <a:xfrm>
            <a:off x="152400" y="1447800"/>
            <a:ext cx="8839200" cy="4873752"/>
          </a:xfrm>
        </p:spPr>
        <p:txBody>
          <a:bodyPr>
            <a:normAutofit/>
          </a:bodyPr>
          <a:lstStyle/>
          <a:p>
            <a:r>
              <a:rPr lang="en-US" sz="2800" b="1" u="sng" dirty="0"/>
              <a:t>5.RL.CS.6</a:t>
            </a:r>
            <a:r>
              <a:rPr lang="en-US" sz="2800" dirty="0"/>
              <a:t> Describe how a narrator’s or speaker’s </a:t>
            </a:r>
            <a:r>
              <a:rPr lang="en-US" sz="2800" b="1" i="1" dirty="0"/>
              <a:t>point of view </a:t>
            </a:r>
            <a:r>
              <a:rPr lang="en-US" sz="2800" dirty="0"/>
              <a:t>influences how events are described.</a:t>
            </a:r>
          </a:p>
          <a:p>
            <a:r>
              <a:rPr lang="en-US" sz="3600" b="1" dirty="0"/>
              <a:t>I can </a:t>
            </a:r>
            <a:r>
              <a:rPr lang="en-US" sz="3600" i="1" dirty="0"/>
              <a:t>determine</a:t>
            </a:r>
            <a:r>
              <a:rPr lang="en-US" sz="3600" b="1" dirty="0"/>
              <a:t> the point of view in a text and </a:t>
            </a:r>
            <a:r>
              <a:rPr lang="en-US" sz="3600" i="1" dirty="0"/>
              <a:t>explain</a:t>
            </a:r>
            <a:r>
              <a:rPr lang="en-US" sz="3600" b="1" dirty="0"/>
              <a:t> how it influences the way events are described.</a:t>
            </a:r>
          </a:p>
          <a:p>
            <a:pPr marL="514350" indent="-514350">
              <a:buFont typeface="+mj-lt"/>
              <a:buAutoNum type="arabicPeriod"/>
            </a:pPr>
            <a:r>
              <a:rPr lang="en-US" sz="2800" dirty="0"/>
              <a:t>Create a new entry in your Table of Contents titled </a:t>
            </a:r>
            <a:r>
              <a:rPr lang="en-US" sz="2800" b="1" i="1" dirty="0"/>
              <a:t>Point of View</a:t>
            </a:r>
            <a:r>
              <a:rPr lang="en-US" sz="2800" dirty="0"/>
              <a:t>.</a:t>
            </a:r>
          </a:p>
          <a:p>
            <a:pPr marL="514350" indent="-514350">
              <a:buFont typeface="+mj-lt"/>
              <a:buAutoNum type="arabicPeriod"/>
            </a:pPr>
            <a:r>
              <a:rPr lang="en-US" sz="2800" dirty="0"/>
              <a:t>Turn to the next empty page in your notebook.</a:t>
            </a:r>
          </a:p>
          <a:p>
            <a:pPr marL="514350" indent="-514350">
              <a:buFont typeface="+mj-lt"/>
              <a:buAutoNum type="arabicPeriod"/>
            </a:pPr>
            <a:r>
              <a:rPr lang="en-US" sz="2800" dirty="0"/>
              <a:t>Write this I can statement at the top of the page!</a:t>
            </a:r>
            <a:endParaRPr lang="en-US" sz="2400" dirty="0"/>
          </a:p>
          <a:p>
            <a:endParaRPr lang="en-US" sz="3200" b="1" dirty="0"/>
          </a:p>
        </p:txBody>
      </p:sp>
      <p:cxnSp>
        <p:nvCxnSpPr>
          <p:cNvPr id="5" name="Straight Connector 4"/>
          <p:cNvCxnSpPr/>
          <p:nvPr/>
        </p:nvCxnSpPr>
        <p:spPr>
          <a:xfrm>
            <a:off x="152400" y="4114800"/>
            <a:ext cx="88392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Passage #3</a:t>
            </a:r>
          </a:p>
        </p:txBody>
      </p:sp>
      <p:sp>
        <p:nvSpPr>
          <p:cNvPr id="3" name="Content Placeholder 2"/>
          <p:cNvSpPr>
            <a:spLocks noGrp="1"/>
          </p:cNvSpPr>
          <p:nvPr>
            <p:ph sz="quarter" idx="1"/>
          </p:nvPr>
        </p:nvSpPr>
        <p:spPr/>
        <p:txBody>
          <a:bodyPr/>
          <a:lstStyle/>
          <a:p>
            <a:r>
              <a:rPr lang="en-US" b="1" u="sng" dirty="0"/>
              <a:t>Tuck Everlasting</a:t>
            </a:r>
            <a:r>
              <a:rPr lang="en-US" dirty="0"/>
              <a:t> by Natalie Babbitt</a:t>
            </a:r>
          </a:p>
          <a:p>
            <a:r>
              <a:rPr lang="en-US" dirty="0"/>
              <a:t>At dawn, Mae Tuck set out on her horse for the wood at the edge of the village of </a:t>
            </a:r>
            <a:r>
              <a:rPr lang="en-US" dirty="0" err="1"/>
              <a:t>Treegap</a:t>
            </a:r>
            <a:r>
              <a:rPr lang="en-US" dirty="0"/>
              <a:t>.  She was going there, as she did once every ten years, to meet her two sons, Miles and Jesse, and she was feeling at ease.  At noon time, Winnie Foster, whose family owned the </a:t>
            </a:r>
            <a:r>
              <a:rPr lang="en-US" dirty="0" err="1"/>
              <a:t>Treegap</a:t>
            </a:r>
            <a:r>
              <a:rPr lang="en-US" dirty="0"/>
              <a:t> wood, lost her patience at last and decided to think about running away.  </a:t>
            </a:r>
          </a:p>
          <a:p>
            <a:endParaRPr lang="en-US" dirty="0"/>
          </a:p>
        </p:txBody>
      </p:sp>
    </p:spTree>
    <p:extLst>
      <p:ext uri="{BB962C8B-B14F-4D97-AF65-F5344CB8AC3E}">
        <p14:creationId xmlns:p14="http://schemas.microsoft.com/office/powerpoint/2010/main" val="1863914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Passage #4</a:t>
            </a:r>
          </a:p>
        </p:txBody>
      </p:sp>
      <p:sp>
        <p:nvSpPr>
          <p:cNvPr id="3" name="Content Placeholder 2"/>
          <p:cNvSpPr>
            <a:spLocks noGrp="1"/>
          </p:cNvSpPr>
          <p:nvPr>
            <p:ph sz="quarter" idx="1"/>
          </p:nvPr>
        </p:nvSpPr>
        <p:spPr/>
        <p:txBody>
          <a:bodyPr/>
          <a:lstStyle/>
          <a:p>
            <a:r>
              <a:rPr lang="en-US" b="1" u="sng" dirty="0"/>
              <a:t>Curious George and the Pizza</a:t>
            </a:r>
            <a:r>
              <a:rPr lang="en-US" dirty="0"/>
              <a:t> by Margret Rey</a:t>
            </a:r>
          </a:p>
          <a:p>
            <a:r>
              <a:rPr lang="en-US" dirty="0"/>
              <a:t>At the pizza place, Tony the baker was getting the pizzas ready for baking.  He flattened out a ball of dough into a large pancake and tossed it in the air.  He spread tomato sauce on it, sprinkled it with cheese, and shoved it in the oven.  Then the telephone rang.  "A fellow from the factory wants a large pizza delivered in a hurry," Tony's wife called.  "OK, I'll get my coat," said Tony.</a:t>
            </a:r>
          </a:p>
          <a:p>
            <a:endParaRPr lang="en-US" dirty="0"/>
          </a:p>
        </p:txBody>
      </p:sp>
    </p:spTree>
    <p:extLst>
      <p:ext uri="{BB962C8B-B14F-4D97-AF65-F5344CB8AC3E}">
        <p14:creationId xmlns:p14="http://schemas.microsoft.com/office/powerpoint/2010/main" val="169675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Passage #5</a:t>
            </a:r>
          </a:p>
        </p:txBody>
      </p:sp>
      <p:sp>
        <p:nvSpPr>
          <p:cNvPr id="3" name="Content Placeholder 2"/>
          <p:cNvSpPr>
            <a:spLocks noGrp="1"/>
          </p:cNvSpPr>
          <p:nvPr>
            <p:ph sz="quarter" idx="1"/>
          </p:nvPr>
        </p:nvSpPr>
        <p:spPr/>
        <p:txBody>
          <a:bodyPr>
            <a:normAutofit fontScale="92500" lnSpcReduction="10000"/>
          </a:bodyPr>
          <a:lstStyle/>
          <a:p>
            <a:r>
              <a:rPr lang="en-US" b="1" u="sng" dirty="0"/>
              <a:t>The Baffled Parent's Guide to Great Basketball Drills</a:t>
            </a:r>
            <a:r>
              <a:rPr lang="en-US" dirty="0"/>
              <a:t> by Jim Garland</a:t>
            </a:r>
          </a:p>
          <a:p>
            <a:r>
              <a:rPr lang="en-US" dirty="0"/>
              <a:t>Before each practice begins, make sure you check the court and remove any debris from the playing surface.  When your players arrive, check that they have the proper footwear and that they've removed any jewelry, which could injure the player wearing the jewelry or another player.  Always carry a list of emergency phone numbers for your players, and know where the nearest phone is located.  You should also have a first-aid kit, and you might want to take a first-aid course. </a:t>
            </a:r>
          </a:p>
          <a:p>
            <a:endParaRPr lang="en-US" dirty="0"/>
          </a:p>
        </p:txBody>
      </p:sp>
    </p:spTree>
    <p:extLst>
      <p:ext uri="{BB962C8B-B14F-4D97-AF65-F5344CB8AC3E}">
        <p14:creationId xmlns:p14="http://schemas.microsoft.com/office/powerpoint/2010/main" val="1526372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Passage #6</a:t>
            </a:r>
          </a:p>
        </p:txBody>
      </p:sp>
      <p:sp>
        <p:nvSpPr>
          <p:cNvPr id="3" name="Content Placeholder 2"/>
          <p:cNvSpPr>
            <a:spLocks noGrp="1"/>
          </p:cNvSpPr>
          <p:nvPr>
            <p:ph sz="quarter" idx="1"/>
          </p:nvPr>
        </p:nvSpPr>
        <p:spPr/>
        <p:txBody>
          <a:bodyPr/>
          <a:lstStyle/>
          <a:p>
            <a:r>
              <a:rPr lang="en-US" b="1" u="sng" dirty="0"/>
              <a:t>The Ninja Housewife </a:t>
            </a:r>
            <a:r>
              <a:rPr lang="en-US" dirty="0"/>
              <a:t>by Deborah Hamlin</a:t>
            </a:r>
          </a:p>
          <a:p>
            <a:r>
              <a:rPr lang="en-US" dirty="0"/>
              <a:t>After dropping her son off at school, Sara sat at a traffic light and waited.  She was on her way to her office job as a secretary in a law office.  It was mainly paperwork with very little time to interact with other people, but Sara had gotten used to that.  It also gave her plenty of time to daydream, something she had also gotten quite used to.  She was a woman in her mid-30s, married 13 years, with one child.  </a:t>
            </a:r>
          </a:p>
          <a:p>
            <a:endParaRPr lang="en-US" dirty="0"/>
          </a:p>
        </p:txBody>
      </p:sp>
    </p:spTree>
    <p:extLst>
      <p:ext uri="{BB962C8B-B14F-4D97-AF65-F5344CB8AC3E}">
        <p14:creationId xmlns:p14="http://schemas.microsoft.com/office/powerpoint/2010/main" val="755847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Passage #7</a:t>
            </a:r>
          </a:p>
        </p:txBody>
      </p:sp>
      <p:sp>
        <p:nvSpPr>
          <p:cNvPr id="3" name="Content Placeholder 2"/>
          <p:cNvSpPr>
            <a:spLocks noGrp="1"/>
          </p:cNvSpPr>
          <p:nvPr>
            <p:ph sz="quarter" idx="1"/>
          </p:nvPr>
        </p:nvSpPr>
        <p:spPr/>
        <p:txBody>
          <a:bodyPr>
            <a:normAutofit fontScale="92500"/>
          </a:bodyPr>
          <a:lstStyle/>
          <a:p>
            <a:r>
              <a:rPr lang="en-US" b="1" u="sng" dirty="0"/>
              <a:t>The Patchwork Girl of Oz</a:t>
            </a:r>
            <a:r>
              <a:rPr lang="en-US" dirty="0"/>
              <a:t> by Lyman Frank Baum</a:t>
            </a:r>
          </a:p>
          <a:p>
            <a:r>
              <a:rPr lang="en-US" dirty="0"/>
              <a:t> </a:t>
            </a:r>
            <a:r>
              <a:rPr lang="en-US" dirty="0" err="1"/>
              <a:t>Unc</a:t>
            </a:r>
            <a:r>
              <a:rPr lang="en-US" dirty="0"/>
              <a:t> </a:t>
            </a:r>
            <a:r>
              <a:rPr lang="en-US" dirty="0" err="1"/>
              <a:t>Nunkie</a:t>
            </a:r>
            <a:r>
              <a:rPr lang="en-US" dirty="0"/>
              <a:t>, </a:t>
            </a:r>
            <a:r>
              <a:rPr lang="en-US" dirty="0" err="1"/>
              <a:t>Margolotte</a:t>
            </a:r>
            <a:r>
              <a:rPr lang="en-US" dirty="0"/>
              <a:t> and the Magician all stood looking at the marvelous Powder, but </a:t>
            </a:r>
            <a:r>
              <a:rPr lang="en-US" dirty="0" err="1"/>
              <a:t>Ojo</a:t>
            </a:r>
            <a:r>
              <a:rPr lang="en-US" dirty="0"/>
              <a:t> was more interested just then in the Patchwork Girl's brains.  Thinking it both unfair and unkind to deprive her of any good qualities that were handy, the boy took down every bottle on the shelf and poured some of the contents in </a:t>
            </a:r>
            <a:r>
              <a:rPr lang="en-US" dirty="0" err="1"/>
              <a:t>Margolotte's</a:t>
            </a:r>
            <a:r>
              <a:rPr lang="en-US" dirty="0"/>
              <a:t> dish.  No one saw him do this, for all were looking at the Powder of Life; but soon the woman remembered what she had been doing, and came back to the cupboard. </a:t>
            </a:r>
          </a:p>
          <a:p>
            <a:endParaRPr lang="en-US" dirty="0"/>
          </a:p>
        </p:txBody>
      </p:sp>
    </p:spTree>
    <p:extLst>
      <p:ext uri="{BB962C8B-B14F-4D97-AF65-F5344CB8AC3E}">
        <p14:creationId xmlns:p14="http://schemas.microsoft.com/office/powerpoint/2010/main" val="34536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Passage #8</a:t>
            </a:r>
          </a:p>
        </p:txBody>
      </p:sp>
      <p:sp>
        <p:nvSpPr>
          <p:cNvPr id="3" name="Content Placeholder 2"/>
          <p:cNvSpPr>
            <a:spLocks noGrp="1"/>
          </p:cNvSpPr>
          <p:nvPr>
            <p:ph sz="quarter" idx="1"/>
          </p:nvPr>
        </p:nvSpPr>
        <p:spPr/>
        <p:txBody>
          <a:bodyPr/>
          <a:lstStyle/>
          <a:p>
            <a:r>
              <a:rPr lang="en-US" b="1" u="sng" dirty="0"/>
              <a:t>How to grill</a:t>
            </a:r>
            <a:r>
              <a:rPr lang="en-US" dirty="0"/>
              <a:t> by Steven </a:t>
            </a:r>
            <a:r>
              <a:rPr lang="en-US" dirty="0" err="1"/>
              <a:t>Raichlen</a:t>
            </a:r>
            <a:endParaRPr lang="en-US" dirty="0"/>
          </a:p>
          <a:p>
            <a:r>
              <a:rPr lang="en-US" dirty="0"/>
              <a:t>Once you have your grill assembled, the next thing to decide is where to put it.  A grill puts out a lot of heat, so you should position it several feet away from the side of the house or any plants or shrubbery.  You'll have an easier time with a spot that is sheltered from the wind.  When positioning a grill on a wooden deck, remember that sparks and live embers can fall from a charcoal grill.  </a:t>
            </a:r>
          </a:p>
          <a:p>
            <a:endParaRPr lang="en-US" dirty="0"/>
          </a:p>
        </p:txBody>
      </p:sp>
    </p:spTree>
    <p:extLst>
      <p:ext uri="{BB962C8B-B14F-4D97-AF65-F5344CB8AC3E}">
        <p14:creationId xmlns:p14="http://schemas.microsoft.com/office/powerpoint/2010/main" val="18389236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Passage #9</a:t>
            </a:r>
          </a:p>
        </p:txBody>
      </p:sp>
      <p:sp>
        <p:nvSpPr>
          <p:cNvPr id="3" name="Content Placeholder 2"/>
          <p:cNvSpPr>
            <a:spLocks noGrp="1"/>
          </p:cNvSpPr>
          <p:nvPr>
            <p:ph sz="quarter" idx="1"/>
          </p:nvPr>
        </p:nvSpPr>
        <p:spPr/>
        <p:txBody>
          <a:bodyPr>
            <a:normAutofit lnSpcReduction="10000"/>
          </a:bodyPr>
          <a:lstStyle/>
          <a:p>
            <a:r>
              <a:rPr lang="en-US" b="1" u="sng" dirty="0"/>
              <a:t>Anne of Green Gables</a:t>
            </a:r>
            <a:r>
              <a:rPr lang="en-US" dirty="0"/>
              <a:t> by L. M. Montgomery</a:t>
            </a:r>
          </a:p>
          <a:p>
            <a:r>
              <a:rPr lang="en-US" dirty="0"/>
              <a:t>Marilla's lips twitched understandingly.  She had expected Mrs. Rachel to say this; she had known that the sight of Matthew jaunting off so unaccountably would be too much for her neighbor's curiosity.  If Marilla had said that Matthew had gone to Bright River to meet a kangaroo from Australia Mrs. Rachel could not have been more astonished.  She was actually quiet for five seconds.  It was </a:t>
            </a:r>
            <a:r>
              <a:rPr lang="en-US" dirty="0" err="1"/>
              <a:t>unsupposable</a:t>
            </a:r>
            <a:r>
              <a:rPr lang="en-US" dirty="0"/>
              <a:t> that Marilla was making fun of her, but Mrs. Rachel was almost forced to suppose it.</a:t>
            </a:r>
          </a:p>
          <a:p>
            <a:endParaRPr lang="en-US" dirty="0"/>
          </a:p>
        </p:txBody>
      </p:sp>
    </p:spTree>
    <p:extLst>
      <p:ext uri="{BB962C8B-B14F-4D97-AF65-F5344CB8AC3E}">
        <p14:creationId xmlns:p14="http://schemas.microsoft.com/office/powerpoint/2010/main" val="17916011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Passage #10</a:t>
            </a:r>
          </a:p>
        </p:txBody>
      </p:sp>
      <p:sp>
        <p:nvSpPr>
          <p:cNvPr id="3" name="Content Placeholder 2"/>
          <p:cNvSpPr>
            <a:spLocks noGrp="1"/>
          </p:cNvSpPr>
          <p:nvPr>
            <p:ph sz="quarter" idx="1"/>
          </p:nvPr>
        </p:nvSpPr>
        <p:spPr/>
        <p:txBody>
          <a:bodyPr>
            <a:normAutofit fontScale="92500"/>
          </a:bodyPr>
          <a:lstStyle/>
          <a:p>
            <a:r>
              <a:rPr lang="en-US" b="1" u="sng" dirty="0"/>
              <a:t>Alice's Adventures in Wonderland</a:t>
            </a:r>
            <a:r>
              <a:rPr lang="en-US" dirty="0"/>
              <a:t> by Lewis Carroll</a:t>
            </a:r>
          </a:p>
          <a:p>
            <a:r>
              <a:rPr lang="en-US" dirty="0"/>
              <a:t>Alice was beginning to get very tired of sitting by her sister on the bank, and of having nothing to do: once or twice she had peeped into the book her sister was reading, but it had no pictures or conversations in it, "and what is the use of a book," thought Alice, "without pictures or conversations?"  So she was considering, in her own mind whether the pleasure of making a daisy-chain would be worth the trouble of getting up and picking the daisies, when suddenly a White Rabbit with pink eyes ran close by her.  </a:t>
            </a:r>
          </a:p>
          <a:p>
            <a:endParaRPr lang="en-US" dirty="0"/>
          </a:p>
        </p:txBody>
      </p:sp>
    </p:spTree>
    <p:extLst>
      <p:ext uri="{BB962C8B-B14F-4D97-AF65-F5344CB8AC3E}">
        <p14:creationId xmlns:p14="http://schemas.microsoft.com/office/powerpoint/2010/main" val="6556064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Passage #11</a:t>
            </a:r>
          </a:p>
        </p:txBody>
      </p:sp>
      <p:sp>
        <p:nvSpPr>
          <p:cNvPr id="3" name="Content Placeholder 2"/>
          <p:cNvSpPr>
            <a:spLocks noGrp="1"/>
          </p:cNvSpPr>
          <p:nvPr>
            <p:ph sz="quarter" idx="1"/>
          </p:nvPr>
        </p:nvSpPr>
        <p:spPr/>
        <p:txBody>
          <a:bodyPr>
            <a:normAutofit fontScale="92500"/>
          </a:bodyPr>
          <a:lstStyle/>
          <a:p>
            <a:r>
              <a:rPr lang="en-US" b="1" u="sng" dirty="0"/>
              <a:t>Shiloh</a:t>
            </a:r>
            <a:r>
              <a:rPr lang="en-US" dirty="0"/>
              <a:t> by Phyllis Reynolds Naylor</a:t>
            </a:r>
          </a:p>
          <a:p>
            <a:r>
              <a:rPr lang="en-US" dirty="0"/>
              <a:t>The day Shiloh come, we're having us a big Sunday dinner.  Dara Lynn's dipping bread in her glass of cold tea, the way she likes, and Becky pushes her beans over the edge of  her plate in her rush to get '</a:t>
            </a:r>
            <a:r>
              <a:rPr lang="en-US" dirty="0" err="1"/>
              <a:t>em</a:t>
            </a:r>
            <a:r>
              <a:rPr lang="en-US" dirty="0"/>
              <a:t> down.  Ma gives us her scolding look.  We live high up in the hills above Friendly, but hardly anybody knows where that is.  Friendly's near Sistersville, which is halfway between Wheeling and Parkersburg.  Used to be, my daddy told me, Sistersville was one of the best places you could live in the whole state. </a:t>
            </a:r>
          </a:p>
          <a:p>
            <a:endParaRPr lang="en-US" dirty="0"/>
          </a:p>
        </p:txBody>
      </p:sp>
    </p:spTree>
    <p:extLst>
      <p:ext uri="{BB962C8B-B14F-4D97-AF65-F5344CB8AC3E}">
        <p14:creationId xmlns:p14="http://schemas.microsoft.com/office/powerpoint/2010/main" val="41090651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Passage #12</a:t>
            </a:r>
          </a:p>
        </p:txBody>
      </p:sp>
      <p:sp>
        <p:nvSpPr>
          <p:cNvPr id="3" name="Content Placeholder 2"/>
          <p:cNvSpPr>
            <a:spLocks noGrp="1"/>
          </p:cNvSpPr>
          <p:nvPr>
            <p:ph sz="quarter" idx="1"/>
          </p:nvPr>
        </p:nvSpPr>
        <p:spPr/>
        <p:txBody>
          <a:bodyPr/>
          <a:lstStyle/>
          <a:p>
            <a:r>
              <a:rPr lang="en-US" b="1" u="sng" dirty="0"/>
              <a:t>The Skull of Truth: A Magic Shop Book</a:t>
            </a:r>
            <a:r>
              <a:rPr lang="en-US" dirty="0"/>
              <a:t> by Bruce </a:t>
            </a:r>
            <a:r>
              <a:rPr lang="en-US" dirty="0" err="1"/>
              <a:t>Coville</a:t>
            </a:r>
            <a:r>
              <a:rPr lang="en-US" dirty="0"/>
              <a:t>, Gary A. Lippincott</a:t>
            </a:r>
          </a:p>
          <a:p>
            <a:r>
              <a:rPr lang="en-US" dirty="0"/>
              <a:t>To his astonishment, Charlie found himself standing next to his bicycle, back where he had entered the swamp.  That was bizarre and upsetting, but not as bad as the realization that he was still holding the skull.  He thought he had dropped it before he raced out the door.  He certainly hadn't intended to steal the thing.  He didn't even really want it!</a:t>
            </a:r>
          </a:p>
          <a:p>
            <a:endParaRPr lang="en-US" dirty="0"/>
          </a:p>
        </p:txBody>
      </p:sp>
    </p:spTree>
    <p:extLst>
      <p:ext uri="{BB962C8B-B14F-4D97-AF65-F5344CB8AC3E}">
        <p14:creationId xmlns:p14="http://schemas.microsoft.com/office/powerpoint/2010/main" val="2558873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dirty="0"/>
              <a:t>Essential Questions</a:t>
            </a:r>
          </a:p>
        </p:txBody>
      </p:sp>
      <p:sp>
        <p:nvSpPr>
          <p:cNvPr id="3" name="Content Placeholder 2"/>
          <p:cNvSpPr>
            <a:spLocks noGrp="1"/>
          </p:cNvSpPr>
          <p:nvPr>
            <p:ph sz="quarter" idx="1"/>
          </p:nvPr>
        </p:nvSpPr>
        <p:spPr>
          <a:xfrm>
            <a:off x="152400" y="1527048"/>
            <a:ext cx="8839200" cy="4873752"/>
          </a:xfrm>
        </p:spPr>
        <p:txBody>
          <a:bodyPr>
            <a:normAutofit fontScale="92500" lnSpcReduction="10000"/>
          </a:bodyPr>
          <a:lstStyle/>
          <a:p>
            <a:pPr lvl="0"/>
            <a:r>
              <a:rPr lang="en-US" sz="3900" dirty="0"/>
              <a:t>Consider the following questions as we learn together today. Be ready to discuss!</a:t>
            </a:r>
          </a:p>
          <a:p>
            <a:pPr lvl="1"/>
            <a:r>
              <a:rPr lang="en-US" sz="3900" dirty="0"/>
              <a:t>How do we identify the point of view in a text?</a:t>
            </a:r>
          </a:p>
          <a:p>
            <a:pPr lvl="1"/>
            <a:r>
              <a:rPr lang="en-US" sz="3900" dirty="0"/>
              <a:t>What are the differences between first person and third person point of view?</a:t>
            </a:r>
          </a:p>
          <a:p>
            <a:pPr lvl="1"/>
            <a:r>
              <a:rPr lang="en-US" sz="3900" dirty="0"/>
              <a:t>What are the similarities/differences between third person limited and third person omniscient points of view?</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Passage #13</a:t>
            </a:r>
          </a:p>
        </p:txBody>
      </p:sp>
      <p:sp>
        <p:nvSpPr>
          <p:cNvPr id="3" name="Content Placeholder 2"/>
          <p:cNvSpPr>
            <a:spLocks noGrp="1"/>
          </p:cNvSpPr>
          <p:nvPr>
            <p:ph sz="quarter" idx="1"/>
          </p:nvPr>
        </p:nvSpPr>
        <p:spPr/>
        <p:txBody>
          <a:bodyPr>
            <a:normAutofit fontScale="92500"/>
          </a:bodyPr>
          <a:lstStyle/>
          <a:p>
            <a:r>
              <a:rPr lang="en-US" b="1" u="sng" dirty="0"/>
              <a:t>From the Mixed-up Files of Mrs. Basil E. </a:t>
            </a:r>
            <a:r>
              <a:rPr lang="en-US" b="1" u="sng" dirty="0" err="1"/>
              <a:t>Frankweiler</a:t>
            </a:r>
            <a:r>
              <a:rPr lang="en-US" dirty="0"/>
              <a:t> by E. L. </a:t>
            </a:r>
            <a:r>
              <a:rPr lang="en-US" dirty="0" err="1"/>
              <a:t>Konigsburg</a:t>
            </a:r>
            <a:r>
              <a:rPr lang="en-US" dirty="0"/>
              <a:t> </a:t>
            </a:r>
          </a:p>
          <a:p>
            <a:r>
              <a:rPr lang="en-US" dirty="0"/>
              <a:t>Claudia knew that she could never pull off the old-fashioned kind of running away.  That is, running away in the heat of anger with a knapsack on her back.  She didn't like discomfort; therefore, she decided that her leaving home would not be just running from somewhere but would be running to somewhere.  To a large place, a comfortable place, an indoor place, and preferably a beautiful place.  And that's why she decided upon the Metropolitan Museum of Art in New York City.  </a:t>
            </a:r>
          </a:p>
          <a:p>
            <a:endParaRPr lang="en-US" dirty="0"/>
          </a:p>
        </p:txBody>
      </p:sp>
    </p:spTree>
    <p:extLst>
      <p:ext uri="{BB962C8B-B14F-4D97-AF65-F5344CB8AC3E}">
        <p14:creationId xmlns:p14="http://schemas.microsoft.com/office/powerpoint/2010/main" val="7240146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Passage #14</a:t>
            </a:r>
          </a:p>
        </p:txBody>
      </p:sp>
      <p:sp>
        <p:nvSpPr>
          <p:cNvPr id="3" name="Content Placeholder 2"/>
          <p:cNvSpPr>
            <a:spLocks noGrp="1"/>
          </p:cNvSpPr>
          <p:nvPr>
            <p:ph sz="quarter" idx="1"/>
          </p:nvPr>
        </p:nvSpPr>
        <p:spPr/>
        <p:txBody>
          <a:bodyPr>
            <a:normAutofit/>
          </a:bodyPr>
          <a:lstStyle/>
          <a:p>
            <a:r>
              <a:rPr lang="en-US" b="1" u="sng" dirty="0"/>
              <a:t>White Fang</a:t>
            </a:r>
            <a:r>
              <a:rPr lang="en-US" dirty="0"/>
              <a:t> by Jack London</a:t>
            </a:r>
          </a:p>
          <a:p>
            <a:r>
              <a:rPr lang="en-US" dirty="0"/>
              <a:t>They spoke no more until camp was made.  Henry was bending over and adding ice to the bubbling pot of beans when he was startled by the sound of a sharp snarling cry of pain from among the dogs.  Henry grunted with a tone that was not sympathy, and for a quarter of an hour they sat on in silence, Henry staring at the fire, and Bill at the circle of eyes that burned in the darkness just beyond the firelight. </a:t>
            </a:r>
          </a:p>
          <a:p>
            <a:endParaRPr lang="en-US" dirty="0"/>
          </a:p>
        </p:txBody>
      </p:sp>
    </p:spTree>
    <p:extLst>
      <p:ext uri="{BB962C8B-B14F-4D97-AF65-F5344CB8AC3E}">
        <p14:creationId xmlns:p14="http://schemas.microsoft.com/office/powerpoint/2010/main" val="27320093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Passage #15</a:t>
            </a:r>
          </a:p>
        </p:txBody>
      </p:sp>
      <p:sp>
        <p:nvSpPr>
          <p:cNvPr id="3" name="Content Placeholder 2"/>
          <p:cNvSpPr>
            <a:spLocks noGrp="1"/>
          </p:cNvSpPr>
          <p:nvPr>
            <p:ph sz="quarter" idx="1"/>
          </p:nvPr>
        </p:nvSpPr>
        <p:spPr/>
        <p:txBody>
          <a:bodyPr>
            <a:normAutofit fontScale="92500"/>
          </a:bodyPr>
          <a:lstStyle/>
          <a:p>
            <a:r>
              <a:rPr lang="en-US" b="1" u="sng" dirty="0"/>
              <a:t>Mary Poppins</a:t>
            </a:r>
            <a:r>
              <a:rPr lang="en-US" dirty="0"/>
              <a:t> by P. L. Travers, Mary Shepard</a:t>
            </a:r>
          </a:p>
          <a:p>
            <a:r>
              <a:rPr lang="en-US" dirty="0"/>
              <a:t>They found themselves in bed and watching, by the dim light from the night-light, the rest of Mary </a:t>
            </a:r>
            <a:r>
              <a:rPr lang="en-US" dirty="0" err="1"/>
              <a:t>Poppin's</a:t>
            </a:r>
            <a:r>
              <a:rPr lang="en-US" dirty="0"/>
              <a:t> unpacking being performed.  From the carpet bag she took out seven flannel nightgowns, four cotton ones, a pair of boots, a set of dominoes, two bathing-caps and a postcard album.  Jane and Michael sat hugging themselves and watching.  It was all so surprising that they could find nothing to say.  But they knew, both of them, that something strange and wonderful had happened at Number Seventeen, Cherry-Tree Lane.  </a:t>
            </a:r>
          </a:p>
          <a:p>
            <a:endParaRPr lang="en-US" dirty="0"/>
          </a:p>
        </p:txBody>
      </p:sp>
    </p:spTree>
    <p:extLst>
      <p:ext uri="{BB962C8B-B14F-4D97-AF65-F5344CB8AC3E}">
        <p14:creationId xmlns:p14="http://schemas.microsoft.com/office/powerpoint/2010/main" val="33849744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b="1" dirty="0" err="1"/>
              <a:t>BrainPOP</a:t>
            </a:r>
            <a:r>
              <a:rPr lang="en-US" sz="4400" b="1" dirty="0"/>
              <a:t> Quiz</a:t>
            </a:r>
          </a:p>
        </p:txBody>
      </p:sp>
      <p:sp>
        <p:nvSpPr>
          <p:cNvPr id="3" name="Content Placeholder 2"/>
          <p:cNvSpPr>
            <a:spLocks noGrp="1"/>
          </p:cNvSpPr>
          <p:nvPr>
            <p:ph sz="quarter" idx="1"/>
          </p:nvPr>
        </p:nvSpPr>
        <p:spPr/>
        <p:txBody>
          <a:bodyPr>
            <a:normAutofit/>
          </a:bodyPr>
          <a:lstStyle/>
          <a:p>
            <a:r>
              <a:rPr lang="en-US" sz="4000" dirty="0"/>
              <a:t>You have learned to identify the </a:t>
            </a:r>
            <a:r>
              <a:rPr lang="en-US" sz="4000" b="1" dirty="0"/>
              <a:t>point of view</a:t>
            </a:r>
            <a:r>
              <a:rPr lang="en-US" sz="4000" dirty="0"/>
              <a:t> in a text.</a:t>
            </a:r>
          </a:p>
          <a:p>
            <a:r>
              <a:rPr lang="en-US" sz="4000" dirty="0"/>
              <a:t> Show what you know as you test your knowledge with the </a:t>
            </a:r>
            <a:r>
              <a:rPr lang="en-US" sz="4000" dirty="0" err="1"/>
              <a:t>BrainPOP</a:t>
            </a:r>
            <a:r>
              <a:rPr lang="en-US" sz="4000" dirty="0"/>
              <a:t> </a:t>
            </a:r>
            <a:r>
              <a:rPr lang="en-US" sz="4000" i="1" dirty="0"/>
              <a:t>Point of View</a:t>
            </a:r>
            <a:r>
              <a:rPr lang="en-US" sz="4000" dirty="0"/>
              <a:t> Quiz!</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err="1"/>
              <a:t>BrainPOP</a:t>
            </a:r>
            <a:r>
              <a:rPr lang="en-US" sz="3600" b="1" dirty="0"/>
              <a:t> “</a:t>
            </a:r>
            <a:r>
              <a:rPr lang="en-US" sz="3600" b="1" i="1" dirty="0"/>
              <a:t>Point of View” </a:t>
            </a:r>
            <a:r>
              <a:rPr lang="en-US" sz="3600" b="1" dirty="0"/>
              <a:t>Video</a:t>
            </a:r>
          </a:p>
        </p:txBody>
      </p:sp>
      <p:sp>
        <p:nvSpPr>
          <p:cNvPr id="3" name="Content Placeholder 2"/>
          <p:cNvSpPr>
            <a:spLocks noGrp="1"/>
          </p:cNvSpPr>
          <p:nvPr>
            <p:ph sz="quarter" idx="1"/>
          </p:nvPr>
        </p:nvSpPr>
        <p:spPr/>
        <p:txBody>
          <a:bodyPr>
            <a:normAutofit/>
          </a:bodyPr>
          <a:lstStyle/>
          <a:p>
            <a:pPr algn="ctr">
              <a:buNone/>
            </a:pPr>
            <a:r>
              <a:rPr lang="en-US" sz="8800" b="1" dirty="0" err="1">
                <a:hlinkClick r:id="rId2"/>
              </a:rPr>
              <a:t>BrainPOP</a:t>
            </a:r>
            <a:r>
              <a:rPr lang="en-US" sz="8800" b="1" dirty="0">
                <a:hlinkClick r:id="rId2"/>
              </a:rPr>
              <a:t>: Point of View</a:t>
            </a:r>
            <a:endParaRPr lang="en-US" sz="88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Word Families/Root Words</a:t>
            </a:r>
          </a:p>
        </p:txBody>
      </p:sp>
      <p:sp>
        <p:nvSpPr>
          <p:cNvPr id="3" name="Content Placeholder 2"/>
          <p:cNvSpPr>
            <a:spLocks noGrp="1"/>
          </p:cNvSpPr>
          <p:nvPr>
            <p:ph sz="quarter" idx="1"/>
          </p:nvPr>
        </p:nvSpPr>
        <p:spPr>
          <a:xfrm>
            <a:off x="73152" y="1524000"/>
            <a:ext cx="8991600" cy="4873752"/>
          </a:xfrm>
        </p:spPr>
        <p:txBody>
          <a:bodyPr>
            <a:normAutofit/>
          </a:bodyPr>
          <a:lstStyle/>
          <a:p>
            <a:r>
              <a:rPr lang="en-US" sz="6600" dirty="0"/>
              <a:t>Limited</a:t>
            </a:r>
          </a:p>
          <a:p>
            <a:pPr lvl="1"/>
            <a:r>
              <a:rPr lang="en-US" sz="2000" dirty="0"/>
              <a:t>What does it mean to </a:t>
            </a:r>
            <a:r>
              <a:rPr lang="en-US" sz="2000" b="1" dirty="0"/>
              <a:t>limit</a:t>
            </a:r>
            <a:r>
              <a:rPr lang="en-US" sz="2000" dirty="0"/>
              <a:t> something? Where have you seen that word?</a:t>
            </a:r>
          </a:p>
          <a:p>
            <a:r>
              <a:rPr lang="en-US" sz="6600" dirty="0"/>
              <a:t>Omniscient</a:t>
            </a:r>
          </a:p>
          <a:p>
            <a:pPr lvl="1"/>
            <a:r>
              <a:rPr lang="en-US" sz="2000" dirty="0"/>
              <a:t>Word Origin: Latin, from </a:t>
            </a:r>
            <a:r>
              <a:rPr lang="en-US" sz="2000" i="1" dirty="0" err="1"/>
              <a:t>omnis</a:t>
            </a:r>
            <a:r>
              <a:rPr lang="en-US" sz="2000" i="1" dirty="0"/>
              <a:t>: </a:t>
            </a:r>
            <a:r>
              <a:rPr lang="en-US" sz="2000" dirty="0"/>
              <a:t>all : universally</a:t>
            </a:r>
          </a:p>
          <a:p>
            <a:r>
              <a:rPr lang="en-US" sz="6600" dirty="0"/>
              <a:t>Objective</a:t>
            </a:r>
          </a:p>
          <a:p>
            <a:pPr lvl="1"/>
            <a:r>
              <a:rPr lang="en-US" sz="2000" dirty="0"/>
              <a:t>Pick one up!!! (i.e. an object at your desk)</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1)">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i="1" dirty="0"/>
              <a:t>Point of View </a:t>
            </a:r>
            <a:r>
              <a:rPr lang="en-US" sz="4000" b="1" dirty="0"/>
              <a:t>Foldable</a:t>
            </a:r>
            <a:endParaRPr lang="en-US" sz="4000" b="1" i="1" dirty="0"/>
          </a:p>
        </p:txBody>
      </p:sp>
      <p:sp>
        <p:nvSpPr>
          <p:cNvPr id="3" name="Content Placeholder 2"/>
          <p:cNvSpPr>
            <a:spLocks noGrp="1"/>
          </p:cNvSpPr>
          <p:nvPr>
            <p:ph sz="quarter" idx="1"/>
          </p:nvPr>
        </p:nvSpPr>
        <p:spPr>
          <a:xfrm>
            <a:off x="301752" y="1527048"/>
            <a:ext cx="4346448" cy="4572000"/>
          </a:xfrm>
        </p:spPr>
        <p:txBody>
          <a:bodyPr>
            <a:noAutofit/>
          </a:bodyPr>
          <a:lstStyle/>
          <a:p>
            <a:r>
              <a:rPr lang="en-US" sz="3200" dirty="0"/>
              <a:t>The finished product </a:t>
            </a:r>
            <a:br>
              <a:rPr lang="en-US" sz="3200" dirty="0"/>
            </a:br>
            <a:r>
              <a:rPr lang="en-US" sz="3200" dirty="0"/>
              <a:t>will look like this</a:t>
            </a:r>
            <a:r>
              <a:rPr lang="en-US" sz="2800" dirty="0"/>
              <a:t>:</a:t>
            </a:r>
          </a:p>
          <a:p>
            <a:pPr marL="0" indent="0">
              <a:buNone/>
            </a:pPr>
            <a:endParaRPr lang="en-US" sz="2800" b="1" i="1" dirty="0"/>
          </a:p>
          <a:p>
            <a:pPr marL="0" indent="0">
              <a:buNone/>
            </a:pPr>
            <a:r>
              <a:rPr lang="en-US" sz="2800" dirty="0"/>
              <a:t>(We won’t color today, but if you would like to add color to your foldable later, feel free to do so – just make sure you can still read the notes!)</a:t>
            </a:r>
          </a:p>
        </p:txBody>
      </p:sp>
      <p:pic>
        <p:nvPicPr>
          <p:cNvPr id="4" name="Picture 3"/>
          <p:cNvPicPr>
            <a:picLocks noChangeAspect="1"/>
          </p:cNvPicPr>
          <p:nvPr/>
        </p:nvPicPr>
        <p:blipFill>
          <a:blip r:embed="rId2"/>
          <a:stretch>
            <a:fillRect/>
          </a:stretch>
        </p:blipFill>
        <p:spPr>
          <a:xfrm>
            <a:off x="5029200" y="1447800"/>
            <a:ext cx="3654552" cy="48806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i="1" dirty="0"/>
              <a:t>Point of View </a:t>
            </a:r>
            <a:r>
              <a:rPr lang="en-US" sz="4000" b="1" dirty="0"/>
              <a:t>Foldable</a:t>
            </a:r>
            <a:endParaRPr lang="en-US" sz="4000" b="1" i="1" dirty="0"/>
          </a:p>
        </p:txBody>
      </p:sp>
      <p:sp>
        <p:nvSpPr>
          <p:cNvPr id="3" name="Content Placeholder 2"/>
          <p:cNvSpPr>
            <a:spLocks noGrp="1"/>
          </p:cNvSpPr>
          <p:nvPr>
            <p:ph sz="quarter" idx="1"/>
          </p:nvPr>
        </p:nvSpPr>
        <p:spPr>
          <a:xfrm>
            <a:off x="76200" y="1527048"/>
            <a:ext cx="8991600" cy="4797552"/>
          </a:xfrm>
        </p:spPr>
        <p:txBody>
          <a:bodyPr>
            <a:noAutofit/>
          </a:bodyPr>
          <a:lstStyle/>
          <a:p>
            <a:r>
              <a:rPr lang="en-US" sz="3100" dirty="0"/>
              <a:t>Follow the directions to construct your foldable:</a:t>
            </a:r>
          </a:p>
          <a:p>
            <a:pPr marL="274320" lvl="1" indent="0">
              <a:buNone/>
            </a:pPr>
            <a:r>
              <a:rPr lang="en-US" sz="2800" dirty="0"/>
              <a:t>1) Cut out each window and curtain. Be careful to cut around the outside edges (lines).</a:t>
            </a:r>
          </a:p>
          <a:p>
            <a:pPr marL="274320" lvl="1" indent="0">
              <a:buNone/>
            </a:pPr>
            <a:r>
              <a:rPr lang="en-US" sz="2800" dirty="0"/>
              <a:t>2) Cut out one of the headings (</a:t>
            </a:r>
            <a:r>
              <a:rPr lang="en-US" sz="2800" i="1" dirty="0"/>
              <a:t>Point of View</a:t>
            </a:r>
            <a:r>
              <a:rPr lang="en-US" sz="2800" dirty="0"/>
              <a:t>).</a:t>
            </a:r>
          </a:p>
          <a:p>
            <a:pPr marL="274320" lvl="1" indent="0">
              <a:buNone/>
            </a:pPr>
            <a:r>
              <a:rPr lang="en-US" sz="2800" dirty="0"/>
              <a:t>3) Fold the top of the curtains down to create a crease.</a:t>
            </a:r>
          </a:p>
          <a:p>
            <a:pPr marL="274320" lvl="1" indent="0">
              <a:buNone/>
            </a:pPr>
            <a:r>
              <a:rPr lang="en-US" sz="2800" dirty="0"/>
              <a:t>4) Glue them on at the top of the windows so that the tabs swing open from the top (as shown).</a:t>
            </a:r>
          </a:p>
          <a:p>
            <a:pPr marL="274320" lvl="1" indent="0">
              <a:buNone/>
            </a:pPr>
            <a:r>
              <a:rPr lang="en-US" sz="2800" dirty="0"/>
              <a:t>5) Glue the windows into your notebook (as shown).</a:t>
            </a:r>
          </a:p>
          <a:p>
            <a:pPr marL="274320" lvl="1" indent="0">
              <a:buNone/>
            </a:pPr>
            <a:r>
              <a:rPr lang="en-US" sz="2800" dirty="0"/>
              <a:t>6) Write the definition for each type of </a:t>
            </a:r>
            <a:r>
              <a:rPr lang="en-US" sz="2800" b="1" i="1" dirty="0"/>
              <a:t>point of view </a:t>
            </a:r>
            <a:r>
              <a:rPr lang="en-US" sz="2800" dirty="0"/>
              <a:t>under the tab/curtain onto the window.</a:t>
            </a:r>
          </a:p>
        </p:txBody>
      </p:sp>
    </p:spTree>
    <p:extLst>
      <p:ext uri="{BB962C8B-B14F-4D97-AF65-F5344CB8AC3E}">
        <p14:creationId xmlns:p14="http://schemas.microsoft.com/office/powerpoint/2010/main" val="1854046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Vocabulary </a:t>
            </a:r>
            <a:r>
              <a:rPr lang="en-US" sz="4000" dirty="0"/>
              <a:t>Definitions</a:t>
            </a:r>
            <a:endParaRPr lang="en-US" sz="4000" b="1" dirty="0"/>
          </a:p>
        </p:txBody>
      </p:sp>
      <p:sp>
        <p:nvSpPr>
          <p:cNvPr id="3" name="Content Placeholder 2"/>
          <p:cNvSpPr>
            <a:spLocks noGrp="1"/>
          </p:cNvSpPr>
          <p:nvPr>
            <p:ph sz="quarter" idx="1"/>
          </p:nvPr>
        </p:nvSpPr>
        <p:spPr>
          <a:xfrm>
            <a:off x="301752" y="1371600"/>
            <a:ext cx="8648700" cy="4572000"/>
          </a:xfrm>
        </p:spPr>
        <p:txBody>
          <a:bodyPr>
            <a:noAutofit/>
          </a:bodyPr>
          <a:lstStyle/>
          <a:p>
            <a:r>
              <a:rPr lang="en-US" sz="3200" b="1" dirty="0"/>
              <a:t>point of view: </a:t>
            </a:r>
            <a:r>
              <a:rPr lang="en-US" sz="3200" dirty="0"/>
              <a:t>the position from which a narrator sees and understands what is happening    </a:t>
            </a:r>
            <a:r>
              <a:rPr lang="en-US" sz="2000" dirty="0">
                <a:solidFill>
                  <a:schemeClr val="tx2"/>
                </a:solidFill>
              </a:rPr>
              <a:t>(Write this definition below your heading.)</a:t>
            </a:r>
          </a:p>
          <a:p>
            <a:r>
              <a:rPr lang="en-US" sz="3200" b="1" dirty="0"/>
              <a:t>first person point of view: </a:t>
            </a:r>
            <a:r>
              <a:rPr lang="en-US" sz="3200" dirty="0"/>
              <a:t>told from the viewpoint of one of the characters using the pronouns “I” and “we”</a:t>
            </a:r>
          </a:p>
          <a:p>
            <a:r>
              <a:rPr lang="en-US" sz="3200" b="1" dirty="0"/>
              <a:t>third person limited point of view: </a:t>
            </a:r>
            <a:r>
              <a:rPr lang="en-US" sz="3200" dirty="0"/>
              <a:t>the narrator is an outside observer who focuses on the thoughts and feelings of only one character</a:t>
            </a:r>
            <a:endParaRPr lang="en-US"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Vocabulary </a:t>
            </a:r>
            <a:r>
              <a:rPr lang="en-US" sz="4000" dirty="0"/>
              <a:t>Definitions</a:t>
            </a:r>
            <a:endParaRPr lang="en-US" sz="3600" dirty="0"/>
          </a:p>
        </p:txBody>
      </p:sp>
      <p:sp>
        <p:nvSpPr>
          <p:cNvPr id="3" name="Content Placeholder 2"/>
          <p:cNvSpPr>
            <a:spLocks noGrp="1"/>
          </p:cNvSpPr>
          <p:nvPr>
            <p:ph sz="quarter" idx="1"/>
          </p:nvPr>
        </p:nvSpPr>
        <p:spPr/>
        <p:txBody>
          <a:bodyPr/>
          <a:lstStyle/>
          <a:p>
            <a:r>
              <a:rPr lang="en-US" sz="3200" b="1" dirty="0"/>
              <a:t>third person omniscient point of view: </a:t>
            </a:r>
            <a:r>
              <a:rPr lang="en-US" sz="3200" dirty="0"/>
              <a:t>the narrator is an outside observer who can tell us the thoughts and feelings of all of the characters in a story</a:t>
            </a:r>
          </a:p>
          <a:p>
            <a:r>
              <a:rPr lang="en-US" sz="3200" b="1" dirty="0"/>
              <a:t>third person objective point of view: </a:t>
            </a:r>
            <a:r>
              <a:rPr lang="en-US" sz="3200" dirty="0"/>
              <a:t>the narrator reports the facts of a story as a neutral and impersonal outside observer </a:t>
            </a:r>
            <a:endParaRPr lang="en-US" sz="3200" b="1"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Civic</Template>
  <TotalTime>12520</TotalTime>
  <Words>1084</Words>
  <Application>Microsoft Macintosh PowerPoint</Application>
  <PresentationFormat>On-screen Show (4:3)</PresentationFormat>
  <Paragraphs>129</Paragraphs>
  <Slides>33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Calibri</vt:lpstr>
      <vt:lpstr>Georgia</vt:lpstr>
      <vt:lpstr>Wingdings</vt:lpstr>
      <vt:lpstr>Wingdings 2</vt:lpstr>
      <vt:lpstr>Civic</vt:lpstr>
      <vt:lpstr>Point of View</vt:lpstr>
      <vt:lpstr>Standards and Objectives</vt:lpstr>
      <vt:lpstr>Essential Questions</vt:lpstr>
      <vt:lpstr>BrainPOP “Point of View” Video</vt:lpstr>
      <vt:lpstr>Word Families/Root Words</vt:lpstr>
      <vt:lpstr>Point of View Foldable</vt:lpstr>
      <vt:lpstr>Point of View Foldable</vt:lpstr>
      <vt:lpstr>Vocabulary Definitions</vt:lpstr>
      <vt:lpstr>Vocabulary Definitions</vt:lpstr>
      <vt:lpstr>Sentence-Writing</vt:lpstr>
      <vt:lpstr>Sentence-Writing</vt:lpstr>
      <vt:lpstr>Partner Discussion: Think, Pair, Share</vt:lpstr>
      <vt:lpstr>Essential Questions</vt:lpstr>
      <vt:lpstr>Exit Ticket</vt:lpstr>
      <vt:lpstr>Bell Ringer</vt:lpstr>
      <vt:lpstr>Essential Questions</vt:lpstr>
      <vt:lpstr>Identifying Point of View</vt:lpstr>
      <vt:lpstr>Example Passage #1</vt:lpstr>
      <vt:lpstr>Example Passage #2</vt:lpstr>
      <vt:lpstr>Example Passage #3</vt:lpstr>
      <vt:lpstr>Example Passage #4</vt:lpstr>
      <vt:lpstr>Example Passage #5</vt:lpstr>
      <vt:lpstr>Example Passage #6</vt:lpstr>
      <vt:lpstr>Example Passage #7</vt:lpstr>
      <vt:lpstr>Example Passage #8</vt:lpstr>
      <vt:lpstr>Example Passage #9</vt:lpstr>
      <vt:lpstr>Example Passage #10</vt:lpstr>
      <vt:lpstr>Example Passage #11</vt:lpstr>
      <vt:lpstr>Example Passage #12</vt:lpstr>
      <vt:lpstr>Example Passage #13</vt:lpstr>
      <vt:lpstr>Example Passage #14</vt:lpstr>
      <vt:lpstr>Example Passage #15</vt:lpstr>
      <vt:lpstr>BrainPOP Quiz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Martin</dc:creator>
  <cp:lastModifiedBy>Maly, Hillary</cp:lastModifiedBy>
  <cp:revision>38</cp:revision>
  <dcterms:created xsi:type="dcterms:W3CDTF">2013-10-01T21:45:22Z</dcterms:created>
  <dcterms:modified xsi:type="dcterms:W3CDTF">2018-09-19T15:53:51Z</dcterms:modified>
</cp:coreProperties>
</file>