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57" r:id="rId3"/>
    <p:sldId id="269" r:id="rId4"/>
    <p:sldId id="261" r:id="rId5"/>
    <p:sldId id="262" r:id="rId6"/>
    <p:sldId id="264" r:id="rId7"/>
    <p:sldId id="270" r:id="rId8"/>
    <p:sldId id="271" r:id="rId9"/>
    <p:sldId id="272" r:id="rId10"/>
    <p:sldId id="273" r:id="rId11"/>
    <p:sldId id="274" r:id="rId12"/>
    <p:sldId id="260" r:id="rId13"/>
    <p:sldId id="275" r:id="rId14"/>
    <p:sldId id="27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94677"/>
  </p:normalViewPr>
  <p:slideViewPr>
    <p:cSldViewPr>
      <p:cViewPr varScale="1">
        <p:scale>
          <a:sx n="101" d="100"/>
          <a:sy n="101" d="100"/>
        </p:scale>
        <p:origin x="164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6F64B6-593A-4B66-9C03-A087E1DA0C2D}" type="datetimeFigureOut">
              <a:rPr lang="en-US" smtClean="0"/>
              <a:t>2/22/18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7F8439-AF35-4C9E-9FFA-E3591BC8AB1E}" type="slidenum">
              <a:rPr lang="en-US" smtClean="0"/>
              <a:t>‹#›</a:t>
            </a:fld>
            <a:endParaRPr lang="en-US"/>
          </a:p>
        </p:txBody>
      </p:sp>
    </p:spTree>
    <p:extLst>
      <p:ext uri="{BB962C8B-B14F-4D97-AF65-F5344CB8AC3E}">
        <p14:creationId xmlns:p14="http://schemas.microsoft.com/office/powerpoint/2010/main" val="41631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a:t>
            </a:r>
            <a:r>
              <a:rPr lang="en-US" baseline="0" dirty="0" smtClean="0"/>
              <a:t> ATTENTION TO </a:t>
            </a:r>
            <a:r>
              <a:rPr lang="en-US" i="1" baseline="0" dirty="0" smtClean="0"/>
              <a:t>CITING TEXTUAL EVIDENCE</a:t>
            </a:r>
            <a:r>
              <a:rPr lang="en-US" i="0" baseline="0" dirty="0" smtClean="0"/>
              <a:t> CHART</a:t>
            </a:r>
            <a:endParaRPr lang="en-US" dirty="0"/>
          </a:p>
        </p:txBody>
      </p:sp>
      <p:sp>
        <p:nvSpPr>
          <p:cNvPr id="4" name="Slide Number Placeholder 3"/>
          <p:cNvSpPr>
            <a:spLocks noGrp="1"/>
          </p:cNvSpPr>
          <p:nvPr>
            <p:ph type="sldNum" sz="quarter" idx="10"/>
          </p:nvPr>
        </p:nvSpPr>
        <p:spPr/>
        <p:txBody>
          <a:bodyPr/>
          <a:lstStyle/>
          <a:p>
            <a:fld id="{EF7F8439-AF35-4C9E-9FFA-E3591BC8AB1E}" type="slidenum">
              <a:rPr lang="en-US" smtClean="0"/>
              <a:t>5</a:t>
            </a:fld>
            <a:endParaRPr lang="en-US"/>
          </a:p>
        </p:txBody>
      </p:sp>
    </p:spTree>
    <p:extLst>
      <p:ext uri="{BB962C8B-B14F-4D97-AF65-F5344CB8AC3E}">
        <p14:creationId xmlns:p14="http://schemas.microsoft.com/office/powerpoint/2010/main" val="2808709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each commercial,</a:t>
            </a:r>
            <a:r>
              <a:rPr lang="en-US" baseline="0" dirty="0" smtClean="0"/>
              <a:t> give time for writing and time to discuss sentence pair with </a:t>
            </a:r>
            <a:r>
              <a:rPr lang="en-US" baseline="0" smtClean="0"/>
              <a:t>table partners.</a:t>
            </a:r>
            <a:endParaRPr lang="en-US"/>
          </a:p>
        </p:txBody>
      </p:sp>
      <p:sp>
        <p:nvSpPr>
          <p:cNvPr id="4" name="Slide Number Placeholder 3"/>
          <p:cNvSpPr>
            <a:spLocks noGrp="1"/>
          </p:cNvSpPr>
          <p:nvPr>
            <p:ph type="sldNum" sz="quarter" idx="10"/>
          </p:nvPr>
        </p:nvSpPr>
        <p:spPr/>
        <p:txBody>
          <a:bodyPr/>
          <a:lstStyle/>
          <a:p>
            <a:fld id="{EF7F8439-AF35-4C9E-9FFA-E3591BC8AB1E}" type="slidenum">
              <a:rPr lang="en-US" smtClean="0"/>
              <a:t>6</a:t>
            </a:fld>
            <a:endParaRPr lang="en-US"/>
          </a:p>
        </p:txBody>
      </p:sp>
    </p:spTree>
    <p:extLst>
      <p:ext uri="{BB962C8B-B14F-4D97-AF65-F5344CB8AC3E}">
        <p14:creationId xmlns:p14="http://schemas.microsoft.com/office/powerpoint/2010/main" val="3038336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each commercial,</a:t>
            </a:r>
            <a:r>
              <a:rPr lang="en-US" baseline="0" dirty="0" smtClean="0"/>
              <a:t> give time for writing and time to discuss sentence pair with </a:t>
            </a:r>
            <a:r>
              <a:rPr lang="en-US" baseline="0" smtClean="0"/>
              <a:t>table partners.</a:t>
            </a:r>
            <a:endParaRPr lang="en-US"/>
          </a:p>
        </p:txBody>
      </p:sp>
      <p:sp>
        <p:nvSpPr>
          <p:cNvPr id="4" name="Slide Number Placeholder 3"/>
          <p:cNvSpPr>
            <a:spLocks noGrp="1"/>
          </p:cNvSpPr>
          <p:nvPr>
            <p:ph type="sldNum" sz="quarter" idx="10"/>
          </p:nvPr>
        </p:nvSpPr>
        <p:spPr/>
        <p:txBody>
          <a:bodyPr/>
          <a:lstStyle/>
          <a:p>
            <a:fld id="{EF7F8439-AF35-4C9E-9FFA-E3591BC8AB1E}" type="slidenum">
              <a:rPr lang="en-US" smtClean="0"/>
              <a:t>7</a:t>
            </a:fld>
            <a:endParaRPr lang="en-US"/>
          </a:p>
        </p:txBody>
      </p:sp>
    </p:spTree>
    <p:extLst>
      <p:ext uri="{BB962C8B-B14F-4D97-AF65-F5344CB8AC3E}">
        <p14:creationId xmlns:p14="http://schemas.microsoft.com/office/powerpoint/2010/main" val="386551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each commercial,</a:t>
            </a:r>
            <a:r>
              <a:rPr lang="en-US" baseline="0" dirty="0" smtClean="0"/>
              <a:t> give time for writing and time to discuss sentence pair with </a:t>
            </a:r>
            <a:r>
              <a:rPr lang="en-US" baseline="0" smtClean="0"/>
              <a:t>table partners.</a:t>
            </a:r>
            <a:endParaRPr lang="en-US"/>
          </a:p>
        </p:txBody>
      </p:sp>
      <p:sp>
        <p:nvSpPr>
          <p:cNvPr id="4" name="Slide Number Placeholder 3"/>
          <p:cNvSpPr>
            <a:spLocks noGrp="1"/>
          </p:cNvSpPr>
          <p:nvPr>
            <p:ph type="sldNum" sz="quarter" idx="10"/>
          </p:nvPr>
        </p:nvSpPr>
        <p:spPr/>
        <p:txBody>
          <a:bodyPr/>
          <a:lstStyle/>
          <a:p>
            <a:fld id="{EF7F8439-AF35-4C9E-9FFA-E3591BC8AB1E}" type="slidenum">
              <a:rPr lang="en-US" smtClean="0"/>
              <a:t>8</a:t>
            </a:fld>
            <a:endParaRPr lang="en-US"/>
          </a:p>
        </p:txBody>
      </p:sp>
    </p:spTree>
    <p:extLst>
      <p:ext uri="{BB962C8B-B14F-4D97-AF65-F5344CB8AC3E}">
        <p14:creationId xmlns:p14="http://schemas.microsoft.com/office/powerpoint/2010/main" val="1342586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each commercial,</a:t>
            </a:r>
            <a:r>
              <a:rPr lang="en-US" baseline="0" dirty="0" smtClean="0"/>
              <a:t> give time for writing and time to discuss sentence pair with </a:t>
            </a:r>
            <a:r>
              <a:rPr lang="en-US" baseline="0" smtClean="0"/>
              <a:t>table partners.</a:t>
            </a:r>
            <a:endParaRPr lang="en-US"/>
          </a:p>
        </p:txBody>
      </p:sp>
      <p:sp>
        <p:nvSpPr>
          <p:cNvPr id="4" name="Slide Number Placeholder 3"/>
          <p:cNvSpPr>
            <a:spLocks noGrp="1"/>
          </p:cNvSpPr>
          <p:nvPr>
            <p:ph type="sldNum" sz="quarter" idx="10"/>
          </p:nvPr>
        </p:nvSpPr>
        <p:spPr/>
        <p:txBody>
          <a:bodyPr/>
          <a:lstStyle/>
          <a:p>
            <a:fld id="{EF7F8439-AF35-4C9E-9FFA-E3591BC8AB1E}" type="slidenum">
              <a:rPr lang="en-US" smtClean="0"/>
              <a:t>9</a:t>
            </a:fld>
            <a:endParaRPr lang="en-US"/>
          </a:p>
        </p:txBody>
      </p:sp>
    </p:spTree>
    <p:extLst>
      <p:ext uri="{BB962C8B-B14F-4D97-AF65-F5344CB8AC3E}">
        <p14:creationId xmlns:p14="http://schemas.microsoft.com/office/powerpoint/2010/main" val="1651447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each commercial,</a:t>
            </a:r>
            <a:r>
              <a:rPr lang="en-US" baseline="0" dirty="0" smtClean="0"/>
              <a:t> give time for writing and time to discuss sentence pair with </a:t>
            </a:r>
            <a:r>
              <a:rPr lang="en-US" baseline="0" smtClean="0"/>
              <a:t>table partners.</a:t>
            </a:r>
            <a:endParaRPr lang="en-US"/>
          </a:p>
        </p:txBody>
      </p:sp>
      <p:sp>
        <p:nvSpPr>
          <p:cNvPr id="4" name="Slide Number Placeholder 3"/>
          <p:cNvSpPr>
            <a:spLocks noGrp="1"/>
          </p:cNvSpPr>
          <p:nvPr>
            <p:ph type="sldNum" sz="quarter" idx="10"/>
          </p:nvPr>
        </p:nvSpPr>
        <p:spPr/>
        <p:txBody>
          <a:bodyPr/>
          <a:lstStyle/>
          <a:p>
            <a:fld id="{EF7F8439-AF35-4C9E-9FFA-E3591BC8AB1E}" type="slidenum">
              <a:rPr lang="en-US" smtClean="0"/>
              <a:t>10</a:t>
            </a:fld>
            <a:endParaRPr lang="en-US"/>
          </a:p>
        </p:txBody>
      </p:sp>
    </p:spTree>
    <p:extLst>
      <p:ext uri="{BB962C8B-B14F-4D97-AF65-F5344CB8AC3E}">
        <p14:creationId xmlns:p14="http://schemas.microsoft.com/office/powerpoint/2010/main" val="3730087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each commercial,</a:t>
            </a:r>
            <a:r>
              <a:rPr lang="en-US" baseline="0" dirty="0" smtClean="0"/>
              <a:t> give time for writing and time to discuss sentence pair with </a:t>
            </a:r>
            <a:r>
              <a:rPr lang="en-US" baseline="0" smtClean="0"/>
              <a:t>table partners.</a:t>
            </a:r>
            <a:endParaRPr lang="en-US"/>
          </a:p>
        </p:txBody>
      </p:sp>
      <p:sp>
        <p:nvSpPr>
          <p:cNvPr id="4" name="Slide Number Placeholder 3"/>
          <p:cNvSpPr>
            <a:spLocks noGrp="1"/>
          </p:cNvSpPr>
          <p:nvPr>
            <p:ph type="sldNum" sz="quarter" idx="10"/>
          </p:nvPr>
        </p:nvSpPr>
        <p:spPr/>
        <p:txBody>
          <a:bodyPr/>
          <a:lstStyle/>
          <a:p>
            <a:fld id="{EF7F8439-AF35-4C9E-9FFA-E3591BC8AB1E}" type="slidenum">
              <a:rPr lang="en-US" smtClean="0"/>
              <a:t>11</a:t>
            </a:fld>
            <a:endParaRPr lang="en-US"/>
          </a:p>
        </p:txBody>
      </p:sp>
    </p:spTree>
    <p:extLst>
      <p:ext uri="{BB962C8B-B14F-4D97-AF65-F5344CB8AC3E}">
        <p14:creationId xmlns:p14="http://schemas.microsoft.com/office/powerpoint/2010/main" val="1967836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2/22/18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2/22/18</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D8BD707-D9CF-40AE-B4C6-C98DA3205C09}" type="datetimeFigureOut">
              <a:rPr lang="en-US" smtClean="0"/>
              <a:pPr/>
              <a:t>2/22/18</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6F15528-21DE-4FAA-801E-634DDDAF4B2B}" type="slidenum">
              <a:rPr lang="en-US" smtClean="0"/>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5.jpeg"/><Relationship Id="rId1" Type="http://schemas.openxmlformats.org/officeDocument/2006/relationships/video" Target="https://www.youtube.com/embed/48z7nQaehWI" TargetMode="Externa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Opinion &amp; Argument Writing</a:t>
            </a:r>
            <a:endParaRPr lang="en-US" dirty="0"/>
          </a:p>
        </p:txBody>
      </p:sp>
      <p:sp>
        <p:nvSpPr>
          <p:cNvPr id="3" name="Subtitle 2"/>
          <p:cNvSpPr>
            <a:spLocks noGrp="1"/>
          </p:cNvSpPr>
          <p:nvPr>
            <p:ph type="subTitle" idx="1"/>
          </p:nvPr>
        </p:nvSpPr>
        <p:spPr/>
        <p:txBody>
          <a:bodyPr/>
          <a:lstStyle/>
          <a:p>
            <a:r>
              <a:rPr lang="en-US" dirty="0" smtClean="0"/>
              <a:t>Sharing your ideas persuasively</a:t>
            </a:r>
          </a:p>
          <a:p>
            <a:r>
              <a:rPr lang="en-US" dirty="0" smtClean="0"/>
              <a:t>(and effectively)!!!</a:t>
            </a:r>
            <a:endParaRPr lang="en-US" dirty="0"/>
          </a:p>
        </p:txBody>
      </p:sp>
    </p:spTree>
    <p:extLst>
      <p:ext uri="{BB962C8B-B14F-4D97-AF65-F5344CB8AC3E}">
        <p14:creationId xmlns:p14="http://schemas.microsoft.com/office/powerpoint/2010/main" val="3211123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685482"/>
          </a:xfrm>
        </p:spPr>
        <p:txBody>
          <a:bodyPr>
            <a:noAutofit/>
          </a:bodyPr>
          <a:lstStyle/>
          <a:p>
            <a:pPr algn="ctr"/>
            <a:r>
              <a:rPr lang="en-US" sz="4400" dirty="0" smtClean="0"/>
              <a:t>Opinion text</a:t>
            </a:r>
            <a:endParaRPr lang="en-US" sz="4400" dirty="0"/>
          </a:p>
        </p:txBody>
      </p:sp>
      <p:sp>
        <p:nvSpPr>
          <p:cNvPr id="3" name="Content Placeholder 2"/>
          <p:cNvSpPr>
            <a:spLocks noGrp="1"/>
          </p:cNvSpPr>
          <p:nvPr>
            <p:ph idx="1"/>
          </p:nvPr>
        </p:nvSpPr>
        <p:spPr>
          <a:xfrm>
            <a:off x="533400" y="1828800"/>
            <a:ext cx="7924800" cy="5246013"/>
          </a:xfrm>
        </p:spPr>
        <p:txBody>
          <a:bodyPr>
            <a:normAutofit/>
          </a:bodyPr>
          <a:lstStyle/>
          <a:p>
            <a:r>
              <a:rPr lang="en-US" sz="2800" b="0" dirty="0" smtClean="0"/>
              <a:t>Discuss your </a:t>
            </a:r>
            <a:r>
              <a:rPr lang="en-US" sz="2800" dirty="0" smtClean="0"/>
              <a:t>opinion </a:t>
            </a:r>
            <a:r>
              <a:rPr lang="en-US" sz="2800" b="0" dirty="0" smtClean="0"/>
              <a:t>on the text with your table group. You will have 2 minutes. Be sure that everyone in your group has an opportunity to share their opinion!</a:t>
            </a:r>
          </a:p>
          <a:p>
            <a:endParaRPr lang="en-US" sz="2800" b="0" dirty="0"/>
          </a:p>
        </p:txBody>
      </p:sp>
      <p:sp>
        <p:nvSpPr>
          <p:cNvPr id="6" name="TextBox 5"/>
          <p:cNvSpPr txBox="1"/>
          <p:nvPr/>
        </p:nvSpPr>
        <p:spPr>
          <a:xfrm>
            <a:off x="422564" y="719435"/>
            <a:ext cx="8264236" cy="892552"/>
          </a:xfrm>
          <a:prstGeom prst="rect">
            <a:avLst/>
          </a:prstGeom>
          <a:noFill/>
        </p:spPr>
        <p:txBody>
          <a:bodyPr wrap="square" rtlCol="0">
            <a:spAutoFit/>
          </a:bodyPr>
          <a:lstStyle/>
          <a:p>
            <a:pPr algn="ctr"/>
            <a:r>
              <a:rPr lang="en-US" sz="3200" b="1" dirty="0" smtClean="0"/>
              <a:t>Debate: Are Video Games Good for You?</a:t>
            </a:r>
          </a:p>
          <a:p>
            <a:pPr algn="ctr"/>
            <a:r>
              <a:rPr lang="en-US" sz="2000" b="1" i="1" dirty="0" smtClean="0"/>
              <a:t>Scholastic News: February 12, 2018; Vol.86, No.14</a:t>
            </a:r>
            <a:endParaRPr lang="en-US" b="1" i="1" dirty="0"/>
          </a:p>
        </p:txBody>
      </p:sp>
      <p:pic>
        <p:nvPicPr>
          <p:cNvPr id="5" name="48z7nQaehWI"/>
          <p:cNvPicPr>
            <a:picLocks noRot="1" noChangeAspect="1"/>
          </p:cNvPicPr>
          <p:nvPr>
            <a:videoFile r:link="rId1"/>
          </p:nvPr>
        </p:nvPicPr>
        <p:blipFill>
          <a:blip r:embed="rId4"/>
          <a:stretch>
            <a:fillRect/>
          </a:stretch>
        </p:blipFill>
        <p:spPr>
          <a:xfrm>
            <a:off x="1981200" y="3657600"/>
            <a:ext cx="5418667" cy="3048000"/>
          </a:xfrm>
          <a:prstGeom prst="rect">
            <a:avLst/>
          </a:prstGeom>
        </p:spPr>
      </p:pic>
    </p:spTree>
    <p:extLst>
      <p:ext uri="{BB962C8B-B14F-4D97-AF65-F5344CB8AC3E}">
        <p14:creationId xmlns:p14="http://schemas.microsoft.com/office/powerpoint/2010/main" val="1507557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685482"/>
          </a:xfrm>
        </p:spPr>
        <p:txBody>
          <a:bodyPr>
            <a:noAutofit/>
          </a:bodyPr>
          <a:lstStyle/>
          <a:p>
            <a:pPr algn="ctr"/>
            <a:r>
              <a:rPr lang="en-US" sz="4400" dirty="0" smtClean="0"/>
              <a:t>Opinion text</a:t>
            </a:r>
            <a:endParaRPr lang="en-US" sz="4400" dirty="0"/>
          </a:p>
        </p:txBody>
      </p:sp>
      <p:sp>
        <p:nvSpPr>
          <p:cNvPr id="3" name="Content Placeholder 2"/>
          <p:cNvSpPr>
            <a:spLocks noGrp="1"/>
          </p:cNvSpPr>
          <p:nvPr>
            <p:ph idx="1"/>
          </p:nvPr>
        </p:nvSpPr>
        <p:spPr>
          <a:xfrm>
            <a:off x="533400" y="1828800"/>
            <a:ext cx="7924800" cy="5246013"/>
          </a:xfrm>
        </p:spPr>
        <p:txBody>
          <a:bodyPr>
            <a:normAutofit/>
          </a:bodyPr>
          <a:lstStyle/>
          <a:p>
            <a:r>
              <a:rPr lang="en-US" sz="3200" b="0" dirty="0" smtClean="0"/>
              <a:t>Now you will write to express your </a:t>
            </a:r>
            <a:r>
              <a:rPr lang="en-US" sz="3200" dirty="0" smtClean="0"/>
              <a:t>opinion </a:t>
            </a:r>
            <a:r>
              <a:rPr lang="en-US" sz="3200" b="0" dirty="0" smtClean="0"/>
              <a:t>about the text. But before we write, let’s discuss some strategies for writing an effective argument (opinion) paragraph.</a:t>
            </a:r>
          </a:p>
          <a:p>
            <a:endParaRPr lang="en-US" sz="2400" b="0" dirty="0" smtClean="0"/>
          </a:p>
          <a:p>
            <a:r>
              <a:rPr lang="en-US" sz="2400" b="0" dirty="0" smtClean="0"/>
              <a:t>You will apply this concept to writing longer argument/ opinion essays soon!</a:t>
            </a:r>
            <a:endParaRPr lang="en-US" sz="2400" b="0" dirty="0"/>
          </a:p>
        </p:txBody>
      </p:sp>
      <p:sp>
        <p:nvSpPr>
          <p:cNvPr id="6" name="TextBox 5"/>
          <p:cNvSpPr txBox="1"/>
          <p:nvPr/>
        </p:nvSpPr>
        <p:spPr>
          <a:xfrm>
            <a:off x="422564" y="719435"/>
            <a:ext cx="8264236" cy="892552"/>
          </a:xfrm>
          <a:prstGeom prst="rect">
            <a:avLst/>
          </a:prstGeom>
          <a:noFill/>
        </p:spPr>
        <p:txBody>
          <a:bodyPr wrap="square" rtlCol="0">
            <a:spAutoFit/>
          </a:bodyPr>
          <a:lstStyle/>
          <a:p>
            <a:pPr algn="ctr"/>
            <a:r>
              <a:rPr lang="en-US" sz="3200" b="1" dirty="0" smtClean="0"/>
              <a:t>Debate: Are Video Games Good for You?</a:t>
            </a:r>
          </a:p>
          <a:p>
            <a:pPr algn="ctr"/>
            <a:r>
              <a:rPr lang="en-US" sz="2000" b="1" i="1" dirty="0" smtClean="0"/>
              <a:t>Scholastic News: February 12, 2018; Vol.86, No.14</a:t>
            </a:r>
            <a:endParaRPr lang="en-US" b="1" i="1" dirty="0"/>
          </a:p>
        </p:txBody>
      </p:sp>
    </p:spTree>
    <p:extLst>
      <p:ext uri="{BB962C8B-B14F-4D97-AF65-F5344CB8AC3E}">
        <p14:creationId xmlns:p14="http://schemas.microsoft.com/office/powerpoint/2010/main" val="264578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1371600"/>
          </a:xfrm>
        </p:spPr>
        <p:txBody>
          <a:bodyPr/>
          <a:lstStyle/>
          <a:p>
            <a:pPr algn="ctr"/>
            <a:r>
              <a:rPr lang="en-US" dirty="0" smtClean="0"/>
              <a:t>How </a:t>
            </a:r>
            <a:r>
              <a:rPr lang="en-US" dirty="0"/>
              <a:t>we </a:t>
            </a:r>
            <a:r>
              <a:rPr lang="en-US" dirty="0" smtClean="0"/>
              <a:t>will apply </a:t>
            </a:r>
            <a:r>
              <a:rPr lang="en-US" dirty="0"/>
              <a:t>this to </a:t>
            </a:r>
            <a:r>
              <a:rPr lang="en-US" sz="4800" dirty="0" smtClean="0"/>
              <a:t>writing</a:t>
            </a:r>
            <a:endParaRPr lang="en-US" sz="4800" dirty="0"/>
          </a:p>
        </p:txBody>
      </p:sp>
      <p:sp>
        <p:nvSpPr>
          <p:cNvPr id="3" name="Content Placeholder 2"/>
          <p:cNvSpPr>
            <a:spLocks noGrp="1"/>
          </p:cNvSpPr>
          <p:nvPr>
            <p:ph idx="1"/>
          </p:nvPr>
        </p:nvSpPr>
        <p:spPr>
          <a:xfrm>
            <a:off x="76200" y="1371600"/>
            <a:ext cx="8915400" cy="5486400"/>
          </a:xfrm>
        </p:spPr>
        <p:txBody>
          <a:bodyPr>
            <a:normAutofit/>
          </a:bodyPr>
          <a:lstStyle/>
          <a:p>
            <a:r>
              <a:rPr lang="en-US" sz="3200" b="0" dirty="0" smtClean="0"/>
              <a:t>There are three (3) things to consider when </a:t>
            </a:r>
            <a:r>
              <a:rPr lang="en-US" sz="3200" i="1" dirty="0" smtClean="0"/>
              <a:t>Building Strong Argument Body Paragraphs:</a:t>
            </a:r>
          </a:p>
          <a:p>
            <a:pPr marL="514350" indent="-514350">
              <a:buFont typeface="+mj-lt"/>
              <a:buAutoNum type="arabicPeriod"/>
            </a:pPr>
            <a:r>
              <a:rPr lang="en-US" sz="3600" b="0" dirty="0" smtClean="0"/>
              <a:t>State your claim/point/evidence.</a:t>
            </a:r>
            <a:r>
              <a:rPr lang="en-US" sz="3200" b="0" dirty="0" smtClean="0"/>
              <a:t/>
            </a:r>
            <a:br>
              <a:rPr lang="en-US" sz="3200" b="0" dirty="0" smtClean="0"/>
            </a:br>
            <a:r>
              <a:rPr lang="en-US" sz="2400" b="0" dirty="0" smtClean="0"/>
              <a:t>(Provide text evidence. What is your opinion or argument?)</a:t>
            </a:r>
          </a:p>
          <a:p>
            <a:pPr marL="514350" indent="-514350">
              <a:buFont typeface="+mj-lt"/>
              <a:buAutoNum type="arabicPeriod"/>
            </a:pPr>
            <a:r>
              <a:rPr lang="en-US" sz="3600" b="0" dirty="0" smtClean="0"/>
              <a:t>Explain what this means.</a:t>
            </a:r>
            <a:r>
              <a:rPr lang="en-US" sz="3600" b="0" dirty="0"/>
              <a:t/>
            </a:r>
            <a:br>
              <a:rPr lang="en-US" sz="3600" b="0" dirty="0"/>
            </a:br>
            <a:r>
              <a:rPr lang="en-US" sz="2400" b="0" dirty="0" smtClean="0"/>
              <a:t>(Clearly explain the text evidence and how it connects to your opinion/argument.)</a:t>
            </a:r>
          </a:p>
          <a:p>
            <a:pPr marL="514350" indent="-514350">
              <a:buFont typeface="+mj-lt"/>
              <a:buAutoNum type="arabicPeriod"/>
            </a:pPr>
            <a:r>
              <a:rPr lang="en-US" sz="3600" b="0" dirty="0" smtClean="0"/>
              <a:t>How does this prove your original claim/ point?</a:t>
            </a:r>
            <a:r>
              <a:rPr lang="en-US" sz="3600" b="0" dirty="0"/>
              <a:t/>
            </a:r>
            <a:br>
              <a:rPr lang="en-US" sz="3600" b="0" dirty="0"/>
            </a:br>
            <a:r>
              <a:rPr lang="en-US" sz="2400" b="0" dirty="0" smtClean="0"/>
              <a:t>(Why is this important? Why does it matter?)</a:t>
            </a:r>
            <a:endParaRPr lang="en-US" sz="3600" b="0" dirty="0" smtClean="0"/>
          </a:p>
        </p:txBody>
      </p:sp>
    </p:spTree>
    <p:extLst>
      <p:ext uri="{BB962C8B-B14F-4D97-AF65-F5344CB8AC3E}">
        <p14:creationId xmlns:p14="http://schemas.microsoft.com/office/powerpoint/2010/main" val="15800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4389" y="1143000"/>
            <a:ext cx="3886200" cy="609600"/>
          </a:xfrm>
        </p:spPr>
        <p:txBody>
          <a:bodyPr>
            <a:normAutofit fontScale="90000"/>
          </a:bodyPr>
          <a:lstStyle/>
          <a:p>
            <a:pPr algn="ctr"/>
            <a:r>
              <a:rPr lang="en-US" sz="3200" dirty="0" smtClean="0"/>
              <a:t>How </a:t>
            </a:r>
            <a:r>
              <a:rPr lang="en-US" sz="3200" dirty="0"/>
              <a:t>we </a:t>
            </a:r>
            <a:r>
              <a:rPr lang="en-US" sz="3200" dirty="0" smtClean="0"/>
              <a:t>will apply </a:t>
            </a:r>
            <a:r>
              <a:rPr lang="en-US" sz="3200" dirty="0"/>
              <a:t>this </a:t>
            </a:r>
            <a:r>
              <a:rPr lang="en-US" sz="3200" dirty="0" smtClean="0"/>
              <a:t>to </a:t>
            </a:r>
            <a:r>
              <a:rPr lang="en-US" sz="4400" dirty="0" smtClean="0"/>
              <a:t>writing</a:t>
            </a:r>
            <a:endParaRPr lang="en-US" sz="4400" dirty="0"/>
          </a:p>
        </p:txBody>
      </p:sp>
      <p:pic>
        <p:nvPicPr>
          <p:cNvPr id="5" name="Picture 4"/>
          <p:cNvPicPr>
            <a:picLocks noChangeAspect="1"/>
          </p:cNvPicPr>
          <p:nvPr/>
        </p:nvPicPr>
        <p:blipFill>
          <a:blip r:embed="rId2"/>
          <a:stretch>
            <a:fillRect/>
          </a:stretch>
        </p:blipFill>
        <p:spPr>
          <a:xfrm>
            <a:off x="-1" y="0"/>
            <a:ext cx="5147463" cy="6858000"/>
          </a:xfrm>
          <a:prstGeom prst="rect">
            <a:avLst/>
          </a:prstGeom>
        </p:spPr>
      </p:pic>
      <p:sp>
        <p:nvSpPr>
          <p:cNvPr id="6" name="TextBox 5"/>
          <p:cNvSpPr txBox="1"/>
          <p:nvPr/>
        </p:nvSpPr>
        <p:spPr>
          <a:xfrm>
            <a:off x="5175171" y="1905000"/>
            <a:ext cx="3761011" cy="3539430"/>
          </a:xfrm>
          <a:prstGeom prst="rect">
            <a:avLst/>
          </a:prstGeom>
          <a:noFill/>
        </p:spPr>
        <p:txBody>
          <a:bodyPr wrap="square" rtlCol="0">
            <a:spAutoFit/>
          </a:bodyPr>
          <a:lstStyle/>
          <a:p>
            <a:pPr algn="ctr"/>
            <a:r>
              <a:rPr lang="en-US" sz="3200" dirty="0" smtClean="0"/>
              <a:t>How did the two writers who shared their opinions about video games utilize this strategy?</a:t>
            </a:r>
          </a:p>
          <a:p>
            <a:pPr algn="ctr"/>
            <a:r>
              <a:rPr lang="en-US" sz="3200" dirty="0" smtClean="0"/>
              <a:t>Discuss with your table group. </a:t>
            </a:r>
            <a:endParaRPr lang="en-US" sz="3200" dirty="0"/>
          </a:p>
        </p:txBody>
      </p:sp>
    </p:spTree>
    <p:extLst>
      <p:ext uri="{BB962C8B-B14F-4D97-AF65-F5344CB8AC3E}">
        <p14:creationId xmlns:p14="http://schemas.microsoft.com/office/powerpoint/2010/main" val="339645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1600200"/>
          </a:xfrm>
        </p:spPr>
        <p:txBody>
          <a:bodyPr>
            <a:normAutofit/>
          </a:bodyPr>
          <a:lstStyle/>
          <a:p>
            <a:pPr algn="ctr"/>
            <a:r>
              <a:rPr lang="en-US" i="1" dirty="0"/>
              <a:t>Building Strong Argument Body </a:t>
            </a:r>
            <a:r>
              <a:rPr lang="en-US" i="1" dirty="0" smtClean="0"/>
              <a:t>Paragraphs</a:t>
            </a:r>
            <a:br>
              <a:rPr lang="en-US" i="1" dirty="0" smtClean="0"/>
            </a:br>
            <a:r>
              <a:rPr lang="en-US" sz="2000" dirty="0" smtClean="0"/>
              <a:t>(your turn to write!)</a:t>
            </a:r>
            <a:endParaRPr lang="en-US" sz="3200" dirty="0"/>
          </a:p>
        </p:txBody>
      </p:sp>
      <p:sp>
        <p:nvSpPr>
          <p:cNvPr id="3" name="Content Placeholder 2"/>
          <p:cNvSpPr>
            <a:spLocks noGrp="1"/>
          </p:cNvSpPr>
          <p:nvPr>
            <p:ph idx="1"/>
          </p:nvPr>
        </p:nvSpPr>
        <p:spPr>
          <a:xfrm>
            <a:off x="76200" y="1600200"/>
            <a:ext cx="8915400" cy="5257800"/>
          </a:xfrm>
        </p:spPr>
        <p:txBody>
          <a:bodyPr>
            <a:normAutofit/>
          </a:bodyPr>
          <a:lstStyle/>
          <a:p>
            <a:pPr algn="ctr"/>
            <a:r>
              <a:rPr lang="en-US" sz="3200" dirty="0" smtClean="0"/>
              <a:t>Are Video Games Good for You?</a:t>
            </a:r>
          </a:p>
          <a:p>
            <a:r>
              <a:rPr lang="en-US" sz="3200" b="0" dirty="0" smtClean="0"/>
              <a:t>The University of Montreal conducted a study that found “__________________________.” This means playing video games is ________ for you.  In other words _______________ (</a:t>
            </a:r>
            <a:r>
              <a:rPr lang="en-US" sz="3200" dirty="0" smtClean="0"/>
              <a:t>OR</a:t>
            </a:r>
            <a:r>
              <a:rPr lang="en-US" sz="3200" b="0" dirty="0" smtClean="0"/>
              <a:t>)</a:t>
            </a:r>
            <a:r>
              <a:rPr lang="en-US" sz="3200" dirty="0" smtClean="0"/>
              <a:t> </a:t>
            </a:r>
            <a:r>
              <a:rPr lang="en-US" sz="3200" b="0" dirty="0" smtClean="0"/>
              <a:t>For example ______________.  This highlights </a:t>
            </a:r>
            <a:r>
              <a:rPr lang="en-US" sz="3200" b="0" smtClean="0"/>
              <a:t>(shows</a:t>
            </a:r>
            <a:r>
              <a:rPr lang="en-US" sz="3200" b="0" dirty="0" smtClean="0"/>
              <a:t>, illustrates, etc.) __________________. Making sense of this, video games __________. This proves the point that playing video games is _______ for you.</a:t>
            </a:r>
            <a:endParaRPr lang="en-US" sz="3600" b="0" dirty="0" smtClean="0"/>
          </a:p>
        </p:txBody>
      </p:sp>
    </p:spTree>
    <p:extLst>
      <p:ext uri="{BB962C8B-B14F-4D97-AF65-F5344CB8AC3E}">
        <p14:creationId xmlns:p14="http://schemas.microsoft.com/office/powerpoint/2010/main" val="3153822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142682"/>
          </a:xfrm>
        </p:spPr>
        <p:txBody>
          <a:bodyPr/>
          <a:lstStyle/>
          <a:p>
            <a:r>
              <a:rPr lang="en-US" sz="6000" b="1" dirty="0" smtClean="0"/>
              <a:t>Standards</a:t>
            </a:r>
            <a:endParaRPr lang="en-US" b="1" dirty="0"/>
          </a:p>
        </p:txBody>
      </p:sp>
      <p:sp>
        <p:nvSpPr>
          <p:cNvPr id="3" name="Content Placeholder 2"/>
          <p:cNvSpPr>
            <a:spLocks noGrp="1"/>
          </p:cNvSpPr>
          <p:nvPr>
            <p:ph idx="1"/>
          </p:nvPr>
        </p:nvSpPr>
        <p:spPr>
          <a:xfrm>
            <a:off x="457200" y="1447800"/>
            <a:ext cx="7620000" cy="4678363"/>
          </a:xfrm>
        </p:spPr>
        <p:txBody>
          <a:bodyPr>
            <a:normAutofit lnSpcReduction="10000"/>
          </a:bodyPr>
          <a:lstStyle/>
          <a:p>
            <a:r>
              <a:rPr lang="en-US" sz="3600" dirty="0" smtClean="0"/>
              <a:t>WHAT are we learning?</a:t>
            </a:r>
          </a:p>
          <a:p>
            <a:pPr marL="342900" indent="-342900">
              <a:buFont typeface="Arial" panose="020B0604020202020204" pitchFamily="34" charset="0"/>
              <a:buChar char="•"/>
            </a:pPr>
            <a:r>
              <a:rPr lang="en-US" dirty="0" smtClean="0"/>
              <a:t>CCRA.R.1 </a:t>
            </a:r>
            <a:r>
              <a:rPr lang="en-US" b="0" dirty="0" smtClean="0"/>
              <a:t>Read closely to determine what the text says explicitly and to make logical inferences from it; </a:t>
            </a:r>
            <a:br>
              <a:rPr lang="en-US" b="0" dirty="0" smtClean="0"/>
            </a:br>
            <a:r>
              <a:rPr lang="en-US" dirty="0" smtClean="0"/>
              <a:t>cite specific textual evidence </a:t>
            </a:r>
            <a:r>
              <a:rPr lang="en-US" b="0" dirty="0" smtClean="0"/>
              <a:t>when writing or speaking to support conclusions drawn from text.</a:t>
            </a:r>
          </a:p>
          <a:p>
            <a:pPr marL="342900" indent="-342900">
              <a:buFont typeface="Arial" panose="020B0604020202020204" pitchFamily="34" charset="0"/>
              <a:buChar char="•"/>
            </a:pPr>
            <a:r>
              <a:rPr lang="en-US" dirty="0" smtClean="0"/>
              <a:t>CCRA.R.2 </a:t>
            </a:r>
            <a:r>
              <a:rPr lang="en-US" b="0" dirty="0" smtClean="0"/>
              <a:t>Determine central ideas or themes of a text and analyze their development; summarize the key supporting details and ideas.</a:t>
            </a:r>
          </a:p>
          <a:p>
            <a:pPr marL="342900" indent="-342900">
              <a:buFont typeface="Arial" panose="020B0604020202020204" pitchFamily="34" charset="0"/>
              <a:buChar char="•"/>
            </a:pPr>
            <a:r>
              <a:rPr lang="en-US" sz="3200" dirty="0" smtClean="0"/>
              <a:t>5.W.TTP.1 </a:t>
            </a:r>
            <a:r>
              <a:rPr lang="en-US" sz="3200" b="0" dirty="0"/>
              <a:t>Write opinion pieces on topics or texts, supporting a point of view with reasons and information. 	</a:t>
            </a:r>
          </a:p>
        </p:txBody>
      </p:sp>
    </p:spTree>
    <p:extLst>
      <p:ext uri="{BB962C8B-B14F-4D97-AF65-F5344CB8AC3E}">
        <p14:creationId xmlns:p14="http://schemas.microsoft.com/office/powerpoint/2010/main" val="194343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142682"/>
          </a:xfrm>
        </p:spPr>
        <p:txBody>
          <a:bodyPr/>
          <a:lstStyle/>
          <a:p>
            <a:r>
              <a:rPr lang="en-US" sz="6000" b="1" dirty="0" smtClean="0"/>
              <a:t>Standards</a:t>
            </a:r>
            <a:endParaRPr lang="en-US" b="1" dirty="0"/>
          </a:p>
        </p:txBody>
      </p:sp>
      <p:sp>
        <p:nvSpPr>
          <p:cNvPr id="3" name="Content Placeholder 2"/>
          <p:cNvSpPr>
            <a:spLocks noGrp="1"/>
          </p:cNvSpPr>
          <p:nvPr>
            <p:ph idx="1"/>
          </p:nvPr>
        </p:nvSpPr>
        <p:spPr>
          <a:xfrm>
            <a:off x="457200" y="1447800"/>
            <a:ext cx="7696200" cy="4678363"/>
          </a:xfrm>
        </p:spPr>
        <p:txBody>
          <a:bodyPr>
            <a:normAutofit lnSpcReduction="10000"/>
          </a:bodyPr>
          <a:lstStyle/>
          <a:p>
            <a:r>
              <a:rPr lang="en-US" sz="3600" dirty="0" smtClean="0"/>
              <a:t>WHY are we learning this?</a:t>
            </a:r>
          </a:p>
          <a:p>
            <a:pPr marL="342900" indent="-342900">
              <a:buFont typeface="Arial" panose="020B0604020202020204" pitchFamily="34" charset="0"/>
              <a:buChar char="•"/>
            </a:pPr>
            <a:r>
              <a:rPr lang="en-US" sz="2400" b="0" dirty="0" smtClean="0"/>
              <a:t>Everyone develops their own ideas and </a:t>
            </a:r>
            <a:r>
              <a:rPr lang="en-US" sz="2400" dirty="0" smtClean="0"/>
              <a:t>opinions </a:t>
            </a:r>
            <a:r>
              <a:rPr lang="en-US" sz="2400" b="0" dirty="0" smtClean="0"/>
              <a:t>about topics that are important to them. Often, we wish to persuade others to see our point of view about the things we value the most.</a:t>
            </a:r>
          </a:p>
          <a:p>
            <a:pPr marL="342900" indent="-342900">
              <a:buFont typeface="Arial" panose="020B0604020202020204" pitchFamily="34" charset="0"/>
              <a:buChar char="•"/>
            </a:pPr>
            <a:r>
              <a:rPr lang="en-US" sz="2400" b="0" dirty="0" smtClean="0"/>
              <a:t>But how can you share your </a:t>
            </a:r>
            <a:r>
              <a:rPr lang="en-US" sz="2400" dirty="0" smtClean="0"/>
              <a:t>opinions</a:t>
            </a:r>
            <a:r>
              <a:rPr lang="en-US" sz="2400" b="0" dirty="0" smtClean="0"/>
              <a:t> effectively so that others might be persuaded to agree with you???</a:t>
            </a:r>
            <a:endParaRPr lang="en-US" sz="3600" b="0" dirty="0"/>
          </a:p>
          <a:p>
            <a:pPr marL="342900" indent="-342900">
              <a:buFont typeface="Arial" panose="020B0604020202020204" pitchFamily="34" charset="0"/>
              <a:buChar char="•"/>
            </a:pPr>
            <a:r>
              <a:rPr lang="en-US" sz="2800" b="0" dirty="0" smtClean="0"/>
              <a:t>By using valid reasons and evidence derived from a reputable source text, you can make a convincing </a:t>
            </a:r>
            <a:r>
              <a:rPr lang="en-US" sz="2800" dirty="0" smtClean="0"/>
              <a:t>argument </a:t>
            </a:r>
            <a:r>
              <a:rPr lang="en-US" sz="2800" b="0" dirty="0" smtClean="0"/>
              <a:t>to persuade others to agree with your </a:t>
            </a:r>
            <a:r>
              <a:rPr lang="en-US" sz="2800" dirty="0" smtClean="0"/>
              <a:t>opinion</a:t>
            </a:r>
            <a:r>
              <a:rPr lang="en-US" sz="2800" b="0" dirty="0" smtClean="0"/>
              <a:t>!</a:t>
            </a:r>
            <a:endParaRPr lang="en-US" sz="1800" dirty="0" smtClean="0"/>
          </a:p>
        </p:txBody>
      </p:sp>
    </p:spTree>
    <p:extLst>
      <p:ext uri="{BB962C8B-B14F-4D97-AF65-F5344CB8AC3E}">
        <p14:creationId xmlns:p14="http://schemas.microsoft.com/office/powerpoint/2010/main" val="125204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Autofit/>
          </a:bodyPr>
          <a:lstStyle/>
          <a:p>
            <a:r>
              <a:rPr lang="en-US" sz="4800" b="1" dirty="0" smtClean="0"/>
              <a:t>OPINION JUMPSTART</a:t>
            </a:r>
            <a:endParaRPr lang="en-US" sz="4800" b="1" dirty="0"/>
          </a:p>
        </p:txBody>
      </p:sp>
      <p:sp>
        <p:nvSpPr>
          <p:cNvPr id="3" name="Content Placeholder 2"/>
          <p:cNvSpPr>
            <a:spLocks noGrp="1"/>
          </p:cNvSpPr>
          <p:nvPr>
            <p:ph idx="1"/>
          </p:nvPr>
        </p:nvSpPr>
        <p:spPr>
          <a:xfrm>
            <a:off x="457200" y="1752600"/>
            <a:ext cx="8382000" cy="4373563"/>
          </a:xfrm>
        </p:spPr>
        <p:txBody>
          <a:bodyPr>
            <a:normAutofit/>
          </a:bodyPr>
          <a:lstStyle/>
          <a:p>
            <a:r>
              <a:rPr lang="en-US" sz="2400" dirty="0" smtClean="0"/>
              <a:t>THINK, PAIR, SHARE:</a:t>
            </a:r>
          </a:p>
          <a:p>
            <a:pPr marL="457200" indent="-457200">
              <a:buAutoNum type="arabicParenR"/>
            </a:pPr>
            <a:r>
              <a:rPr lang="en-US" sz="2400" dirty="0" smtClean="0"/>
              <a:t>THINK: </a:t>
            </a:r>
            <a:r>
              <a:rPr lang="en-US" sz="2400" b="0" i="1" dirty="0" smtClean="0"/>
              <a:t>Think of a time when you had a very strong opinion about something. Did someone else disagree with you? How did that make you feel? How did you respond?</a:t>
            </a:r>
            <a:endParaRPr lang="en-US" sz="2400" b="0" i="1" u="sng" dirty="0" smtClean="0"/>
          </a:p>
          <a:p>
            <a:pPr marL="457200" indent="-457200">
              <a:buAutoNum type="arabicParenR"/>
            </a:pPr>
            <a:r>
              <a:rPr lang="en-US" sz="2400" dirty="0" smtClean="0"/>
              <a:t>PAIR: </a:t>
            </a:r>
            <a:r>
              <a:rPr lang="en-US" sz="2400" b="0" dirty="0" smtClean="0"/>
              <a:t>Discuss your thoughts with a partner at your table.</a:t>
            </a:r>
          </a:p>
          <a:p>
            <a:pPr marL="457200" indent="-457200">
              <a:buAutoNum type="arabicParenR"/>
            </a:pPr>
            <a:r>
              <a:rPr lang="en-US" sz="2400" dirty="0" smtClean="0"/>
              <a:t>SHARE: </a:t>
            </a:r>
            <a:r>
              <a:rPr lang="en-US" sz="2400" b="0" dirty="0" smtClean="0"/>
              <a:t>Did you and your partner(s) share common feelings and responses to your experiences? Share out with the whole group.</a:t>
            </a:r>
          </a:p>
        </p:txBody>
      </p:sp>
    </p:spTree>
    <p:extLst>
      <p:ext uri="{BB962C8B-B14F-4D97-AF65-F5344CB8AC3E}">
        <p14:creationId xmlns:p14="http://schemas.microsoft.com/office/powerpoint/2010/main" val="386207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77200" cy="1371600"/>
          </a:xfrm>
        </p:spPr>
        <p:txBody>
          <a:bodyPr>
            <a:normAutofit/>
          </a:bodyPr>
          <a:lstStyle/>
          <a:p>
            <a:r>
              <a:rPr lang="en-US" sz="4000" b="1" dirty="0"/>
              <a:t>Citing textual evidence</a:t>
            </a:r>
          </a:p>
        </p:txBody>
      </p:sp>
      <p:sp>
        <p:nvSpPr>
          <p:cNvPr id="3" name="Content Placeholder 2"/>
          <p:cNvSpPr>
            <a:spLocks noGrp="1"/>
          </p:cNvSpPr>
          <p:nvPr>
            <p:ph idx="1"/>
          </p:nvPr>
        </p:nvSpPr>
        <p:spPr>
          <a:xfrm>
            <a:off x="457200" y="1752600"/>
            <a:ext cx="7848600" cy="4373563"/>
          </a:xfrm>
        </p:spPr>
        <p:txBody>
          <a:bodyPr>
            <a:noAutofit/>
          </a:bodyPr>
          <a:lstStyle/>
          <a:p>
            <a:r>
              <a:rPr lang="en-US" sz="2400" b="0" dirty="0" smtClean="0"/>
              <a:t>We’ve practiced citing </a:t>
            </a:r>
            <a:r>
              <a:rPr lang="en-US" sz="2400" b="0" dirty="0"/>
              <a:t>textual evidence </a:t>
            </a:r>
            <a:r>
              <a:rPr lang="en-US" sz="2400" b="0" dirty="0" smtClean="0"/>
              <a:t>quite a bit so far this school year. You will continue to apply </a:t>
            </a:r>
            <a:r>
              <a:rPr lang="en-US" sz="2400" b="0" dirty="0"/>
              <a:t>this skill </a:t>
            </a:r>
            <a:r>
              <a:rPr lang="en-US" sz="2400" b="0" dirty="0" smtClean="0"/>
              <a:t>when writing your own opinion texts</a:t>
            </a:r>
            <a:r>
              <a:rPr lang="en-US" sz="2400" b="0" dirty="0"/>
              <a:t>.</a:t>
            </a:r>
            <a:r>
              <a:rPr lang="en-US" sz="2400" b="0" dirty="0" smtClean="0"/>
              <a:t> </a:t>
            </a:r>
            <a:r>
              <a:rPr lang="en-US" sz="2400" b="0" dirty="0"/>
              <a:t>R</a:t>
            </a:r>
            <a:r>
              <a:rPr lang="en-US" sz="2400" b="0" dirty="0" smtClean="0"/>
              <a:t>emember </a:t>
            </a:r>
            <a:r>
              <a:rPr lang="en-US" sz="2400" b="0" i="1" dirty="0" smtClean="0"/>
              <a:t>HOW</a:t>
            </a:r>
            <a:r>
              <a:rPr lang="en-US" sz="2400" b="0" dirty="0" smtClean="0"/>
              <a:t> to cite text evidence effectively...</a:t>
            </a:r>
            <a:endParaRPr lang="en-US" sz="2400" b="0" dirty="0"/>
          </a:p>
          <a:p>
            <a:r>
              <a:rPr lang="en-US" sz="2400" b="0" dirty="0"/>
              <a:t>To do this, </a:t>
            </a:r>
            <a:r>
              <a:rPr lang="en-US" sz="2400" b="0" dirty="0" smtClean="0"/>
              <a:t>you </a:t>
            </a:r>
            <a:r>
              <a:rPr lang="en-US" sz="2400" b="0" dirty="0"/>
              <a:t>have to answer two questions</a:t>
            </a:r>
            <a:r>
              <a:rPr lang="en-US" sz="2400" b="0" dirty="0" smtClean="0"/>
              <a:t>:</a:t>
            </a:r>
          </a:p>
          <a:p>
            <a:pPr marL="457200" indent="-457200">
              <a:buAutoNum type="arabicParenR"/>
            </a:pPr>
            <a:r>
              <a:rPr lang="en-US" sz="2400" dirty="0" smtClean="0"/>
              <a:t>WHAT DOES YOUR SOURCE SAY?</a:t>
            </a:r>
          </a:p>
          <a:p>
            <a:pPr marL="457200" indent="-457200">
              <a:buAutoNum type="arabicParenR"/>
            </a:pPr>
            <a:r>
              <a:rPr lang="en-US" sz="2400" dirty="0" smtClean="0"/>
              <a:t>WHY DOES THIS MATTER?</a:t>
            </a:r>
          </a:p>
          <a:p>
            <a:pPr marL="457200" indent="-457200">
              <a:buAutoNum type="arabicParenR"/>
            </a:pPr>
            <a:endParaRPr lang="en-US" sz="2400" dirty="0"/>
          </a:p>
          <a:p>
            <a:r>
              <a:rPr lang="en-US" sz="2400" b="0" dirty="0" smtClean="0"/>
              <a:t>Why do you think it is important to explain “why does this matter” or “why should I care” in </a:t>
            </a:r>
            <a:r>
              <a:rPr lang="en-US" sz="2400" dirty="0" smtClean="0"/>
              <a:t>OPINION WRITING</a:t>
            </a:r>
            <a:r>
              <a:rPr lang="en-US" sz="2400" b="0" dirty="0" smtClean="0"/>
              <a:t>???</a:t>
            </a:r>
            <a:endParaRPr lang="en-US" sz="2400" b="0" dirty="0"/>
          </a:p>
        </p:txBody>
      </p:sp>
    </p:spTree>
    <p:extLst>
      <p:ext uri="{BB962C8B-B14F-4D97-AF65-F5344CB8AC3E}">
        <p14:creationId xmlns:p14="http://schemas.microsoft.com/office/powerpoint/2010/main" val="429461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685482"/>
          </a:xfrm>
        </p:spPr>
        <p:txBody>
          <a:bodyPr>
            <a:noAutofit/>
          </a:bodyPr>
          <a:lstStyle/>
          <a:p>
            <a:pPr algn="ctr"/>
            <a:r>
              <a:rPr lang="en-US" sz="4400" dirty="0" smtClean="0"/>
              <a:t>Opinion text</a:t>
            </a:r>
            <a:endParaRPr lang="en-US" sz="4400" dirty="0"/>
          </a:p>
        </p:txBody>
      </p:sp>
      <p:sp>
        <p:nvSpPr>
          <p:cNvPr id="3" name="Content Placeholder 2"/>
          <p:cNvSpPr>
            <a:spLocks noGrp="1"/>
          </p:cNvSpPr>
          <p:nvPr>
            <p:ph idx="1"/>
          </p:nvPr>
        </p:nvSpPr>
        <p:spPr>
          <a:xfrm>
            <a:off x="457200" y="1752600"/>
            <a:ext cx="7620000" cy="4648200"/>
          </a:xfrm>
        </p:spPr>
        <p:txBody>
          <a:bodyPr>
            <a:normAutofit/>
          </a:bodyPr>
          <a:lstStyle/>
          <a:p>
            <a:endParaRPr lang="en-US" b="0" dirty="0" smtClean="0"/>
          </a:p>
          <a:p>
            <a:endParaRPr lang="en-US" dirty="0"/>
          </a:p>
        </p:txBody>
      </p:sp>
      <p:sp>
        <p:nvSpPr>
          <p:cNvPr id="6" name="TextBox 5"/>
          <p:cNvSpPr txBox="1"/>
          <p:nvPr/>
        </p:nvSpPr>
        <p:spPr>
          <a:xfrm>
            <a:off x="422564" y="719435"/>
            <a:ext cx="8264236" cy="892552"/>
          </a:xfrm>
          <a:prstGeom prst="rect">
            <a:avLst/>
          </a:prstGeom>
          <a:noFill/>
        </p:spPr>
        <p:txBody>
          <a:bodyPr wrap="square" rtlCol="0">
            <a:spAutoFit/>
          </a:bodyPr>
          <a:lstStyle/>
          <a:p>
            <a:pPr algn="ctr"/>
            <a:r>
              <a:rPr lang="en-US" sz="3200" b="1" dirty="0" smtClean="0"/>
              <a:t>Debate: Are Video Games Good for You?</a:t>
            </a:r>
          </a:p>
          <a:p>
            <a:pPr algn="ctr"/>
            <a:r>
              <a:rPr lang="en-US" sz="2000" b="1" i="1" dirty="0" smtClean="0"/>
              <a:t>Scholastic News: February 12, 2018; Vol.86, No.14</a:t>
            </a:r>
            <a:endParaRPr lang="en-US" b="1" i="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73" y="1686150"/>
            <a:ext cx="7777218" cy="5171850"/>
          </a:xfrm>
          <a:prstGeom prst="rect">
            <a:avLst/>
          </a:prstGeom>
        </p:spPr>
      </p:pic>
    </p:spTree>
    <p:extLst>
      <p:ext uri="{BB962C8B-B14F-4D97-AF65-F5344CB8AC3E}">
        <p14:creationId xmlns:p14="http://schemas.microsoft.com/office/powerpoint/2010/main" val="1486394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685482"/>
          </a:xfrm>
        </p:spPr>
        <p:txBody>
          <a:bodyPr>
            <a:noAutofit/>
          </a:bodyPr>
          <a:lstStyle/>
          <a:p>
            <a:pPr algn="ctr"/>
            <a:r>
              <a:rPr lang="en-US" sz="4400" dirty="0" smtClean="0"/>
              <a:t>Opinion text</a:t>
            </a:r>
            <a:endParaRPr lang="en-US" sz="4400" dirty="0"/>
          </a:p>
        </p:txBody>
      </p:sp>
      <p:sp>
        <p:nvSpPr>
          <p:cNvPr id="3" name="Content Placeholder 2"/>
          <p:cNvSpPr>
            <a:spLocks noGrp="1"/>
          </p:cNvSpPr>
          <p:nvPr>
            <p:ph idx="1"/>
          </p:nvPr>
        </p:nvSpPr>
        <p:spPr>
          <a:xfrm>
            <a:off x="135082" y="1828800"/>
            <a:ext cx="8839200" cy="5246013"/>
          </a:xfrm>
        </p:spPr>
        <p:txBody>
          <a:bodyPr>
            <a:normAutofit fontScale="92500" lnSpcReduction="20000"/>
          </a:bodyPr>
          <a:lstStyle/>
          <a:p>
            <a:r>
              <a:rPr lang="en-US" dirty="0"/>
              <a:t>Parents often tell kids that playing video games will rot their brains. But a study released last June found the opposite—certain video games can give your brain a boost. Researchers from the University of Montreal, in Canada, asked a group of people to play </a:t>
            </a:r>
            <a:r>
              <a:rPr lang="en-US" i="1" dirty="0"/>
              <a:t>Super Mario 64</a:t>
            </a:r>
            <a:r>
              <a:rPr lang="en-US" dirty="0"/>
              <a:t> for 90 hours over the course of about 10 weeks. They found that those people experienced growth in the part of the brain that is responsible for memory. Other studies have shown that playing video games can help improve your hand-eye coordination, reaction time, and concentration. </a:t>
            </a:r>
          </a:p>
          <a:p>
            <a:r>
              <a:rPr lang="en-US" dirty="0"/>
              <a:t>But many people argue that there’s nothing good about staring at a screen for hours at a time. They say that playing sports, reading, and doing other activities can give you the same benefits that playing video games does. Plus, some video games can be harmful. The study from the University of Montreal also found that playing shooter games like </a:t>
            </a:r>
            <a:r>
              <a:rPr lang="en-US" i="1" dirty="0"/>
              <a:t>Call of Duty </a:t>
            </a:r>
            <a:r>
              <a:rPr lang="en-US" dirty="0"/>
              <a:t>has the reverse effect of playing </a:t>
            </a:r>
            <a:r>
              <a:rPr lang="en-US" i="1" dirty="0"/>
              <a:t>Super Mario 64</a:t>
            </a:r>
            <a:r>
              <a:rPr lang="en-US" dirty="0"/>
              <a:t>—it causes the region of the brain that’s responsible for memory to shrink. </a:t>
            </a:r>
          </a:p>
          <a:p>
            <a:r>
              <a:rPr lang="en-US" dirty="0"/>
              <a:t>Jeff Haynes is the senior editor for video games at Common Sense Media. He says when it comes to playing video games, the key is to not overdo it.  </a:t>
            </a:r>
          </a:p>
          <a:p>
            <a:r>
              <a:rPr lang="en-US" dirty="0"/>
              <a:t>“You can spend so much time playing a game that you wind up literally disconnecting yourself from your family and friends,” he says. </a:t>
            </a:r>
          </a:p>
          <a:p>
            <a:endParaRPr lang="en-US" b="0" dirty="0" smtClean="0"/>
          </a:p>
          <a:p>
            <a:endParaRPr lang="en-US" dirty="0"/>
          </a:p>
        </p:txBody>
      </p:sp>
      <p:sp>
        <p:nvSpPr>
          <p:cNvPr id="6" name="TextBox 5"/>
          <p:cNvSpPr txBox="1"/>
          <p:nvPr/>
        </p:nvSpPr>
        <p:spPr>
          <a:xfrm>
            <a:off x="422564" y="719435"/>
            <a:ext cx="8264236" cy="892552"/>
          </a:xfrm>
          <a:prstGeom prst="rect">
            <a:avLst/>
          </a:prstGeom>
          <a:noFill/>
        </p:spPr>
        <p:txBody>
          <a:bodyPr wrap="square" rtlCol="0">
            <a:spAutoFit/>
          </a:bodyPr>
          <a:lstStyle/>
          <a:p>
            <a:pPr algn="ctr"/>
            <a:r>
              <a:rPr lang="en-US" sz="3200" b="1" dirty="0" smtClean="0"/>
              <a:t>Debate: Are Video Games Good for You?</a:t>
            </a:r>
          </a:p>
          <a:p>
            <a:pPr algn="ctr"/>
            <a:r>
              <a:rPr lang="en-US" sz="2000" b="1" i="1" dirty="0" smtClean="0"/>
              <a:t>Scholastic News: February 12, 2018; Vol.86, No.14</a:t>
            </a:r>
            <a:endParaRPr lang="en-US" b="1" i="1" dirty="0"/>
          </a:p>
        </p:txBody>
      </p:sp>
    </p:spTree>
    <p:extLst>
      <p:ext uri="{BB962C8B-B14F-4D97-AF65-F5344CB8AC3E}">
        <p14:creationId xmlns:p14="http://schemas.microsoft.com/office/powerpoint/2010/main" val="2255077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685482"/>
          </a:xfrm>
        </p:spPr>
        <p:txBody>
          <a:bodyPr>
            <a:noAutofit/>
          </a:bodyPr>
          <a:lstStyle/>
          <a:p>
            <a:pPr algn="ctr"/>
            <a:r>
              <a:rPr lang="en-US" sz="4400" dirty="0" smtClean="0"/>
              <a:t>Opinion text</a:t>
            </a:r>
            <a:endParaRPr lang="en-US" sz="4400" dirty="0"/>
          </a:p>
        </p:txBody>
      </p:sp>
      <p:sp>
        <p:nvSpPr>
          <p:cNvPr id="3" name="Content Placeholder 2"/>
          <p:cNvSpPr>
            <a:spLocks noGrp="1"/>
          </p:cNvSpPr>
          <p:nvPr>
            <p:ph idx="1"/>
          </p:nvPr>
        </p:nvSpPr>
        <p:spPr>
          <a:xfrm>
            <a:off x="135082" y="1752600"/>
            <a:ext cx="8839200" cy="5246013"/>
          </a:xfrm>
        </p:spPr>
        <p:txBody>
          <a:bodyPr>
            <a:normAutofit/>
          </a:bodyPr>
          <a:lstStyle/>
          <a:p>
            <a:r>
              <a:rPr lang="en-US" sz="2800" dirty="0">
                <a:solidFill>
                  <a:srgbClr val="FF0000"/>
                </a:solidFill>
              </a:rPr>
              <a:t>Yes!</a:t>
            </a:r>
          </a:p>
          <a:p>
            <a:r>
              <a:rPr lang="en-US" sz="2300" dirty="0" smtClean="0"/>
              <a:t>Playing video games can be good for you.</a:t>
            </a:r>
            <a:endParaRPr lang="en-US" sz="2300" b="0" dirty="0" smtClean="0"/>
          </a:p>
          <a:p>
            <a:r>
              <a:rPr lang="en-US" dirty="0"/>
              <a:t>Playing video games can be beneficial </a:t>
            </a:r>
            <a:r>
              <a:rPr lang="en-US" dirty="0" smtClean="0"/>
              <a:t>because</a:t>
            </a:r>
            <a:br>
              <a:rPr lang="en-US" dirty="0" smtClean="0"/>
            </a:br>
            <a:r>
              <a:rPr lang="en-US" dirty="0" smtClean="0"/>
              <a:t>it </a:t>
            </a:r>
            <a:r>
              <a:rPr lang="en-US" dirty="0"/>
              <a:t>involves skills like problem solving, strategic </a:t>
            </a:r>
            <a:r>
              <a:rPr lang="en-US" dirty="0" smtClean="0"/>
              <a:t/>
            </a:r>
            <a:br>
              <a:rPr lang="en-US" dirty="0" smtClean="0"/>
            </a:br>
            <a:r>
              <a:rPr lang="en-US" dirty="0" smtClean="0"/>
              <a:t>thinking</a:t>
            </a:r>
            <a:r>
              <a:rPr lang="en-US" dirty="0"/>
              <a:t>, and sometimes teamwork. A study by </a:t>
            </a:r>
            <a:r>
              <a:rPr lang="en-US" dirty="0" smtClean="0"/>
              <a:t/>
            </a:r>
            <a:br>
              <a:rPr lang="en-US" dirty="0" smtClean="0"/>
            </a:br>
            <a:r>
              <a:rPr lang="en-US" dirty="0" smtClean="0"/>
              <a:t>researchers </a:t>
            </a:r>
            <a:r>
              <a:rPr lang="en-US" dirty="0"/>
              <a:t>at the University of Glasgow, in </a:t>
            </a:r>
            <a:r>
              <a:rPr lang="en-US" dirty="0" smtClean="0"/>
              <a:t/>
            </a:r>
            <a:br>
              <a:rPr lang="en-US" dirty="0" smtClean="0"/>
            </a:br>
            <a:r>
              <a:rPr lang="en-US" dirty="0" smtClean="0"/>
              <a:t>Scotland</a:t>
            </a:r>
            <a:r>
              <a:rPr lang="en-US" dirty="0"/>
              <a:t>, found that playing video games </a:t>
            </a:r>
            <a:r>
              <a:rPr lang="en-US" dirty="0" smtClean="0"/>
              <a:t/>
            </a:r>
            <a:br>
              <a:rPr lang="en-US" dirty="0" smtClean="0"/>
            </a:br>
            <a:r>
              <a:rPr lang="en-US" dirty="0" smtClean="0"/>
              <a:t>improves </a:t>
            </a:r>
            <a:r>
              <a:rPr lang="en-US" dirty="0"/>
              <a:t>your communication skills and ability </a:t>
            </a:r>
            <a:r>
              <a:rPr lang="en-US" dirty="0" smtClean="0"/>
              <a:t/>
            </a:r>
            <a:br>
              <a:rPr lang="en-US" dirty="0" smtClean="0"/>
            </a:br>
            <a:r>
              <a:rPr lang="en-US" dirty="0" smtClean="0"/>
              <a:t>to </a:t>
            </a:r>
            <a:r>
              <a:rPr lang="en-US" dirty="0"/>
              <a:t>find ways to solve problems. </a:t>
            </a:r>
          </a:p>
          <a:p>
            <a:r>
              <a:rPr lang="en-US" dirty="0"/>
              <a:t>Video games can also help you become more creative. For example, </a:t>
            </a:r>
            <a:r>
              <a:rPr lang="en-US" i="1" dirty="0"/>
              <a:t>Minecraft</a:t>
            </a:r>
            <a:r>
              <a:rPr lang="en-US" dirty="0"/>
              <a:t> requires you to think outside the box and build things with materials you never even knew existed. You can build your dream house or a skyscraper! Some schools are even using </a:t>
            </a:r>
            <a:r>
              <a:rPr lang="en-US" i="1" dirty="0"/>
              <a:t>Minecraft</a:t>
            </a:r>
            <a:r>
              <a:rPr lang="en-US" dirty="0"/>
              <a:t> to teach topics like math and computer science. </a:t>
            </a:r>
          </a:p>
          <a:p>
            <a:endParaRPr lang="en-US" dirty="0"/>
          </a:p>
        </p:txBody>
      </p:sp>
      <p:sp>
        <p:nvSpPr>
          <p:cNvPr id="6" name="TextBox 5"/>
          <p:cNvSpPr txBox="1"/>
          <p:nvPr/>
        </p:nvSpPr>
        <p:spPr>
          <a:xfrm>
            <a:off x="422564" y="719435"/>
            <a:ext cx="8264236" cy="892552"/>
          </a:xfrm>
          <a:prstGeom prst="rect">
            <a:avLst/>
          </a:prstGeom>
          <a:noFill/>
        </p:spPr>
        <p:txBody>
          <a:bodyPr wrap="square" rtlCol="0">
            <a:spAutoFit/>
          </a:bodyPr>
          <a:lstStyle/>
          <a:p>
            <a:pPr algn="ctr"/>
            <a:r>
              <a:rPr lang="en-US" sz="3200" b="1" dirty="0" smtClean="0"/>
              <a:t>Debate: Are Video Games Good for You?</a:t>
            </a:r>
          </a:p>
          <a:p>
            <a:pPr algn="ctr"/>
            <a:r>
              <a:rPr lang="en-US" sz="2000" b="1" i="1" dirty="0" smtClean="0"/>
              <a:t>Scholastic News: February 12, 2018; Vol.86, No.14</a:t>
            </a:r>
            <a:endParaRPr lang="en-US" b="1" i="1" dirty="0"/>
          </a:p>
        </p:txBody>
      </p:sp>
      <p:pic>
        <p:nvPicPr>
          <p:cNvPr id="1028" name="Picture 4" descr="Articl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782" y="2057400"/>
            <a:ext cx="2857500"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992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685482"/>
          </a:xfrm>
        </p:spPr>
        <p:txBody>
          <a:bodyPr>
            <a:noAutofit/>
          </a:bodyPr>
          <a:lstStyle/>
          <a:p>
            <a:pPr algn="ctr"/>
            <a:r>
              <a:rPr lang="en-US" sz="4400" dirty="0" smtClean="0"/>
              <a:t>Opinion text</a:t>
            </a:r>
            <a:endParaRPr lang="en-US" sz="4400" dirty="0"/>
          </a:p>
        </p:txBody>
      </p:sp>
      <p:sp>
        <p:nvSpPr>
          <p:cNvPr id="3" name="Content Placeholder 2"/>
          <p:cNvSpPr>
            <a:spLocks noGrp="1"/>
          </p:cNvSpPr>
          <p:nvPr>
            <p:ph idx="1"/>
          </p:nvPr>
        </p:nvSpPr>
        <p:spPr>
          <a:xfrm>
            <a:off x="135082" y="1611987"/>
            <a:ext cx="8839200" cy="5246013"/>
          </a:xfrm>
        </p:spPr>
        <p:txBody>
          <a:bodyPr>
            <a:normAutofit/>
          </a:bodyPr>
          <a:lstStyle/>
          <a:p>
            <a:r>
              <a:rPr lang="en-US" sz="2800" dirty="0" smtClean="0">
                <a:solidFill>
                  <a:srgbClr val="FF0000"/>
                </a:solidFill>
              </a:rPr>
              <a:t>No!</a:t>
            </a:r>
          </a:p>
          <a:p>
            <a:r>
              <a:rPr lang="en-US" sz="2400" dirty="0"/>
              <a:t>Video games are fun, but they’re not </a:t>
            </a:r>
            <a:r>
              <a:rPr lang="en-US" sz="2400" dirty="0" smtClean="0"/>
              <a:t/>
            </a:r>
            <a:br>
              <a:rPr lang="en-US" sz="2400" dirty="0" smtClean="0"/>
            </a:br>
            <a:r>
              <a:rPr lang="en-US" sz="2400" dirty="0" smtClean="0"/>
              <a:t>good </a:t>
            </a:r>
            <a:r>
              <a:rPr lang="en-US" sz="2400" dirty="0"/>
              <a:t>for you.</a:t>
            </a:r>
            <a:endParaRPr lang="en-US" sz="2400" dirty="0">
              <a:solidFill>
                <a:srgbClr val="FF0000"/>
              </a:solidFill>
            </a:endParaRPr>
          </a:p>
          <a:p>
            <a:r>
              <a:rPr lang="en-US" dirty="0"/>
              <a:t>Playing video games takes time away from other</a:t>
            </a:r>
            <a:r>
              <a:rPr lang="en-US" dirty="0" smtClean="0"/>
              <a:t>,</a:t>
            </a:r>
            <a:br>
              <a:rPr lang="en-US" dirty="0" smtClean="0"/>
            </a:br>
            <a:r>
              <a:rPr lang="en-US" dirty="0" smtClean="0"/>
              <a:t>more </a:t>
            </a:r>
            <a:r>
              <a:rPr lang="en-US" dirty="0"/>
              <a:t>important things. I used to spend a lot of </a:t>
            </a:r>
            <a:r>
              <a:rPr lang="en-US" dirty="0" smtClean="0"/>
              <a:t/>
            </a:r>
            <a:br>
              <a:rPr lang="en-US" dirty="0" smtClean="0"/>
            </a:br>
            <a:r>
              <a:rPr lang="en-US" dirty="0" smtClean="0"/>
              <a:t>time </a:t>
            </a:r>
            <a:r>
              <a:rPr lang="en-US" dirty="0"/>
              <a:t>playing them. Sometimes that kept me </a:t>
            </a:r>
            <a:r>
              <a:rPr lang="en-US" dirty="0" smtClean="0"/>
              <a:t>from</a:t>
            </a:r>
            <a:br>
              <a:rPr lang="en-US" dirty="0" smtClean="0"/>
            </a:br>
            <a:r>
              <a:rPr lang="en-US" dirty="0" smtClean="0"/>
              <a:t>doing </a:t>
            </a:r>
            <a:r>
              <a:rPr lang="en-US" dirty="0"/>
              <a:t>things I needed to do, like studying my </a:t>
            </a:r>
            <a:r>
              <a:rPr lang="en-US" dirty="0" smtClean="0"/>
              <a:t/>
            </a:r>
            <a:br>
              <a:rPr lang="en-US" dirty="0" smtClean="0"/>
            </a:br>
            <a:r>
              <a:rPr lang="en-US" dirty="0" smtClean="0"/>
              <a:t>spelling </a:t>
            </a:r>
            <a:r>
              <a:rPr lang="en-US" dirty="0"/>
              <a:t>words. </a:t>
            </a:r>
          </a:p>
          <a:p>
            <a:r>
              <a:rPr lang="en-US" dirty="0"/>
              <a:t>Playing video games can also be bad for your health. The World Health Organization recently announced that it will recognize video game addiction as a mental health disorder. Plus, gamers might not get enough exercise. Last year, researchers studied kids and teens in Canada who play video games. They found a link between playing video games for hours before going to bed and obesity.</a:t>
            </a:r>
          </a:p>
          <a:p>
            <a:endParaRPr lang="en-US" dirty="0"/>
          </a:p>
        </p:txBody>
      </p:sp>
      <p:sp>
        <p:nvSpPr>
          <p:cNvPr id="6" name="TextBox 5"/>
          <p:cNvSpPr txBox="1"/>
          <p:nvPr/>
        </p:nvSpPr>
        <p:spPr>
          <a:xfrm>
            <a:off x="422564" y="719435"/>
            <a:ext cx="8264236" cy="892552"/>
          </a:xfrm>
          <a:prstGeom prst="rect">
            <a:avLst/>
          </a:prstGeom>
          <a:noFill/>
        </p:spPr>
        <p:txBody>
          <a:bodyPr wrap="square" rtlCol="0">
            <a:spAutoFit/>
          </a:bodyPr>
          <a:lstStyle/>
          <a:p>
            <a:pPr algn="ctr"/>
            <a:r>
              <a:rPr lang="en-US" sz="3200" b="1" dirty="0" smtClean="0"/>
              <a:t>Debate: Are Video Games Good for You?</a:t>
            </a:r>
          </a:p>
          <a:p>
            <a:pPr algn="ctr"/>
            <a:r>
              <a:rPr lang="en-US" sz="2000" b="1" i="1" dirty="0" smtClean="0"/>
              <a:t>Scholastic News: February 12, 2018; Vol.86, No.14</a:t>
            </a:r>
            <a:endParaRPr lang="en-US" b="1" i="1" dirty="0"/>
          </a:p>
        </p:txBody>
      </p:sp>
      <p:pic>
        <p:nvPicPr>
          <p:cNvPr id="2052" name="Picture 4" descr="Articl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782" y="1905000"/>
            <a:ext cx="2857500" cy="27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5481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1645</TotalTime>
  <Words>882</Words>
  <Application>Microsoft Macintosh PowerPoint</Application>
  <PresentationFormat>On-screen Show (4:3)</PresentationFormat>
  <Paragraphs>84</Paragraphs>
  <Slides>14</Slides>
  <Notes>7</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 Black</vt:lpstr>
      <vt:lpstr>Calibri</vt:lpstr>
      <vt:lpstr>Arial</vt:lpstr>
      <vt:lpstr>Essential</vt:lpstr>
      <vt:lpstr>Opinion &amp; Argument Writing</vt:lpstr>
      <vt:lpstr>Standards</vt:lpstr>
      <vt:lpstr>Standards</vt:lpstr>
      <vt:lpstr>OPINION JUMPSTART</vt:lpstr>
      <vt:lpstr>Citing textual evidence</vt:lpstr>
      <vt:lpstr>Opinion text</vt:lpstr>
      <vt:lpstr>Opinion text</vt:lpstr>
      <vt:lpstr>Opinion text</vt:lpstr>
      <vt:lpstr>Opinion text</vt:lpstr>
      <vt:lpstr>Opinion text</vt:lpstr>
      <vt:lpstr>Opinion text</vt:lpstr>
      <vt:lpstr>How we will apply this to writing</vt:lpstr>
      <vt:lpstr>How we will apply this to writing</vt:lpstr>
      <vt:lpstr>Building Strong Argument Body Paragraphs (your turn to write!)</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Citing Textual Evidence</dc:title>
  <dc:creator>Martin, Christopher</dc:creator>
  <cp:lastModifiedBy>Maly, Hillary</cp:lastModifiedBy>
  <cp:revision>35</cp:revision>
  <dcterms:created xsi:type="dcterms:W3CDTF">2006-08-16T00:00:00Z</dcterms:created>
  <dcterms:modified xsi:type="dcterms:W3CDTF">2018-02-22T18:22:27Z</dcterms:modified>
</cp:coreProperties>
</file>