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84" r:id="rId3"/>
    <p:sldId id="287" r:id="rId4"/>
    <p:sldId id="259" r:id="rId5"/>
    <p:sldId id="313" r:id="rId6"/>
    <p:sldId id="295" r:id="rId7"/>
    <p:sldId id="286" r:id="rId8"/>
    <p:sldId id="289" r:id="rId9"/>
    <p:sldId id="291" r:id="rId10"/>
    <p:sldId id="292" r:id="rId11"/>
    <p:sldId id="293" r:id="rId12"/>
    <p:sldId id="299" r:id="rId13"/>
    <p:sldId id="300" r:id="rId14"/>
    <p:sldId id="301" r:id="rId15"/>
    <p:sldId id="304" r:id="rId16"/>
    <p:sldId id="305" r:id="rId17"/>
    <p:sldId id="306" r:id="rId18"/>
    <p:sldId id="307" r:id="rId19"/>
    <p:sldId id="309" r:id="rId20"/>
    <p:sldId id="310" r:id="rId21"/>
    <p:sldId id="308" r:id="rId22"/>
    <p:sldId id="311" r:id="rId23"/>
    <p:sldId id="294" r:id="rId24"/>
    <p:sldId id="312" r:id="rId25"/>
    <p:sldId id="297" r:id="rId26"/>
    <p:sldId id="317" r:id="rId27"/>
    <p:sldId id="303" r:id="rId28"/>
    <p:sldId id="314" r:id="rId29"/>
    <p:sldId id="298" r:id="rId30"/>
    <p:sldId id="290" r:id="rId31"/>
    <p:sldId id="316" r:id="rId32"/>
    <p:sldId id="318"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Christopher" initials="M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00"/>
  </p:normalViewPr>
  <p:slideViewPr>
    <p:cSldViewPr snapToGrid="0">
      <p:cViewPr varScale="1">
        <p:scale>
          <a:sx n="86" d="100"/>
          <a:sy n="86" d="100"/>
        </p:scale>
        <p:origin x="4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0E44D3-805E-43F1-B95D-B5C90F22ED18}" type="datetimeFigureOut">
              <a:rPr lang="en-US" smtClean="0"/>
              <a:t>11/15/17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588238-D654-404A-9D6A-7D807F172F47}" type="slidenum">
              <a:rPr lang="en-US" smtClean="0"/>
              <a:t>‹#›</a:t>
            </a:fld>
            <a:endParaRPr lang="en-US"/>
          </a:p>
        </p:txBody>
      </p:sp>
    </p:spTree>
    <p:extLst>
      <p:ext uri="{BB962C8B-B14F-4D97-AF65-F5344CB8AC3E}">
        <p14:creationId xmlns:p14="http://schemas.microsoft.com/office/powerpoint/2010/main" val="330555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58A5E4C-4124-47F3-9D8E-C541B2BA7001}" type="datetimeFigureOut">
              <a:rPr lang="en-US" smtClean="0"/>
              <a:t>11/15/17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0D3FB91-9C24-47C1-9F0D-528D21467D5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08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66496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9054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21297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8A5E4C-4124-47F3-9D8E-C541B2BA7001}" type="datetimeFigureOut">
              <a:rPr lang="en-US" smtClean="0"/>
              <a:t>11/15/17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8A5E4C-4124-47F3-9D8E-C541B2BA7001}" type="datetimeFigureOut">
              <a:rPr lang="en-US" smtClean="0"/>
              <a:t>11/15/17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47959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8A5E4C-4124-47F3-9D8E-C541B2BA7001}" type="datetimeFigureOut">
              <a:rPr lang="en-US" smtClean="0"/>
              <a:t>11/15/17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91879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8A5E4C-4124-47F3-9D8E-C541B2BA7001}" type="datetimeFigureOut">
              <a:rPr lang="en-US" smtClean="0"/>
              <a:t>11/15/17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56541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A5E4C-4124-47F3-9D8E-C541B2BA7001}" type="datetimeFigureOut">
              <a:rPr lang="en-US" smtClean="0"/>
              <a:t>11/15/17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40278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86717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111982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58A5E4C-4124-47F3-9D8E-C541B2BA7001}" type="datetimeFigureOut">
              <a:rPr lang="en-US" smtClean="0"/>
              <a:t>11/15/17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0D3FB91-9C24-47C1-9F0D-528D21467D54}" type="slidenum">
              <a:rPr lang="en-US" smtClean="0"/>
              <a:t>‹#›</a:t>
            </a:fld>
            <a:endParaRPr lang="en-US"/>
          </a:p>
        </p:txBody>
      </p:sp>
    </p:spTree>
    <p:extLst>
      <p:ext uri="{BB962C8B-B14F-4D97-AF65-F5344CB8AC3E}">
        <p14:creationId xmlns:p14="http://schemas.microsoft.com/office/powerpoint/2010/main" val="1842148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locabulary.com/unit/writing-process/" TargetMode="External"/><Relationship Id="rId3" Type="http://schemas.openxmlformats.org/officeDocument/2006/relationships/image" Target="../media/image2.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500" b="0" u="sng" dirty="0" smtClean="0"/>
              <a:t>Writing lesson</a:t>
            </a:r>
            <a:r>
              <a:rPr lang="en-US" sz="7500" b="0" dirty="0" smtClean="0"/>
              <a:t>: editing &amp; revising</a:t>
            </a:r>
            <a:endParaRPr lang="en-US" sz="7500" b="0" dirty="0"/>
          </a:p>
        </p:txBody>
      </p:sp>
      <p:sp>
        <p:nvSpPr>
          <p:cNvPr id="3" name="Subtitle 2"/>
          <p:cNvSpPr>
            <a:spLocks noGrp="1"/>
          </p:cNvSpPr>
          <p:nvPr>
            <p:ph type="subTitle" idx="1"/>
          </p:nvPr>
        </p:nvSpPr>
        <p:spPr/>
        <p:txBody>
          <a:bodyPr>
            <a:normAutofit/>
          </a:bodyPr>
          <a:lstStyle/>
          <a:p>
            <a:r>
              <a:rPr lang="en-US" sz="3600" dirty="0" smtClean="0"/>
              <a:t>5</a:t>
            </a:r>
            <a:r>
              <a:rPr lang="en-US" sz="3600" baseline="30000" dirty="0" smtClean="0"/>
              <a:t>th</a:t>
            </a:r>
            <a:r>
              <a:rPr lang="en-US" sz="3600" dirty="0" smtClean="0"/>
              <a:t> Grade Literacy </a:t>
            </a:r>
            <a:endParaRPr lang="en-US" sz="3600" dirty="0"/>
          </a:p>
        </p:txBody>
      </p:sp>
    </p:spTree>
    <p:extLst>
      <p:ext uri="{BB962C8B-B14F-4D97-AF65-F5344CB8AC3E}">
        <p14:creationId xmlns:p14="http://schemas.microsoft.com/office/powerpoint/2010/main" val="3028794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5" y="131530"/>
            <a:ext cx="11748654" cy="1356360"/>
          </a:xfrm>
        </p:spPr>
        <p:txBody>
          <a:bodyPr>
            <a:noAutofit/>
          </a:bodyPr>
          <a:lstStyle/>
          <a:p>
            <a:pPr algn="ctr"/>
            <a:r>
              <a:rPr lang="en-US" sz="5200" b="1" dirty="0"/>
              <a:t>Essential Questions </a:t>
            </a:r>
            <a:r>
              <a:rPr lang="en-US" sz="5200" b="1" dirty="0" smtClean="0"/>
              <a:t>for Revising/Editing</a:t>
            </a:r>
            <a:endParaRPr lang="en-US" sz="5200" b="1" dirty="0"/>
          </a:p>
        </p:txBody>
      </p:sp>
      <p:sp>
        <p:nvSpPr>
          <p:cNvPr id="3" name="Content Placeholder 2"/>
          <p:cNvSpPr>
            <a:spLocks noGrp="1"/>
          </p:cNvSpPr>
          <p:nvPr>
            <p:ph idx="1"/>
          </p:nvPr>
        </p:nvSpPr>
        <p:spPr>
          <a:xfrm>
            <a:off x="214745" y="1252363"/>
            <a:ext cx="11866417" cy="5605637"/>
          </a:xfrm>
        </p:spPr>
        <p:txBody>
          <a:bodyPr>
            <a:noAutofit/>
          </a:bodyPr>
          <a:lstStyle/>
          <a:p>
            <a:r>
              <a:rPr lang="en-US" sz="2800" dirty="0" smtClean="0"/>
              <a:t>Did the writer (I) use facts and ideas to support the focus?</a:t>
            </a:r>
          </a:p>
          <a:p>
            <a:r>
              <a:rPr lang="en-US" sz="2800" dirty="0"/>
              <a:t>Did the writer (I</a:t>
            </a:r>
            <a:r>
              <a:rPr lang="en-US" sz="2800" dirty="0" smtClean="0"/>
              <a:t>) include at least four (4) facts/examples from the articles?</a:t>
            </a:r>
          </a:p>
          <a:p>
            <a:r>
              <a:rPr lang="en-US" sz="2800" dirty="0"/>
              <a:t>Did the writer (I</a:t>
            </a:r>
            <a:r>
              <a:rPr lang="en-US" sz="2800" dirty="0" smtClean="0"/>
              <a:t>)</a:t>
            </a:r>
            <a:r>
              <a:rPr lang="en-US" sz="2800" dirty="0"/>
              <a:t> </a:t>
            </a:r>
            <a:r>
              <a:rPr lang="en-US" sz="2800" dirty="0" smtClean="0"/>
              <a:t>connect and explain the examples?</a:t>
            </a:r>
          </a:p>
          <a:p>
            <a:r>
              <a:rPr lang="en-US" sz="2800" dirty="0"/>
              <a:t>Did the writer (I</a:t>
            </a:r>
            <a:r>
              <a:rPr lang="en-US" sz="2800" dirty="0" smtClean="0"/>
              <a:t>) include an introduction with a clear focus?</a:t>
            </a:r>
          </a:p>
          <a:p>
            <a:r>
              <a:rPr lang="en-US" sz="2800" dirty="0"/>
              <a:t>Did the writer (I</a:t>
            </a:r>
            <a:r>
              <a:rPr lang="en-US" sz="2800" dirty="0" smtClean="0"/>
              <a:t>) organize ideas into paragraphs by categories or topics?</a:t>
            </a:r>
          </a:p>
          <a:p>
            <a:r>
              <a:rPr lang="en-US" sz="2800" dirty="0"/>
              <a:t>Did the writer (I</a:t>
            </a:r>
            <a:r>
              <a:rPr lang="en-US" sz="2800" dirty="0" smtClean="0"/>
              <a:t>) include an ending/conclusion that relates to the information?</a:t>
            </a:r>
          </a:p>
          <a:p>
            <a:r>
              <a:rPr lang="en-US" sz="2800" dirty="0"/>
              <a:t>Did the writer (I</a:t>
            </a:r>
            <a:r>
              <a:rPr lang="en-US" sz="2800" dirty="0" smtClean="0"/>
              <a:t>) include topic-specific vocabulary from the articles?</a:t>
            </a:r>
          </a:p>
          <a:p>
            <a:r>
              <a:rPr lang="en-US" sz="2800" dirty="0"/>
              <a:t>Did the writer (I</a:t>
            </a:r>
            <a:r>
              <a:rPr lang="en-US" sz="2800" dirty="0" smtClean="0"/>
              <a:t>) use different types of sentences that are formal/objective?</a:t>
            </a:r>
          </a:p>
          <a:p>
            <a:r>
              <a:rPr lang="en-US" sz="2800" dirty="0"/>
              <a:t>Did the writer (I) utilize correct spelling, grammar, punctuation, and capitalization?</a:t>
            </a:r>
          </a:p>
          <a:p>
            <a:endParaRPr lang="en-US" sz="2800" dirty="0" smtClean="0"/>
          </a:p>
          <a:p>
            <a:endParaRPr lang="en-US" sz="2800" dirty="0"/>
          </a:p>
        </p:txBody>
      </p:sp>
    </p:spTree>
    <p:extLst>
      <p:ext uri="{BB962C8B-B14F-4D97-AF65-F5344CB8AC3E}">
        <p14:creationId xmlns:p14="http://schemas.microsoft.com/office/powerpoint/2010/main" val="3349178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Tree>
    <p:extLst>
      <p:ext uri="{BB962C8B-B14F-4D97-AF65-F5344CB8AC3E}">
        <p14:creationId xmlns:p14="http://schemas.microsoft.com/office/powerpoint/2010/main" val="1488420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a:t>
            </a:r>
            <a:r>
              <a:rPr lang="en-US" sz="2100" dirty="0">
                <a:solidFill>
                  <a:srgbClr val="00B050"/>
                </a:solidFill>
              </a:rPr>
              <a:t>problems</a:t>
            </a:r>
            <a:r>
              <a:rPr lang="en-US" sz="2100" dirty="0"/>
              <a:t>.</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5" name="TextBox 4"/>
          <p:cNvSpPr txBox="1"/>
          <p:nvPr/>
        </p:nvSpPr>
        <p:spPr>
          <a:xfrm>
            <a:off x="4726745" y="1651658"/>
            <a:ext cx="50925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Task &amp; Organization: The writer </a:t>
            </a:r>
            <a:r>
              <a:rPr lang="en-US" sz="2400" dirty="0" smtClean="0"/>
              <a:t>introduces the </a:t>
            </a:r>
            <a:r>
              <a:rPr lang="en-US" sz="2400" dirty="0"/>
              <a:t>topic—providing advice to </a:t>
            </a:r>
            <a:r>
              <a:rPr lang="en-US" sz="2400" dirty="0" smtClean="0"/>
              <a:t>settlers—but the writer </a:t>
            </a:r>
            <a:r>
              <a:rPr lang="en-US" sz="2400" dirty="0"/>
              <a:t>is not clear about </a:t>
            </a:r>
            <a:r>
              <a:rPr lang="en-US" sz="2400" dirty="0" smtClean="0"/>
              <a:t>the reasons </a:t>
            </a:r>
            <a:r>
              <a:rPr lang="en-US" sz="2400" dirty="0"/>
              <a:t>for the advice.</a:t>
            </a:r>
          </a:p>
        </p:txBody>
      </p:sp>
      <p:cxnSp>
        <p:nvCxnSpPr>
          <p:cNvPr id="7" name="Straight Arrow Connector 6"/>
          <p:cNvCxnSpPr/>
          <p:nvPr/>
        </p:nvCxnSpPr>
        <p:spPr>
          <a:xfrm flipV="1">
            <a:off x="9819249" y="994544"/>
            <a:ext cx="436099" cy="66544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401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a:t>
            </a:r>
            <a:r>
              <a:rPr lang="en-US" sz="2100" dirty="0" smtClean="0">
                <a:solidFill>
                  <a:srgbClr val="00B050"/>
                </a:solidFill>
              </a:rPr>
              <a:t>The </a:t>
            </a:r>
            <a:r>
              <a:rPr lang="en-US" sz="2100" dirty="0">
                <a:solidFill>
                  <a:srgbClr val="00B050"/>
                </a:solidFill>
              </a:rPr>
              <a:t>first problem they had to deal with was that there were </a:t>
            </a:r>
            <a:r>
              <a:rPr lang="en-US" sz="2100" dirty="0" smtClean="0">
                <a:solidFill>
                  <a:srgbClr val="00B050"/>
                </a:solidFill>
              </a:rPr>
              <a:t>so many </a:t>
            </a:r>
            <a:r>
              <a:rPr lang="en-US" sz="2100" dirty="0">
                <a:solidFill>
                  <a:srgbClr val="00B050"/>
                </a:solidFill>
              </a:rPr>
              <a:t>people that showed up so it was dangerous. </a:t>
            </a:r>
            <a:r>
              <a:rPr lang="en-US" sz="2100" dirty="0"/>
              <a:t>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1899137" y="2089032"/>
            <a:ext cx="46142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explains that the land </a:t>
            </a:r>
            <a:r>
              <a:rPr lang="en-US" sz="2400" dirty="0" smtClean="0"/>
              <a:t>rush was </a:t>
            </a:r>
            <a:r>
              <a:rPr lang="en-US" sz="2400" dirty="0"/>
              <a:t>dangerous because so many </a:t>
            </a:r>
            <a:r>
              <a:rPr lang="en-US" sz="2400" dirty="0" smtClean="0"/>
              <a:t>people showed </a:t>
            </a:r>
            <a:r>
              <a:rPr lang="en-US" sz="2400" dirty="0"/>
              <a:t>up the day of the event.</a:t>
            </a:r>
          </a:p>
        </p:txBody>
      </p:sp>
      <p:cxnSp>
        <p:nvCxnSpPr>
          <p:cNvPr id="5" name="Straight Arrow Connector 4"/>
          <p:cNvCxnSpPr/>
          <p:nvPr/>
        </p:nvCxnSpPr>
        <p:spPr>
          <a:xfrm flipH="1" flipV="1">
            <a:off x="1617785" y="1434905"/>
            <a:ext cx="281352" cy="65412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779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a:t>
            </a:r>
            <a:r>
              <a:rPr lang="en-US" sz="2100" dirty="0">
                <a:solidFill>
                  <a:srgbClr val="00B050"/>
                </a:solidFill>
              </a:rPr>
              <a:t>The article </a:t>
            </a:r>
            <a:r>
              <a:rPr lang="en-US" sz="2100" dirty="0" smtClean="0">
                <a:solidFill>
                  <a:srgbClr val="00B050"/>
                </a:solidFill>
              </a:rPr>
              <a:t>said there </a:t>
            </a:r>
            <a:r>
              <a:rPr lang="en-US" sz="2100" dirty="0">
                <a:solidFill>
                  <a:srgbClr val="00B050"/>
                </a:solidFill>
              </a:rPr>
              <a:t>were “heated arguments” (line 69) and it was “like thousands </a:t>
            </a:r>
            <a:r>
              <a:rPr lang="en-US" sz="2100" dirty="0" smtClean="0">
                <a:solidFill>
                  <a:srgbClr val="00B050"/>
                </a:solidFill>
              </a:rPr>
              <a:t>of wild </a:t>
            </a:r>
            <a:r>
              <a:rPr lang="en-US" sz="2100" dirty="0">
                <a:solidFill>
                  <a:srgbClr val="00B050"/>
                </a:solidFill>
              </a:rPr>
              <a:t>animals penned up” (lines 70-71).</a:t>
            </a:r>
            <a:r>
              <a:rPr lang="en-US" sz="2100" dirty="0"/>
              <a:t>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4431322" y="2457179"/>
            <a:ext cx="46142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Evidence: The writer uses textual </a:t>
            </a:r>
            <a:r>
              <a:rPr lang="en-US" sz="2400" dirty="0" smtClean="0"/>
              <a:t>evidence from </a:t>
            </a:r>
            <a:r>
              <a:rPr lang="en-US" sz="2400" dirty="0"/>
              <a:t>“Built in a Day” that supports the </a:t>
            </a:r>
            <a:r>
              <a:rPr lang="en-US" sz="2400" dirty="0" smtClean="0"/>
              <a:t>idea that </a:t>
            </a:r>
            <a:r>
              <a:rPr lang="en-US" sz="2400" dirty="0"/>
              <a:t>the land rush was dangerous.</a:t>
            </a:r>
            <a:endParaRPr lang="en-US" sz="3200" dirty="0"/>
          </a:p>
        </p:txBody>
      </p:sp>
      <p:cxnSp>
        <p:nvCxnSpPr>
          <p:cNvPr id="5" name="Straight Arrow Connector 4"/>
          <p:cNvCxnSpPr/>
          <p:nvPr/>
        </p:nvCxnSpPr>
        <p:spPr>
          <a:xfrm flipH="1" flipV="1">
            <a:off x="3826412" y="1997612"/>
            <a:ext cx="604911" cy="45956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017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a:t>
            </a:r>
            <a:r>
              <a:rPr lang="en-US" sz="2100" dirty="0">
                <a:solidFill>
                  <a:srgbClr val="00B050"/>
                </a:solidFill>
              </a:rPr>
              <a:t>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4684541" y="2738535"/>
            <a:ext cx="6147581" cy="2308324"/>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a:t>
            </a:r>
            <a:r>
              <a:rPr lang="en-US" sz="2400" dirty="0" smtClean="0"/>
              <a:t>states their </a:t>
            </a:r>
            <a:r>
              <a:rPr lang="en-US" sz="2400" dirty="0"/>
              <a:t>advice </a:t>
            </a:r>
            <a:r>
              <a:rPr lang="en-US" sz="2400" dirty="0" smtClean="0"/>
              <a:t>that settlers </a:t>
            </a:r>
            <a:r>
              <a:rPr lang="en-US" sz="2400" dirty="0"/>
              <a:t>should get to the land </a:t>
            </a:r>
            <a:r>
              <a:rPr lang="en-US" sz="2400" dirty="0" smtClean="0"/>
              <a:t>rush early</a:t>
            </a:r>
            <a:r>
              <a:rPr lang="en-US" sz="2400" dirty="0"/>
              <a:t>. </a:t>
            </a:r>
            <a:r>
              <a:rPr lang="en-US" sz="2400" dirty="0" smtClean="0"/>
              <a:t>They do </a:t>
            </a:r>
            <a:r>
              <a:rPr lang="en-US" sz="2400" dirty="0"/>
              <a:t>not, however, provide </a:t>
            </a:r>
            <a:r>
              <a:rPr lang="en-US" sz="2400" dirty="0" smtClean="0"/>
              <a:t>an explanation </a:t>
            </a:r>
            <a:r>
              <a:rPr lang="en-US" sz="2400" dirty="0"/>
              <a:t>in this paragraph about </a:t>
            </a:r>
            <a:r>
              <a:rPr lang="en-US" sz="2400" dirty="0" smtClean="0"/>
              <a:t>how this </a:t>
            </a:r>
            <a:r>
              <a:rPr lang="en-US" sz="2400" dirty="0"/>
              <a:t>advice will help settlers overcome </a:t>
            </a:r>
            <a:r>
              <a:rPr lang="en-US" sz="2400" dirty="0" smtClean="0"/>
              <a:t>the danger </a:t>
            </a:r>
            <a:r>
              <a:rPr lang="en-US" sz="2400" dirty="0"/>
              <a:t>associated with so many people.</a:t>
            </a:r>
            <a:endParaRPr lang="en-US" sz="3200" dirty="0"/>
          </a:p>
        </p:txBody>
      </p:sp>
      <p:cxnSp>
        <p:nvCxnSpPr>
          <p:cNvPr id="5" name="Straight Arrow Connector 4"/>
          <p:cNvCxnSpPr/>
          <p:nvPr/>
        </p:nvCxnSpPr>
        <p:spPr>
          <a:xfrm flipH="1" flipV="1">
            <a:off x="4276578" y="2039815"/>
            <a:ext cx="407965" cy="69872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081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t>
            </a:r>
            <a:r>
              <a:rPr lang="en-US" sz="2100" dirty="0" smtClean="0">
                <a:solidFill>
                  <a:srgbClr val="00B050"/>
                </a:solidFill>
              </a:rPr>
              <a:t>Another </a:t>
            </a:r>
            <a:r>
              <a:rPr lang="en-US" sz="2100" dirty="0">
                <a:solidFill>
                  <a:srgbClr val="00B050"/>
                </a:solidFill>
              </a:rPr>
              <a:t>problem was how the settlers travelled to the land. </a:t>
            </a:r>
            <a:r>
              <a:rPr lang="en-US" sz="2100" dirty="0" smtClean="0">
                <a:solidFill>
                  <a:srgbClr val="00B050"/>
                </a:solidFill>
              </a:rPr>
              <a:t>The government </a:t>
            </a:r>
            <a:r>
              <a:rPr lang="en-US" sz="2100" dirty="0">
                <a:solidFill>
                  <a:srgbClr val="00B050"/>
                </a:solidFill>
              </a:rPr>
              <a:t>provided trains. They knew some people didn’t have </a:t>
            </a:r>
            <a:r>
              <a:rPr lang="en-US" sz="2100" dirty="0" smtClean="0">
                <a:solidFill>
                  <a:srgbClr val="00B050"/>
                </a:solidFill>
              </a:rPr>
              <a:t>a horse </a:t>
            </a:r>
            <a:r>
              <a:rPr lang="en-US" sz="2100" dirty="0">
                <a:solidFill>
                  <a:srgbClr val="00B050"/>
                </a:solidFill>
              </a:rPr>
              <a:t>or wagon. They set up trains for people to use. But the </a:t>
            </a:r>
            <a:r>
              <a:rPr lang="en-US" sz="2100" dirty="0" smtClean="0">
                <a:solidFill>
                  <a:srgbClr val="00B050"/>
                </a:solidFill>
              </a:rPr>
              <a:t>trains were </a:t>
            </a:r>
            <a:r>
              <a:rPr lang="en-US" sz="2100" dirty="0">
                <a:solidFill>
                  <a:srgbClr val="00B050"/>
                </a:solidFill>
              </a:rPr>
              <a:t>crowded and dangerous. </a:t>
            </a:r>
            <a:r>
              <a:rPr lang="en-US" sz="2100" dirty="0"/>
              <a:t>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4037428" y="3826412"/>
            <a:ext cx="6355078" cy="1938992"/>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&amp; Explanation: The writer states </a:t>
            </a:r>
            <a:r>
              <a:rPr lang="en-US" sz="2400" dirty="0" smtClean="0"/>
              <a:t>and explains </a:t>
            </a:r>
            <a:r>
              <a:rPr lang="en-US" sz="2400" dirty="0"/>
              <a:t>another challenge the </a:t>
            </a:r>
            <a:r>
              <a:rPr lang="en-US" sz="2400" dirty="0" smtClean="0"/>
              <a:t>settlers faced</a:t>
            </a:r>
            <a:r>
              <a:rPr lang="en-US" sz="2400" dirty="0"/>
              <a:t>: travelling to a new land, </a:t>
            </a:r>
            <a:r>
              <a:rPr lang="en-US" sz="2400" dirty="0" smtClean="0"/>
              <a:t>especially by </a:t>
            </a:r>
            <a:r>
              <a:rPr lang="en-US" sz="2400" dirty="0"/>
              <a:t>train, which was dangerous. The </a:t>
            </a:r>
            <a:r>
              <a:rPr lang="en-US" sz="2400" dirty="0" smtClean="0"/>
              <a:t>writer does </a:t>
            </a:r>
            <a:r>
              <a:rPr lang="en-US" sz="2400" dirty="0"/>
              <a:t>not cite evidence to support </a:t>
            </a:r>
            <a:r>
              <a:rPr lang="en-US" sz="2400" dirty="0" smtClean="0"/>
              <a:t>their point about </a:t>
            </a:r>
            <a:r>
              <a:rPr lang="en-US" sz="2400" dirty="0"/>
              <a:t>the trains.</a:t>
            </a:r>
            <a:endParaRPr lang="en-US" sz="4000" dirty="0"/>
          </a:p>
        </p:txBody>
      </p:sp>
      <p:cxnSp>
        <p:nvCxnSpPr>
          <p:cNvPr id="5" name="Straight Arrow Connector 4"/>
          <p:cNvCxnSpPr/>
          <p:nvPr/>
        </p:nvCxnSpPr>
        <p:spPr>
          <a:xfrm flipH="1" flipV="1">
            <a:off x="3070278" y="3140395"/>
            <a:ext cx="967150" cy="6860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220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a:t>
            </a:r>
            <a:r>
              <a:rPr lang="en-US" sz="2100" dirty="0">
                <a:solidFill>
                  <a:srgbClr val="00B050"/>
                </a:solidFill>
              </a:rPr>
              <a:t>So, my advice to you is to save </a:t>
            </a:r>
            <a:r>
              <a:rPr lang="en-US" sz="2100" dirty="0" smtClean="0">
                <a:solidFill>
                  <a:srgbClr val="00B050"/>
                </a:solidFill>
              </a:rPr>
              <a:t>you’re money </a:t>
            </a:r>
            <a:r>
              <a:rPr lang="en-US" sz="2100" dirty="0">
                <a:solidFill>
                  <a:srgbClr val="00B050"/>
                </a:solidFill>
              </a:rPr>
              <a:t>and by a horse and wagon. You definitely don’t want to </a:t>
            </a:r>
            <a:r>
              <a:rPr lang="en-US" sz="2100" dirty="0" smtClean="0">
                <a:solidFill>
                  <a:srgbClr val="00B050"/>
                </a:solidFill>
              </a:rPr>
              <a:t>get stuck </a:t>
            </a:r>
            <a:r>
              <a:rPr lang="en-US" sz="2100" dirty="0">
                <a:solidFill>
                  <a:srgbClr val="00B050"/>
                </a:solidFill>
              </a:rPr>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5391446" y="4357155"/>
            <a:ext cx="6355078" cy="830997"/>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advises settlers to buy </a:t>
            </a:r>
            <a:r>
              <a:rPr lang="en-US" sz="2400" dirty="0" smtClean="0"/>
              <a:t>a horse </a:t>
            </a:r>
            <a:r>
              <a:rPr lang="en-US" sz="2400" dirty="0"/>
              <a:t>and wagon so as to avoid the </a:t>
            </a:r>
            <a:r>
              <a:rPr lang="en-US" sz="2400" dirty="0" smtClean="0"/>
              <a:t>trains.</a:t>
            </a:r>
            <a:endParaRPr lang="en-US" sz="4000" dirty="0"/>
          </a:p>
        </p:txBody>
      </p:sp>
      <p:cxnSp>
        <p:nvCxnSpPr>
          <p:cNvPr id="5" name="Straight Arrow Connector 4"/>
          <p:cNvCxnSpPr/>
          <p:nvPr/>
        </p:nvCxnSpPr>
        <p:spPr>
          <a:xfrm flipH="1" flipV="1">
            <a:off x="5321108" y="3502855"/>
            <a:ext cx="140676" cy="8543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6046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t>
            </a:r>
            <a:r>
              <a:rPr lang="en-US" sz="2100" dirty="0" smtClean="0">
                <a:solidFill>
                  <a:srgbClr val="00B050"/>
                </a:solidFill>
              </a:rPr>
              <a:t>Another </a:t>
            </a:r>
            <a:r>
              <a:rPr lang="en-US" sz="2100" dirty="0">
                <a:solidFill>
                  <a:srgbClr val="00B050"/>
                </a:solidFill>
              </a:rPr>
              <a:t>suggestion is get yourself mentally prepared for the </a:t>
            </a:r>
            <a:r>
              <a:rPr lang="en-US" sz="2100" dirty="0" smtClean="0">
                <a:solidFill>
                  <a:srgbClr val="00B050"/>
                </a:solidFill>
              </a:rPr>
              <a:t>trip. </a:t>
            </a:r>
            <a:r>
              <a:rPr lang="en-US" sz="2100" dirty="0" smtClean="0"/>
              <a:t>The </a:t>
            </a:r>
            <a:r>
              <a:rPr lang="en-US" sz="2100" dirty="0"/>
              <a:t>settlers had to deal with the craziness of the day of the rush, </a:t>
            </a:r>
            <a:r>
              <a:rPr lang="en-US" sz="2100" dirty="0" smtClean="0"/>
              <a:t>and they </a:t>
            </a:r>
            <a:r>
              <a:rPr lang="en-US" sz="2100" dirty="0"/>
              <a:t>had a lot of problems once they got to their land. 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3559126" y="2190294"/>
            <a:ext cx="6355078" cy="830997"/>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advises settlers to </a:t>
            </a:r>
            <a:r>
              <a:rPr lang="en-US" sz="2400" dirty="0" smtClean="0"/>
              <a:t>get mentally </a:t>
            </a:r>
            <a:r>
              <a:rPr lang="en-US" sz="2400" dirty="0"/>
              <a:t>prepared for the trip.</a:t>
            </a:r>
            <a:endParaRPr lang="en-US" sz="4800" dirty="0"/>
          </a:p>
        </p:txBody>
      </p:sp>
      <p:cxnSp>
        <p:nvCxnSpPr>
          <p:cNvPr id="5" name="Straight Arrow Connector 4"/>
          <p:cNvCxnSpPr/>
          <p:nvPr/>
        </p:nvCxnSpPr>
        <p:spPr>
          <a:xfrm flipH="1">
            <a:off x="2236763" y="3021291"/>
            <a:ext cx="1322363" cy="59410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50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a:t>
            </a:r>
            <a:r>
              <a:rPr lang="en-US" sz="2100" dirty="0" smtClean="0">
                <a:solidFill>
                  <a:srgbClr val="00B050"/>
                </a:solidFill>
              </a:rPr>
              <a:t>The </a:t>
            </a:r>
            <a:r>
              <a:rPr lang="en-US" sz="2100" dirty="0">
                <a:solidFill>
                  <a:srgbClr val="00B050"/>
                </a:solidFill>
              </a:rPr>
              <a:t>settlers had to deal with the craziness of the day of the rush, </a:t>
            </a:r>
            <a:r>
              <a:rPr lang="en-US" sz="2100" dirty="0" smtClean="0">
                <a:solidFill>
                  <a:srgbClr val="00B050"/>
                </a:solidFill>
              </a:rPr>
              <a:t>and they </a:t>
            </a:r>
            <a:r>
              <a:rPr lang="en-US" sz="2100" dirty="0">
                <a:solidFill>
                  <a:srgbClr val="00B050"/>
                </a:solidFill>
              </a:rPr>
              <a:t>had a lot of problems once they got to their land. </a:t>
            </a:r>
            <a:r>
              <a:rPr lang="en-US" sz="2100" dirty="0"/>
              <a:t>So I think </a:t>
            </a:r>
            <a:r>
              <a:rPr lang="en-US" sz="2100" dirty="0" smtClean="0"/>
              <a:t>before you </a:t>
            </a:r>
            <a:r>
              <a:rPr lang="en-US" sz="2100" dirty="0"/>
              <a:t>go you </a:t>
            </a:r>
            <a:r>
              <a:rPr lang="en-US" sz="2100" dirty="0" smtClean="0"/>
              <a:t>should practice </a:t>
            </a:r>
            <a:r>
              <a:rPr lang="en-US" sz="2100" dirty="0"/>
              <a:t>getting mentally prepared. You should go </a:t>
            </a:r>
            <a:r>
              <a:rPr lang="en-US" sz="2100" dirty="0" smtClean="0"/>
              <a:t>for a </a:t>
            </a:r>
            <a:r>
              <a:rPr lang="en-US" sz="2100" dirty="0"/>
              <a:t>day or 2 without food, and try to drink as little water as possible for </a:t>
            </a:r>
            <a:r>
              <a:rPr lang="en-US" sz="2100" dirty="0" smtClean="0"/>
              <a:t>a couple </a:t>
            </a:r>
            <a:r>
              <a:rPr lang="en-US" sz="2100" dirty="0"/>
              <a:t>of days. Also, you could sleep outside in a tent for a few </a:t>
            </a:r>
            <a:r>
              <a:rPr lang="en-US" sz="2100" dirty="0" smtClean="0"/>
              <a:t>nights to </a:t>
            </a:r>
            <a:r>
              <a:rPr lang="en-US" sz="2100" dirty="0"/>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407962" y="969818"/>
            <a:ext cx="7934179" cy="2308324"/>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Explanation: The writer provides a </a:t>
            </a:r>
            <a:r>
              <a:rPr lang="en-US" sz="2400" dirty="0" smtClean="0"/>
              <a:t>general explanation </a:t>
            </a:r>
            <a:r>
              <a:rPr lang="en-US" sz="2400" dirty="0"/>
              <a:t>that the settlers had to </a:t>
            </a:r>
            <a:r>
              <a:rPr lang="en-US" sz="2400" dirty="0" smtClean="0"/>
              <a:t>deal with </a:t>
            </a:r>
            <a:r>
              <a:rPr lang="en-US" sz="2400" dirty="0"/>
              <a:t>“a lot of problems,” which is </a:t>
            </a:r>
            <a:r>
              <a:rPr lang="en-US" sz="2400" dirty="0" smtClean="0"/>
              <a:t>why the </a:t>
            </a:r>
            <a:r>
              <a:rPr lang="en-US" sz="2400" dirty="0"/>
              <a:t>future settlers need to get </a:t>
            </a:r>
            <a:r>
              <a:rPr lang="en-US" sz="2400" dirty="0" smtClean="0"/>
              <a:t>themselves mentally </a:t>
            </a:r>
            <a:r>
              <a:rPr lang="en-US" sz="2400" dirty="0"/>
              <a:t>prepared. The writer does </a:t>
            </a:r>
            <a:r>
              <a:rPr lang="en-US" sz="2400" dirty="0" smtClean="0"/>
              <a:t>not provide </a:t>
            </a:r>
            <a:r>
              <a:rPr lang="en-US" sz="2400" dirty="0"/>
              <a:t>evidence to support </a:t>
            </a:r>
            <a:r>
              <a:rPr lang="en-US" sz="2400" dirty="0" smtClean="0"/>
              <a:t>their explanation</a:t>
            </a:r>
            <a:r>
              <a:rPr lang="en-US" sz="2400" dirty="0"/>
              <a:t> </a:t>
            </a:r>
            <a:r>
              <a:rPr lang="en-US" sz="2400" dirty="0" smtClean="0"/>
              <a:t>that </a:t>
            </a:r>
            <a:r>
              <a:rPr lang="en-US" sz="2400" dirty="0"/>
              <a:t>the day was marked by “craziness” and</a:t>
            </a:r>
          </a:p>
          <a:p>
            <a:r>
              <a:rPr lang="en-US" sz="2400" dirty="0"/>
              <a:t>problems.</a:t>
            </a:r>
            <a:endParaRPr lang="en-US" sz="6000" dirty="0"/>
          </a:p>
        </p:txBody>
      </p:sp>
      <p:cxnSp>
        <p:nvCxnSpPr>
          <p:cNvPr id="5" name="Straight Arrow Connector 4"/>
          <p:cNvCxnSpPr/>
          <p:nvPr/>
        </p:nvCxnSpPr>
        <p:spPr>
          <a:xfrm>
            <a:off x="5570806" y="3278142"/>
            <a:ext cx="2419643" cy="37407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225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1853" y="147549"/>
            <a:ext cx="10145684" cy="1356360"/>
          </a:xfrm>
        </p:spPr>
        <p:txBody>
          <a:bodyPr>
            <a:normAutofit/>
          </a:bodyPr>
          <a:lstStyle/>
          <a:p>
            <a:r>
              <a:rPr lang="en-US" sz="6600" b="1" dirty="0" smtClean="0"/>
              <a:t>Learning Standards</a:t>
            </a:r>
            <a:endParaRPr lang="en-US" sz="6600" b="1" dirty="0"/>
          </a:p>
        </p:txBody>
      </p:sp>
      <p:sp>
        <p:nvSpPr>
          <p:cNvPr id="3" name="Content Placeholder 2"/>
          <p:cNvSpPr>
            <a:spLocks noGrp="1"/>
          </p:cNvSpPr>
          <p:nvPr>
            <p:ph idx="1"/>
          </p:nvPr>
        </p:nvSpPr>
        <p:spPr>
          <a:xfrm>
            <a:off x="249382" y="1234086"/>
            <a:ext cx="11664661" cy="5354091"/>
          </a:xfrm>
        </p:spPr>
        <p:txBody>
          <a:bodyPr>
            <a:noAutofit/>
          </a:bodyPr>
          <a:lstStyle/>
          <a:p>
            <a:r>
              <a:rPr lang="en-US" sz="2400" b="1" dirty="0"/>
              <a:t>5.RI.KID.2 </a:t>
            </a:r>
            <a:r>
              <a:rPr lang="en-US" sz="2400" dirty="0"/>
              <a:t>Determine the main idea of a text and explain how it is supported by key details; summarize the text. </a:t>
            </a:r>
            <a:endParaRPr lang="en-US" sz="2400" dirty="0" smtClean="0"/>
          </a:p>
          <a:p>
            <a:r>
              <a:rPr lang="en-US" sz="2400" b="1" dirty="0"/>
              <a:t>5.RI.KID.3 </a:t>
            </a:r>
            <a:r>
              <a:rPr lang="en-US" sz="2400" dirty="0"/>
              <a:t>Explain the relationships and interactions among two or more individuals, events, and/or ideas in a text</a:t>
            </a:r>
            <a:r>
              <a:rPr lang="en-US" sz="2400" dirty="0" smtClean="0"/>
              <a:t>.</a:t>
            </a:r>
          </a:p>
          <a:p>
            <a:r>
              <a:rPr lang="en-US" sz="3000" b="1" dirty="0" smtClean="0"/>
              <a:t>5.W.TTP.2Write informative/explanatory texts to examine a topic and convey ideas and information.</a:t>
            </a:r>
          </a:p>
          <a:p>
            <a:r>
              <a:rPr lang="en-US" sz="3000" b="1" dirty="0" smtClean="0"/>
              <a:t>5.W.PDW.4 Produce clear and coherent writing in which the development, organization, and style are appropriate to task, purpose, and audience. 	</a:t>
            </a:r>
          </a:p>
          <a:p>
            <a:r>
              <a:rPr lang="en-US" sz="3000" b="1" dirty="0" smtClean="0"/>
              <a:t>5.W.PDW.5 </a:t>
            </a:r>
            <a:r>
              <a:rPr lang="en-US" sz="3000" b="1" dirty="0"/>
              <a:t>With guidance and support from peers and adults, develop and strengthen writing as needed by planning, revising, and editing. </a:t>
            </a:r>
          </a:p>
        </p:txBody>
      </p:sp>
    </p:spTree>
    <p:extLst>
      <p:ext uri="{BB962C8B-B14F-4D97-AF65-F5344CB8AC3E}">
        <p14:creationId xmlns:p14="http://schemas.microsoft.com/office/powerpoint/2010/main" val="763180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smtClean="0"/>
              <a:t>Student Sample #1</a:t>
            </a:r>
            <a:endParaRPr lang="en-US" sz="2800" b="1" dirty="0"/>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smtClean="0"/>
              <a:t>        I </a:t>
            </a:r>
            <a:r>
              <a:rPr lang="en-US" sz="2100" dirty="0"/>
              <a:t>would like to give you some advice because the other settlers </a:t>
            </a:r>
            <a:r>
              <a:rPr lang="en-US" sz="2100" dirty="0" smtClean="0"/>
              <a:t>had to </a:t>
            </a:r>
            <a:r>
              <a:rPr lang="en-US" sz="2100" dirty="0"/>
              <a:t>deal with lots of problems.</a:t>
            </a:r>
          </a:p>
          <a:p>
            <a:pPr marL="45720" indent="0">
              <a:lnSpc>
                <a:spcPct val="100000"/>
              </a:lnSpc>
              <a:spcBef>
                <a:spcPts val="0"/>
              </a:spcBef>
              <a:buNone/>
            </a:pPr>
            <a:r>
              <a:rPr lang="en-US" sz="2100" dirty="0" smtClean="0"/>
              <a:t>        The </a:t>
            </a:r>
            <a:r>
              <a:rPr lang="en-US" sz="2100" dirty="0"/>
              <a:t>first problem they had to deal with was that there were </a:t>
            </a:r>
            <a:r>
              <a:rPr lang="en-US" sz="2100" dirty="0" smtClean="0"/>
              <a:t>so many </a:t>
            </a:r>
            <a:r>
              <a:rPr lang="en-US" sz="2100" dirty="0"/>
              <a:t>people that showed up so it was dangerous. The article </a:t>
            </a:r>
            <a:r>
              <a:rPr lang="en-US" sz="2100" dirty="0" smtClean="0"/>
              <a:t>said there </a:t>
            </a:r>
            <a:r>
              <a:rPr lang="en-US" sz="2100" dirty="0"/>
              <a:t>were “heated arguments” (line 69) and it was “like thousands </a:t>
            </a:r>
            <a:r>
              <a:rPr lang="en-US" sz="2100" dirty="0" smtClean="0"/>
              <a:t>of wild </a:t>
            </a:r>
            <a:r>
              <a:rPr lang="en-US" sz="2100" dirty="0"/>
              <a:t>animals penned up” (lines 70-71). You should get there early.</a:t>
            </a:r>
          </a:p>
          <a:p>
            <a:pPr marL="45720" indent="0">
              <a:lnSpc>
                <a:spcPct val="100000"/>
              </a:lnSpc>
              <a:spcBef>
                <a:spcPts val="0"/>
              </a:spcBef>
              <a:buNone/>
            </a:pPr>
            <a:r>
              <a:rPr lang="en-US" sz="2100" dirty="0" smtClean="0"/>
              <a:t>        Another </a:t>
            </a:r>
            <a:r>
              <a:rPr lang="en-US" sz="2100" dirty="0"/>
              <a:t>problem was how the settlers travelled to the land. </a:t>
            </a:r>
            <a:r>
              <a:rPr lang="en-US" sz="2100" dirty="0" smtClean="0"/>
              <a:t>The government </a:t>
            </a:r>
            <a:r>
              <a:rPr lang="en-US" sz="2100" dirty="0"/>
              <a:t>provided trains. They knew some people didn’t have </a:t>
            </a:r>
            <a:r>
              <a:rPr lang="en-US" sz="2100" dirty="0" smtClean="0"/>
              <a:t>a horse </a:t>
            </a:r>
            <a:r>
              <a:rPr lang="en-US" sz="2100" dirty="0"/>
              <a:t>or wagon. They set up trains for people to use. But the </a:t>
            </a:r>
            <a:r>
              <a:rPr lang="en-US" sz="2100" dirty="0" smtClean="0"/>
              <a:t>trains were </a:t>
            </a:r>
            <a:r>
              <a:rPr lang="en-US" sz="2100" dirty="0"/>
              <a:t>crowded and dangerous. So, my advice to you is to save </a:t>
            </a:r>
            <a:r>
              <a:rPr lang="en-US" sz="2100" dirty="0" smtClean="0"/>
              <a:t>you’re money </a:t>
            </a:r>
            <a:r>
              <a:rPr lang="en-US" sz="2100" dirty="0"/>
              <a:t>and by a horse and wagon. You definitely don’t want to </a:t>
            </a:r>
            <a:r>
              <a:rPr lang="en-US" sz="2100" dirty="0" smtClean="0"/>
              <a:t>get stuck </a:t>
            </a:r>
            <a:r>
              <a:rPr lang="en-US" sz="2100" dirty="0"/>
              <a:t>on one of the trains.</a:t>
            </a:r>
          </a:p>
          <a:p>
            <a:pPr marL="45720" indent="0">
              <a:lnSpc>
                <a:spcPct val="100000"/>
              </a:lnSpc>
              <a:spcBef>
                <a:spcPts val="0"/>
              </a:spcBef>
              <a:buNone/>
            </a:pPr>
            <a:r>
              <a:rPr lang="en-US" sz="2100" dirty="0" smtClean="0"/>
              <a:t>        Another </a:t>
            </a:r>
            <a:r>
              <a:rPr lang="en-US" sz="2100" dirty="0"/>
              <a:t>suggestion is get yourself mentally prepared for the </a:t>
            </a:r>
            <a:r>
              <a:rPr lang="en-US" sz="2100" dirty="0" smtClean="0"/>
              <a:t>trip. The </a:t>
            </a:r>
            <a:r>
              <a:rPr lang="en-US" sz="2100" dirty="0"/>
              <a:t>settlers had to deal with the craziness of the day of the rush, </a:t>
            </a:r>
            <a:r>
              <a:rPr lang="en-US" sz="2100" dirty="0" smtClean="0"/>
              <a:t>and they </a:t>
            </a:r>
            <a:r>
              <a:rPr lang="en-US" sz="2100" dirty="0"/>
              <a:t>had a lot of problems once they got to their land. </a:t>
            </a:r>
            <a:r>
              <a:rPr lang="en-US" sz="2100" dirty="0">
                <a:solidFill>
                  <a:srgbClr val="00B050"/>
                </a:solidFill>
              </a:rPr>
              <a:t>So I think </a:t>
            </a:r>
            <a:r>
              <a:rPr lang="en-US" sz="2100" dirty="0" smtClean="0">
                <a:solidFill>
                  <a:srgbClr val="00B050"/>
                </a:solidFill>
              </a:rPr>
              <a:t>before you </a:t>
            </a:r>
            <a:r>
              <a:rPr lang="en-US" sz="2100" dirty="0">
                <a:solidFill>
                  <a:srgbClr val="00B050"/>
                </a:solidFill>
              </a:rPr>
              <a:t>go you </a:t>
            </a:r>
            <a:r>
              <a:rPr lang="en-US" sz="2100" dirty="0" smtClean="0">
                <a:solidFill>
                  <a:srgbClr val="00B050"/>
                </a:solidFill>
              </a:rPr>
              <a:t>should practice </a:t>
            </a:r>
            <a:r>
              <a:rPr lang="en-US" sz="2100" dirty="0">
                <a:solidFill>
                  <a:srgbClr val="00B050"/>
                </a:solidFill>
              </a:rPr>
              <a:t>getting mentally prepared. You should go </a:t>
            </a:r>
            <a:r>
              <a:rPr lang="en-US" sz="2100" dirty="0" smtClean="0">
                <a:solidFill>
                  <a:srgbClr val="00B050"/>
                </a:solidFill>
              </a:rPr>
              <a:t>for a </a:t>
            </a:r>
            <a:r>
              <a:rPr lang="en-US" sz="2100" dirty="0">
                <a:solidFill>
                  <a:srgbClr val="00B050"/>
                </a:solidFill>
              </a:rPr>
              <a:t>day or 2 without food, and try to drink as little water as possible for </a:t>
            </a:r>
            <a:r>
              <a:rPr lang="en-US" sz="2100" dirty="0" smtClean="0">
                <a:solidFill>
                  <a:srgbClr val="00B050"/>
                </a:solidFill>
              </a:rPr>
              <a:t>a couple </a:t>
            </a:r>
            <a:r>
              <a:rPr lang="en-US" sz="2100" dirty="0">
                <a:solidFill>
                  <a:srgbClr val="00B050"/>
                </a:solidFill>
              </a:rPr>
              <a:t>of days. Also, you could sleep outside in a tent for a few </a:t>
            </a:r>
            <a:r>
              <a:rPr lang="en-US" sz="2100" dirty="0" smtClean="0">
                <a:solidFill>
                  <a:srgbClr val="00B050"/>
                </a:solidFill>
              </a:rPr>
              <a:t>nights to </a:t>
            </a:r>
            <a:r>
              <a:rPr lang="en-US" sz="2100" dirty="0">
                <a:solidFill>
                  <a:srgbClr val="00B050"/>
                </a:solidFill>
              </a:rPr>
              <a:t>prepare yourself.</a:t>
            </a:r>
          </a:p>
          <a:p>
            <a:pPr marL="45720" indent="0">
              <a:lnSpc>
                <a:spcPct val="100000"/>
              </a:lnSpc>
              <a:spcBef>
                <a:spcPts val="0"/>
              </a:spcBef>
              <a:buNone/>
            </a:pPr>
            <a:r>
              <a:rPr lang="en-US" sz="2100" dirty="0" smtClean="0"/>
              <a:t>        Remember</a:t>
            </a:r>
            <a:r>
              <a:rPr lang="en-US" sz="2100" dirty="0"/>
              <a:t>, your trip is going to be really hard. I hope you listen </a:t>
            </a:r>
            <a:r>
              <a:rPr lang="en-US" sz="2100" dirty="0" smtClean="0"/>
              <a:t>to the </a:t>
            </a:r>
            <a:r>
              <a:rPr lang="en-US" sz="2100" dirty="0"/>
              <a:t>advice I gave you so you don’t have the same problems the </a:t>
            </a:r>
            <a:r>
              <a:rPr lang="en-US" sz="2100" dirty="0" smtClean="0"/>
              <a:t>settlers of </a:t>
            </a:r>
            <a:r>
              <a:rPr lang="en-US" sz="2100" dirty="0"/>
              <a:t>the Land Rush of 1889 had.</a:t>
            </a:r>
          </a:p>
          <a:p>
            <a:pPr marL="45720" indent="0">
              <a:lnSpc>
                <a:spcPct val="100000"/>
              </a:lnSpc>
              <a:spcBef>
                <a:spcPts val="0"/>
              </a:spcBef>
              <a:buNone/>
            </a:pPr>
            <a:r>
              <a:rPr lang="en-US" sz="2100" dirty="0" smtClean="0"/>
              <a:t>        Good </a:t>
            </a:r>
            <a:r>
              <a:rPr lang="en-US" sz="2100" dirty="0"/>
              <a:t>Luck! I hope you get a lot of land!</a:t>
            </a:r>
          </a:p>
        </p:txBody>
      </p:sp>
      <p:sp>
        <p:nvSpPr>
          <p:cNvPr id="4" name="TextBox 3"/>
          <p:cNvSpPr txBox="1"/>
          <p:nvPr/>
        </p:nvSpPr>
        <p:spPr>
          <a:xfrm>
            <a:off x="998804" y="1880911"/>
            <a:ext cx="7512149" cy="1938992"/>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&amp; Explanation: The writer </a:t>
            </a:r>
            <a:r>
              <a:rPr lang="en-US" sz="2400" dirty="0" smtClean="0"/>
              <a:t>explains some </a:t>
            </a:r>
            <a:r>
              <a:rPr lang="en-US" sz="2400" dirty="0"/>
              <a:t>of the things the settlers can do </a:t>
            </a:r>
            <a:r>
              <a:rPr lang="en-US" sz="2400" dirty="0" smtClean="0"/>
              <a:t>to mentally </a:t>
            </a:r>
            <a:r>
              <a:rPr lang="en-US" sz="2400" dirty="0"/>
              <a:t>prepare themselves. Once </a:t>
            </a:r>
            <a:r>
              <a:rPr lang="en-US" sz="2400" dirty="0" smtClean="0"/>
              <a:t>again, the </a:t>
            </a:r>
            <a:r>
              <a:rPr lang="en-US" sz="2400" dirty="0"/>
              <a:t>writer does not provide </a:t>
            </a:r>
            <a:r>
              <a:rPr lang="en-US" sz="2400" dirty="0" smtClean="0"/>
              <a:t>textual evidence</a:t>
            </a:r>
            <a:r>
              <a:rPr lang="en-US" sz="2400" dirty="0"/>
              <a:t> </a:t>
            </a:r>
            <a:r>
              <a:rPr lang="en-US" sz="2400" dirty="0" smtClean="0"/>
              <a:t>to </a:t>
            </a:r>
            <a:r>
              <a:rPr lang="en-US" sz="2400" dirty="0"/>
              <a:t>support this advice. Both unit </a:t>
            </a:r>
            <a:r>
              <a:rPr lang="en-US" sz="2400" dirty="0" smtClean="0"/>
              <a:t>texts provide </a:t>
            </a:r>
            <a:r>
              <a:rPr lang="en-US" sz="2400" dirty="0"/>
              <a:t>evidence for the </a:t>
            </a:r>
            <a:r>
              <a:rPr lang="en-US" sz="2400" dirty="0" smtClean="0"/>
              <a:t>writer’s advice</a:t>
            </a:r>
            <a:r>
              <a:rPr lang="en-US" sz="2400" dirty="0"/>
              <a:t>.</a:t>
            </a:r>
            <a:endParaRPr lang="en-US" sz="7200" dirty="0"/>
          </a:p>
        </p:txBody>
      </p:sp>
      <p:cxnSp>
        <p:nvCxnSpPr>
          <p:cNvPr id="5" name="Straight Arrow Connector 4"/>
          <p:cNvCxnSpPr/>
          <p:nvPr/>
        </p:nvCxnSpPr>
        <p:spPr>
          <a:xfrm>
            <a:off x="8510953" y="3819903"/>
            <a:ext cx="1828801" cy="17259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012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a:t>
            </a:r>
            <a:r>
              <a:rPr lang="en-US" sz="5200" b="1" dirty="0" smtClean="0"/>
              <a:t>for Revising/Editing</a:t>
            </a:r>
            <a:endParaRPr lang="en-US" sz="5200" b="1" dirty="0"/>
          </a:p>
        </p:txBody>
      </p:sp>
      <p:sp>
        <p:nvSpPr>
          <p:cNvPr id="3" name="Content Placeholder 2"/>
          <p:cNvSpPr>
            <a:spLocks noGrp="1"/>
          </p:cNvSpPr>
          <p:nvPr>
            <p:ph idx="1"/>
          </p:nvPr>
        </p:nvSpPr>
        <p:spPr>
          <a:xfrm>
            <a:off x="214744" y="872535"/>
            <a:ext cx="11866417" cy="5605637"/>
          </a:xfrm>
        </p:spPr>
        <p:txBody>
          <a:bodyPr>
            <a:noAutofit/>
          </a:bodyPr>
          <a:lstStyle/>
          <a:p>
            <a:pPr>
              <a:lnSpc>
                <a:spcPct val="100000"/>
              </a:lnSpc>
              <a:spcBef>
                <a:spcPts val="0"/>
              </a:spcBef>
            </a:pPr>
            <a:r>
              <a:rPr lang="en-US" sz="2000" dirty="0" smtClean="0"/>
              <a:t>Did the writer (I) use facts and ideas to support the focus?</a:t>
            </a:r>
          </a:p>
          <a:p>
            <a:pPr>
              <a:lnSpc>
                <a:spcPct val="100000"/>
              </a:lnSpc>
              <a:spcBef>
                <a:spcPts val="0"/>
              </a:spcBef>
            </a:pPr>
            <a:r>
              <a:rPr lang="en-US" sz="2000" dirty="0"/>
              <a:t>Did the writer (I</a:t>
            </a:r>
            <a:r>
              <a:rPr lang="en-US" sz="2000" dirty="0" smtClean="0"/>
              <a:t>) include at least four (4) facts/examples from the articles?</a:t>
            </a:r>
          </a:p>
          <a:p>
            <a:pPr>
              <a:lnSpc>
                <a:spcPct val="100000"/>
              </a:lnSpc>
              <a:spcBef>
                <a:spcPts val="0"/>
              </a:spcBef>
            </a:pPr>
            <a:r>
              <a:rPr lang="en-US" sz="2000" dirty="0"/>
              <a:t>Did the writer (I</a:t>
            </a:r>
            <a:r>
              <a:rPr lang="en-US" sz="2000" dirty="0" smtClean="0"/>
              <a:t>)</a:t>
            </a:r>
            <a:r>
              <a:rPr lang="en-US" sz="2000" dirty="0"/>
              <a:t> </a:t>
            </a:r>
            <a:r>
              <a:rPr lang="en-US" sz="2000" dirty="0" smtClean="0"/>
              <a:t>connect and explain the examples?</a:t>
            </a:r>
          </a:p>
          <a:p>
            <a:pPr>
              <a:lnSpc>
                <a:spcPct val="100000"/>
              </a:lnSpc>
              <a:spcBef>
                <a:spcPts val="0"/>
              </a:spcBef>
            </a:pPr>
            <a:r>
              <a:rPr lang="en-US" sz="2000" dirty="0"/>
              <a:t>Did the writer (I</a:t>
            </a:r>
            <a:r>
              <a:rPr lang="en-US" sz="2000" dirty="0" smtClean="0"/>
              <a:t>) include an introduction with a clear focus?</a:t>
            </a:r>
          </a:p>
          <a:p>
            <a:pPr>
              <a:lnSpc>
                <a:spcPct val="100000"/>
              </a:lnSpc>
              <a:spcBef>
                <a:spcPts val="0"/>
              </a:spcBef>
            </a:pPr>
            <a:r>
              <a:rPr lang="en-US" sz="2000" dirty="0"/>
              <a:t>Did the writer (I</a:t>
            </a:r>
            <a:r>
              <a:rPr lang="en-US" sz="2000" dirty="0" smtClean="0"/>
              <a:t>) organize ideas into paragraphs by categories or topics?</a:t>
            </a:r>
          </a:p>
          <a:p>
            <a:pPr>
              <a:lnSpc>
                <a:spcPct val="100000"/>
              </a:lnSpc>
              <a:spcBef>
                <a:spcPts val="0"/>
              </a:spcBef>
            </a:pPr>
            <a:r>
              <a:rPr lang="en-US" sz="2000" dirty="0"/>
              <a:t>Did the writer (I</a:t>
            </a:r>
            <a:r>
              <a:rPr lang="en-US" sz="2000" dirty="0" smtClean="0"/>
              <a:t>) include an ending/conclusion that relates to the information?</a:t>
            </a:r>
          </a:p>
          <a:p>
            <a:pPr>
              <a:lnSpc>
                <a:spcPct val="100000"/>
              </a:lnSpc>
              <a:spcBef>
                <a:spcPts val="0"/>
              </a:spcBef>
            </a:pPr>
            <a:r>
              <a:rPr lang="en-US" sz="2000" dirty="0"/>
              <a:t>Did the writer (I</a:t>
            </a:r>
            <a:r>
              <a:rPr lang="en-US" sz="2000" dirty="0" smtClean="0"/>
              <a:t>) include topic-specific vocabulary from the articles?</a:t>
            </a:r>
          </a:p>
          <a:p>
            <a:pPr>
              <a:lnSpc>
                <a:spcPct val="100000"/>
              </a:lnSpc>
              <a:spcBef>
                <a:spcPts val="0"/>
              </a:spcBef>
            </a:pPr>
            <a:r>
              <a:rPr lang="en-US" sz="2000" dirty="0"/>
              <a:t>Did the writer (I</a:t>
            </a:r>
            <a:r>
              <a:rPr lang="en-US" sz="2000" dirty="0" smtClean="0"/>
              <a:t>) use different types of sentences that are formal/objective?</a:t>
            </a:r>
          </a:p>
          <a:p>
            <a:pPr>
              <a:lnSpc>
                <a:spcPct val="100000"/>
              </a:lnSpc>
              <a:spcBef>
                <a:spcPts val="0"/>
              </a:spcBef>
            </a:pPr>
            <a:r>
              <a:rPr lang="en-US" sz="2000" dirty="0"/>
              <a:t>Did the writer (I) utilize correct spelling, grammar, punctuation, and capitalization</a:t>
            </a:r>
            <a:r>
              <a:rPr lang="en-US" sz="2000" dirty="0" smtClean="0"/>
              <a:t>?</a:t>
            </a:r>
          </a:p>
          <a:p>
            <a:pPr>
              <a:lnSpc>
                <a:spcPct val="100000"/>
              </a:lnSpc>
              <a:spcBef>
                <a:spcPts val="0"/>
              </a:spcBef>
            </a:pPr>
            <a:endParaRPr lang="en-US" sz="2400" dirty="0"/>
          </a:p>
          <a:p>
            <a:pPr marL="45720" indent="0">
              <a:lnSpc>
                <a:spcPct val="100000"/>
              </a:lnSpc>
              <a:spcBef>
                <a:spcPts val="0"/>
              </a:spcBef>
              <a:buNone/>
            </a:pPr>
            <a:r>
              <a:rPr lang="en-US" sz="2800" dirty="0" smtClean="0"/>
              <a:t>While the author of Sample #1 introduced some information from both texts and organized their letter with an introduction and conclusion, the focus is unclear (why are they providing advice to settlers?). They included very little topic-specific vocabulary. Furthermore, the ideas and examples need to be more clearly explained with text evidence that connects to the focus. For these reasons, this sample would receive a grade of “2” overall.</a:t>
            </a:r>
            <a:endParaRPr lang="en-US" sz="2800" dirty="0"/>
          </a:p>
          <a:p>
            <a:endParaRPr lang="en-US" sz="2800" dirty="0" smtClean="0"/>
          </a:p>
          <a:p>
            <a:endParaRPr lang="en-US" sz="2800" dirty="0"/>
          </a:p>
        </p:txBody>
      </p:sp>
    </p:spTree>
    <p:extLst>
      <p:ext uri="{BB962C8B-B14F-4D97-AF65-F5344CB8AC3E}">
        <p14:creationId xmlns:p14="http://schemas.microsoft.com/office/powerpoint/2010/main" val="2608717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a:t>
            </a:r>
            <a:r>
              <a:rPr lang="en-US" sz="5200" b="1" dirty="0" smtClean="0"/>
              <a:t>for Revising/Editing</a:t>
            </a:r>
            <a:endParaRPr lang="en-US" sz="5200" b="1" dirty="0"/>
          </a:p>
        </p:txBody>
      </p:sp>
      <p:sp>
        <p:nvSpPr>
          <p:cNvPr id="3" name="Content Placeholder 2"/>
          <p:cNvSpPr>
            <a:spLocks noGrp="1"/>
          </p:cNvSpPr>
          <p:nvPr>
            <p:ph idx="1"/>
          </p:nvPr>
        </p:nvSpPr>
        <p:spPr>
          <a:xfrm>
            <a:off x="214744" y="872535"/>
            <a:ext cx="11866417" cy="5605637"/>
          </a:xfrm>
        </p:spPr>
        <p:txBody>
          <a:bodyPr>
            <a:noAutofit/>
          </a:bodyPr>
          <a:lstStyle/>
          <a:p>
            <a:pPr>
              <a:lnSpc>
                <a:spcPct val="100000"/>
              </a:lnSpc>
              <a:spcBef>
                <a:spcPts val="0"/>
              </a:spcBef>
            </a:pPr>
            <a:r>
              <a:rPr lang="en-US" sz="2000" dirty="0" smtClean="0"/>
              <a:t>Did the writer (I) use facts and ideas to support the focus?</a:t>
            </a:r>
          </a:p>
          <a:p>
            <a:pPr>
              <a:lnSpc>
                <a:spcPct val="100000"/>
              </a:lnSpc>
              <a:spcBef>
                <a:spcPts val="0"/>
              </a:spcBef>
            </a:pPr>
            <a:r>
              <a:rPr lang="en-US" sz="2000" dirty="0"/>
              <a:t>Did the writer (I</a:t>
            </a:r>
            <a:r>
              <a:rPr lang="en-US" sz="2000" dirty="0" smtClean="0"/>
              <a:t>) include at least four (4) facts/examples from the articles?</a:t>
            </a:r>
          </a:p>
          <a:p>
            <a:pPr>
              <a:lnSpc>
                <a:spcPct val="100000"/>
              </a:lnSpc>
              <a:spcBef>
                <a:spcPts val="0"/>
              </a:spcBef>
            </a:pPr>
            <a:r>
              <a:rPr lang="en-US" sz="2000" dirty="0"/>
              <a:t>Did the writer (I</a:t>
            </a:r>
            <a:r>
              <a:rPr lang="en-US" sz="2000" dirty="0" smtClean="0"/>
              <a:t>)</a:t>
            </a:r>
            <a:r>
              <a:rPr lang="en-US" sz="2000" dirty="0"/>
              <a:t> </a:t>
            </a:r>
            <a:r>
              <a:rPr lang="en-US" sz="2000" dirty="0" smtClean="0"/>
              <a:t>connect and explain the examples?</a:t>
            </a:r>
          </a:p>
          <a:p>
            <a:pPr>
              <a:lnSpc>
                <a:spcPct val="100000"/>
              </a:lnSpc>
              <a:spcBef>
                <a:spcPts val="0"/>
              </a:spcBef>
            </a:pPr>
            <a:r>
              <a:rPr lang="en-US" sz="2000" dirty="0"/>
              <a:t>Did the writer (I</a:t>
            </a:r>
            <a:r>
              <a:rPr lang="en-US" sz="2000" dirty="0" smtClean="0"/>
              <a:t>) include an introduction with a clear focus?</a:t>
            </a:r>
          </a:p>
          <a:p>
            <a:pPr>
              <a:lnSpc>
                <a:spcPct val="100000"/>
              </a:lnSpc>
              <a:spcBef>
                <a:spcPts val="0"/>
              </a:spcBef>
            </a:pPr>
            <a:r>
              <a:rPr lang="en-US" sz="2000" dirty="0"/>
              <a:t>Did the writer (I</a:t>
            </a:r>
            <a:r>
              <a:rPr lang="en-US" sz="2000" dirty="0" smtClean="0"/>
              <a:t>) organize ideas into paragraphs by categories or topics?</a:t>
            </a:r>
          </a:p>
          <a:p>
            <a:pPr>
              <a:lnSpc>
                <a:spcPct val="100000"/>
              </a:lnSpc>
              <a:spcBef>
                <a:spcPts val="0"/>
              </a:spcBef>
            </a:pPr>
            <a:r>
              <a:rPr lang="en-US" sz="2000" dirty="0"/>
              <a:t>Did the writer (I</a:t>
            </a:r>
            <a:r>
              <a:rPr lang="en-US" sz="2000" dirty="0" smtClean="0"/>
              <a:t>) include an ending/conclusion that relates to the information?</a:t>
            </a:r>
          </a:p>
          <a:p>
            <a:pPr>
              <a:lnSpc>
                <a:spcPct val="100000"/>
              </a:lnSpc>
              <a:spcBef>
                <a:spcPts val="0"/>
              </a:spcBef>
            </a:pPr>
            <a:r>
              <a:rPr lang="en-US" sz="2000" dirty="0"/>
              <a:t>Did the writer (I</a:t>
            </a:r>
            <a:r>
              <a:rPr lang="en-US" sz="2000" dirty="0" smtClean="0"/>
              <a:t>) include topic-specific vocabulary from the articles?</a:t>
            </a:r>
          </a:p>
          <a:p>
            <a:pPr>
              <a:lnSpc>
                <a:spcPct val="100000"/>
              </a:lnSpc>
              <a:spcBef>
                <a:spcPts val="0"/>
              </a:spcBef>
            </a:pPr>
            <a:r>
              <a:rPr lang="en-US" sz="2000" dirty="0"/>
              <a:t>Did the writer (I</a:t>
            </a:r>
            <a:r>
              <a:rPr lang="en-US" sz="2000" dirty="0" smtClean="0"/>
              <a:t>) use different types of sentences that are formal/objective?</a:t>
            </a:r>
          </a:p>
          <a:p>
            <a:pPr>
              <a:lnSpc>
                <a:spcPct val="100000"/>
              </a:lnSpc>
              <a:spcBef>
                <a:spcPts val="0"/>
              </a:spcBef>
            </a:pPr>
            <a:r>
              <a:rPr lang="en-US" sz="2000" dirty="0"/>
              <a:t>Did the writer (I) utilize correct spelling, grammar, punctuation, and capitalization</a:t>
            </a:r>
            <a:r>
              <a:rPr lang="en-US" sz="2000" dirty="0" smtClean="0"/>
              <a:t>?</a:t>
            </a:r>
          </a:p>
          <a:p>
            <a:pPr>
              <a:lnSpc>
                <a:spcPct val="100000"/>
              </a:lnSpc>
              <a:spcBef>
                <a:spcPts val="0"/>
              </a:spcBef>
            </a:pPr>
            <a:endParaRPr lang="en-US" sz="2400" dirty="0"/>
          </a:p>
          <a:p>
            <a:pPr marL="45720" indent="0">
              <a:lnSpc>
                <a:spcPct val="100000"/>
              </a:lnSpc>
              <a:spcBef>
                <a:spcPts val="0"/>
              </a:spcBef>
              <a:buNone/>
            </a:pPr>
            <a:r>
              <a:rPr lang="en-US" sz="3200" dirty="0" smtClean="0"/>
              <a:t>We’ll review one more example together. This time, read the sample quietly to yourself. After reading, be prepared to share your observations about the letter. Use your </a:t>
            </a:r>
            <a:r>
              <a:rPr lang="en-US" sz="3200" i="1" dirty="0" smtClean="0"/>
              <a:t>Informational Writing Rubric </a:t>
            </a:r>
            <a:br>
              <a:rPr lang="en-US" sz="3200" i="1" dirty="0" smtClean="0"/>
            </a:br>
            <a:r>
              <a:rPr lang="en-US" sz="3200" dirty="0" smtClean="0"/>
              <a:t>to analyze the author’s work.</a:t>
            </a:r>
          </a:p>
          <a:p>
            <a:pPr marL="45720" indent="0">
              <a:lnSpc>
                <a:spcPct val="100000"/>
              </a:lnSpc>
              <a:spcBef>
                <a:spcPts val="0"/>
              </a:spcBef>
              <a:buNone/>
            </a:pPr>
            <a:r>
              <a:rPr lang="en-US" sz="3200" dirty="0" smtClean="0"/>
              <a:t>How would you provide specific feedback to this student?</a:t>
            </a:r>
          </a:p>
          <a:p>
            <a:endParaRPr lang="en-US" sz="2800" dirty="0"/>
          </a:p>
        </p:txBody>
      </p:sp>
    </p:spTree>
    <p:extLst>
      <p:ext uri="{BB962C8B-B14F-4D97-AF65-F5344CB8AC3E}">
        <p14:creationId xmlns:p14="http://schemas.microsoft.com/office/powerpoint/2010/main" val="4110650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35528"/>
            <a:ext cx="11720945" cy="374072"/>
          </a:xfrm>
        </p:spPr>
        <p:txBody>
          <a:bodyPr>
            <a:noAutofit/>
          </a:bodyPr>
          <a:lstStyle/>
          <a:p>
            <a:pPr algn="ctr"/>
            <a:r>
              <a:rPr lang="en-US" sz="2800" b="1" dirty="0" smtClean="0"/>
              <a:t>Student Sample #2</a:t>
            </a:r>
            <a:endParaRPr lang="en-US" sz="2800" b="1" dirty="0"/>
          </a:p>
        </p:txBody>
      </p:sp>
      <p:sp>
        <p:nvSpPr>
          <p:cNvPr id="3" name="Content Placeholder 2"/>
          <p:cNvSpPr>
            <a:spLocks noGrp="1"/>
          </p:cNvSpPr>
          <p:nvPr>
            <p:ph idx="1"/>
          </p:nvPr>
        </p:nvSpPr>
        <p:spPr>
          <a:xfrm>
            <a:off x="218962" y="436419"/>
            <a:ext cx="11720945" cy="6248400"/>
          </a:xfrm>
        </p:spPr>
        <p:txBody>
          <a:bodyPr>
            <a:normAutofit fontScale="70000" lnSpcReduction="20000"/>
          </a:bodyPr>
          <a:lstStyle/>
          <a:p>
            <a:pPr marL="45720" indent="0">
              <a:lnSpc>
                <a:spcPct val="120000"/>
              </a:lnSpc>
              <a:spcBef>
                <a:spcPts val="0"/>
              </a:spcBef>
              <a:buNone/>
            </a:pPr>
            <a:r>
              <a:rPr lang="en-US" sz="2600" dirty="0"/>
              <a:t>Dear settlers,</a:t>
            </a:r>
          </a:p>
          <a:p>
            <a:pPr marL="45720" indent="0">
              <a:lnSpc>
                <a:spcPct val="120000"/>
              </a:lnSpc>
              <a:spcBef>
                <a:spcPts val="0"/>
              </a:spcBef>
              <a:buNone/>
            </a:pPr>
            <a:r>
              <a:rPr lang="en-US" sz="2600" dirty="0"/>
              <a:t> </a:t>
            </a:r>
            <a:r>
              <a:rPr lang="en-US" sz="2600" dirty="0" smtClean="0"/>
              <a:t>         I </a:t>
            </a:r>
            <a:r>
              <a:rPr lang="en-US" sz="2600" dirty="0"/>
              <a:t>heard you are getting ready to be in the Land Rush of 1891. I </a:t>
            </a:r>
            <a:r>
              <a:rPr lang="en-US" sz="2600" dirty="0" smtClean="0"/>
              <a:t>read a </a:t>
            </a:r>
            <a:r>
              <a:rPr lang="en-US" sz="2600" dirty="0"/>
              <a:t>lot about the Land Rush of 1889. I know that the settlers who did </a:t>
            </a:r>
            <a:r>
              <a:rPr lang="en-US" sz="2600" dirty="0" smtClean="0"/>
              <a:t>that land </a:t>
            </a:r>
            <a:r>
              <a:rPr lang="en-US" sz="2600" dirty="0"/>
              <a:t>rush faced a lot of challenges. So, before you begin your journey </a:t>
            </a:r>
            <a:r>
              <a:rPr lang="en-US" sz="2600" dirty="0" smtClean="0"/>
              <a:t>I want </a:t>
            </a:r>
            <a:r>
              <a:rPr lang="en-US" sz="2600" dirty="0"/>
              <a:t>to give you some advice.</a:t>
            </a:r>
          </a:p>
          <a:p>
            <a:pPr marL="45720" indent="0">
              <a:lnSpc>
                <a:spcPct val="120000"/>
              </a:lnSpc>
              <a:spcBef>
                <a:spcPts val="0"/>
              </a:spcBef>
              <a:buNone/>
            </a:pPr>
            <a:r>
              <a:rPr lang="en-US" sz="2600" dirty="0" smtClean="0"/>
              <a:t>          My </a:t>
            </a:r>
            <a:r>
              <a:rPr lang="en-US" sz="2600" dirty="0"/>
              <a:t>first piece of advice to you is to scout out the available </a:t>
            </a:r>
            <a:r>
              <a:rPr lang="en-US" sz="2600" dirty="0" smtClean="0"/>
              <a:t>land before </a:t>
            </a:r>
            <a:r>
              <a:rPr lang="en-US" sz="2600" dirty="0"/>
              <a:t>the land rush. One of the biggest problems people faced </a:t>
            </a:r>
            <a:r>
              <a:rPr lang="en-US" sz="2600" dirty="0" smtClean="0"/>
              <a:t>was that </a:t>
            </a:r>
            <a:r>
              <a:rPr lang="en-US" sz="2600" dirty="0"/>
              <a:t>there wasn’t enough land especially good land. Howard said</a:t>
            </a:r>
            <a:r>
              <a:rPr lang="en-US" sz="2600" dirty="0" smtClean="0"/>
              <a:t>, “</a:t>
            </a:r>
            <a:r>
              <a:rPr lang="en-US" sz="2600" dirty="0"/>
              <a:t>only a limited number of quarter sections of land on the river </a:t>
            </a:r>
            <a:r>
              <a:rPr lang="en-US" sz="2600" dirty="0" smtClean="0"/>
              <a:t>bottom were </a:t>
            </a:r>
            <a:r>
              <a:rPr lang="en-US" sz="2600" dirty="0"/>
              <a:t>worth settling upon, and that the upland country was nothing </a:t>
            </a:r>
            <a:r>
              <a:rPr lang="en-US" sz="2600" dirty="0" smtClean="0"/>
              <a:t>but worthless </a:t>
            </a:r>
            <a:r>
              <a:rPr lang="en-US" sz="2600" dirty="0"/>
              <a:t>red sand coated over with a film of green grass” (lines </a:t>
            </a:r>
            <a:r>
              <a:rPr lang="en-US" sz="2600" dirty="0" smtClean="0"/>
              <a:t>154-156</a:t>
            </a:r>
            <a:r>
              <a:rPr lang="en-US" sz="2600" dirty="0"/>
              <a:t>). In the article from the National Park Service also said that </a:t>
            </a:r>
            <a:r>
              <a:rPr lang="en-US" sz="2600" dirty="0" smtClean="0"/>
              <a:t>there were </a:t>
            </a:r>
            <a:r>
              <a:rPr lang="en-US" sz="2600" dirty="0"/>
              <a:t>too many people for the land that was available (lines </a:t>
            </a:r>
            <a:r>
              <a:rPr lang="en-US" sz="2600" dirty="0" smtClean="0"/>
              <a:t>77-83, 84-88</a:t>
            </a:r>
            <a:r>
              <a:rPr lang="en-US" sz="2600" dirty="0"/>
              <a:t>). If you scout out the land you will know what land will be </a:t>
            </a:r>
            <a:r>
              <a:rPr lang="en-US" sz="2600" dirty="0" smtClean="0"/>
              <a:t>worth settling </a:t>
            </a:r>
            <a:r>
              <a:rPr lang="en-US" sz="2600" dirty="0"/>
              <a:t>on and you will be able to move to that land quickly </a:t>
            </a:r>
            <a:r>
              <a:rPr lang="en-US" sz="2600" dirty="0" smtClean="0"/>
              <a:t>before someone </a:t>
            </a:r>
            <a:r>
              <a:rPr lang="en-US" sz="2600" dirty="0"/>
              <a:t>else claims it.</a:t>
            </a:r>
          </a:p>
          <a:p>
            <a:pPr marL="45720" indent="0">
              <a:lnSpc>
                <a:spcPct val="120000"/>
              </a:lnSpc>
              <a:spcBef>
                <a:spcPts val="0"/>
              </a:spcBef>
              <a:buNone/>
            </a:pPr>
            <a:r>
              <a:rPr lang="en-US" sz="2600" dirty="0" smtClean="0"/>
              <a:t>        My </a:t>
            </a:r>
            <a:r>
              <a:rPr lang="en-US" sz="2600" dirty="0"/>
              <a:t>second piece of advice would be for you to figure out </a:t>
            </a:r>
            <a:r>
              <a:rPr lang="en-US" sz="2600" dirty="0" smtClean="0"/>
              <a:t>how many </a:t>
            </a:r>
            <a:r>
              <a:rPr lang="en-US" sz="2600" dirty="0"/>
              <a:t>supplies you will need for the trip before you go to </a:t>
            </a:r>
            <a:r>
              <a:rPr lang="en-US" sz="2600" dirty="0" smtClean="0"/>
              <a:t>Oklahoma. The </a:t>
            </a:r>
            <a:r>
              <a:rPr lang="en-US" sz="2600" dirty="0"/>
              <a:t>people who participated in the 1889 Land Rush had a lot to </a:t>
            </a:r>
            <a:r>
              <a:rPr lang="en-US" sz="2600" dirty="0" smtClean="0"/>
              <a:t>deal with </a:t>
            </a:r>
            <a:r>
              <a:rPr lang="en-US" sz="2600" dirty="0"/>
              <a:t>once they reached the town of Guthrie. The National Park </a:t>
            </a:r>
            <a:r>
              <a:rPr lang="en-US" sz="2600" dirty="0" smtClean="0"/>
              <a:t>Service said</a:t>
            </a:r>
            <a:r>
              <a:rPr lang="en-US" sz="2600" dirty="0"/>
              <a:t>, “Small, previously unknown border towns became </a:t>
            </a:r>
            <a:r>
              <a:rPr lang="en-US" sz="2600" dirty="0" smtClean="0"/>
              <a:t>bustling metropolises</a:t>
            </a:r>
            <a:r>
              <a:rPr lang="en-US" sz="2600" dirty="0"/>
              <a:t>. Most of them had no sidewalks, street lighting, or </a:t>
            </a:r>
            <a:r>
              <a:rPr lang="en-US" sz="2600" dirty="0" smtClean="0"/>
              <a:t>other conveniences</a:t>
            </a:r>
            <a:r>
              <a:rPr lang="en-US" sz="2600" dirty="0"/>
              <a:t>” (lines </a:t>
            </a:r>
            <a:r>
              <a:rPr lang="en-US" sz="2600" dirty="0" smtClean="0"/>
              <a:t>61-62). </a:t>
            </a:r>
            <a:r>
              <a:rPr lang="en-US" sz="2600" dirty="0"/>
              <a:t>The other article said that the </a:t>
            </a:r>
            <a:r>
              <a:rPr lang="en-US" sz="2600" dirty="0" smtClean="0"/>
              <a:t>conditions were </a:t>
            </a:r>
            <a:r>
              <a:rPr lang="en-US" sz="2600" dirty="0"/>
              <a:t>horrible and that there wasn’t enough food for all the </a:t>
            </a:r>
            <a:r>
              <a:rPr lang="en-US" sz="2600" dirty="0" smtClean="0"/>
              <a:t>people that </a:t>
            </a:r>
            <a:r>
              <a:rPr lang="en-US" sz="2600" dirty="0"/>
              <a:t>came to town. It was so bad that one man even left because </a:t>
            </a:r>
            <a:r>
              <a:rPr lang="en-US" sz="2600" dirty="0" smtClean="0"/>
              <a:t>he thought </a:t>
            </a:r>
            <a:r>
              <a:rPr lang="en-US" sz="2600" dirty="0"/>
              <a:t>he was going to starve to death. Another man looked so </a:t>
            </a:r>
            <a:r>
              <a:rPr lang="en-US" sz="2600" dirty="0" smtClean="0"/>
              <a:t>bad from </a:t>
            </a:r>
            <a:r>
              <a:rPr lang="en-US" sz="2600" dirty="0"/>
              <a:t>starving they said he was “a walking </a:t>
            </a:r>
            <a:r>
              <a:rPr lang="en-US" sz="2600" dirty="0" err="1"/>
              <a:t>spectre</a:t>
            </a:r>
            <a:r>
              <a:rPr lang="en-US" sz="2600" dirty="0"/>
              <a:t> of famine” (</a:t>
            </a:r>
            <a:r>
              <a:rPr lang="en-US" sz="2600" dirty="0" smtClean="0"/>
              <a:t>Howard, line </a:t>
            </a:r>
            <a:r>
              <a:rPr lang="en-US" sz="2600" dirty="0"/>
              <a:t>178). If you bring enough supplies with you, such as food, </a:t>
            </a:r>
            <a:r>
              <a:rPr lang="en-US" sz="2600" dirty="0" smtClean="0"/>
              <a:t>water, and </a:t>
            </a:r>
            <a:r>
              <a:rPr lang="en-US" sz="2600" dirty="0"/>
              <a:t>something to help you make a shelter, you should not have to </a:t>
            </a:r>
            <a:r>
              <a:rPr lang="en-US" sz="2600" dirty="0" smtClean="0"/>
              <a:t>deal with </a:t>
            </a:r>
            <a:r>
              <a:rPr lang="en-US" sz="2600" dirty="0"/>
              <a:t>unsafe drinking water, famine, or towns where you can’t buy </a:t>
            </a:r>
            <a:r>
              <a:rPr lang="en-US" sz="2600" dirty="0" smtClean="0"/>
              <a:t>what you </a:t>
            </a:r>
            <a:r>
              <a:rPr lang="en-US" sz="2600" dirty="0"/>
              <a:t>need.</a:t>
            </a:r>
          </a:p>
          <a:p>
            <a:pPr marL="45720" indent="0">
              <a:lnSpc>
                <a:spcPct val="120000"/>
              </a:lnSpc>
              <a:spcBef>
                <a:spcPts val="0"/>
              </a:spcBef>
              <a:buNone/>
            </a:pPr>
            <a:r>
              <a:rPr lang="en-US" sz="2600" dirty="0" smtClean="0"/>
              <a:t>        I </a:t>
            </a:r>
            <a:r>
              <a:rPr lang="en-US" sz="2600" dirty="0"/>
              <a:t>know you are excited about starting your journey and </a:t>
            </a:r>
            <a:r>
              <a:rPr lang="en-US" sz="2600" dirty="0" smtClean="0"/>
              <a:t>getting free </a:t>
            </a:r>
            <a:r>
              <a:rPr lang="en-US" sz="2600" dirty="0"/>
              <a:t>land, but try not to make the same mistakes as the settlers </a:t>
            </a:r>
            <a:r>
              <a:rPr lang="en-US" sz="2600" dirty="0" smtClean="0"/>
              <a:t>from the </a:t>
            </a:r>
            <a:r>
              <a:rPr lang="en-US" sz="2600" dirty="0"/>
              <a:t>Land Rush of 1889. Think about the obstacles they faced and </a:t>
            </a:r>
            <a:r>
              <a:rPr lang="en-US" sz="2600" dirty="0" smtClean="0"/>
              <a:t>think about </a:t>
            </a:r>
            <a:r>
              <a:rPr lang="en-US" sz="2600" dirty="0"/>
              <a:t>the suggestions I gave you. I hope you follow my advice and </a:t>
            </a:r>
            <a:r>
              <a:rPr lang="en-US" sz="2600" dirty="0" smtClean="0"/>
              <a:t>have a </a:t>
            </a:r>
            <a:r>
              <a:rPr lang="en-US" sz="2600" dirty="0"/>
              <a:t>successful journey to your new land.</a:t>
            </a:r>
          </a:p>
          <a:p>
            <a:pPr marL="45720" indent="0">
              <a:lnSpc>
                <a:spcPct val="120000"/>
              </a:lnSpc>
              <a:spcBef>
                <a:spcPts val="0"/>
              </a:spcBef>
              <a:buNone/>
            </a:pPr>
            <a:r>
              <a:rPr lang="en-US" sz="2600" dirty="0"/>
              <a:t>Your friend</a:t>
            </a:r>
            <a:r>
              <a:rPr lang="en-US" sz="2600" dirty="0" smtClean="0"/>
              <a:t>,</a:t>
            </a:r>
            <a:endParaRPr lang="en-US" dirty="0"/>
          </a:p>
        </p:txBody>
      </p:sp>
    </p:spTree>
    <p:extLst>
      <p:ext uri="{BB962C8B-B14F-4D97-AF65-F5344CB8AC3E}">
        <p14:creationId xmlns:p14="http://schemas.microsoft.com/office/powerpoint/2010/main" val="1972341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a:t>
            </a:r>
            <a:r>
              <a:rPr lang="en-US" sz="5200" b="1" dirty="0" smtClean="0"/>
              <a:t>for Revising/Editing</a:t>
            </a:r>
            <a:endParaRPr lang="en-US" sz="5200" b="1" dirty="0"/>
          </a:p>
        </p:txBody>
      </p:sp>
      <p:sp>
        <p:nvSpPr>
          <p:cNvPr id="3" name="Content Placeholder 2"/>
          <p:cNvSpPr>
            <a:spLocks noGrp="1"/>
          </p:cNvSpPr>
          <p:nvPr>
            <p:ph idx="1"/>
          </p:nvPr>
        </p:nvSpPr>
        <p:spPr>
          <a:xfrm>
            <a:off x="273626" y="844400"/>
            <a:ext cx="11866417" cy="5605637"/>
          </a:xfrm>
        </p:spPr>
        <p:txBody>
          <a:bodyPr>
            <a:noAutofit/>
          </a:bodyPr>
          <a:lstStyle/>
          <a:p>
            <a:pPr>
              <a:lnSpc>
                <a:spcPct val="100000"/>
              </a:lnSpc>
              <a:spcBef>
                <a:spcPts val="0"/>
              </a:spcBef>
            </a:pPr>
            <a:r>
              <a:rPr lang="en-US" sz="2000" dirty="0" smtClean="0"/>
              <a:t>Did the writer (I) use facts and ideas to support the focus?</a:t>
            </a:r>
          </a:p>
          <a:p>
            <a:pPr>
              <a:lnSpc>
                <a:spcPct val="100000"/>
              </a:lnSpc>
              <a:spcBef>
                <a:spcPts val="0"/>
              </a:spcBef>
            </a:pPr>
            <a:r>
              <a:rPr lang="en-US" sz="2000" dirty="0"/>
              <a:t>Did the writer (I</a:t>
            </a:r>
            <a:r>
              <a:rPr lang="en-US" sz="2000" dirty="0" smtClean="0"/>
              <a:t>) include at least four (4) facts/examples from the articles?</a:t>
            </a:r>
          </a:p>
          <a:p>
            <a:pPr>
              <a:lnSpc>
                <a:spcPct val="100000"/>
              </a:lnSpc>
              <a:spcBef>
                <a:spcPts val="0"/>
              </a:spcBef>
            </a:pPr>
            <a:r>
              <a:rPr lang="en-US" sz="2000" dirty="0"/>
              <a:t>Did the writer (I</a:t>
            </a:r>
            <a:r>
              <a:rPr lang="en-US" sz="2000" dirty="0" smtClean="0"/>
              <a:t>)</a:t>
            </a:r>
            <a:r>
              <a:rPr lang="en-US" sz="2000" dirty="0"/>
              <a:t> </a:t>
            </a:r>
            <a:r>
              <a:rPr lang="en-US" sz="2000" dirty="0" smtClean="0"/>
              <a:t>connect and explain the examples?</a:t>
            </a:r>
          </a:p>
          <a:p>
            <a:pPr>
              <a:lnSpc>
                <a:spcPct val="100000"/>
              </a:lnSpc>
              <a:spcBef>
                <a:spcPts val="0"/>
              </a:spcBef>
            </a:pPr>
            <a:r>
              <a:rPr lang="en-US" sz="2000" dirty="0"/>
              <a:t>Did the writer (I</a:t>
            </a:r>
            <a:r>
              <a:rPr lang="en-US" sz="2000" dirty="0" smtClean="0"/>
              <a:t>) include an introduction with a clear focus?</a:t>
            </a:r>
          </a:p>
          <a:p>
            <a:pPr>
              <a:lnSpc>
                <a:spcPct val="100000"/>
              </a:lnSpc>
              <a:spcBef>
                <a:spcPts val="0"/>
              </a:spcBef>
            </a:pPr>
            <a:r>
              <a:rPr lang="en-US" sz="2000" dirty="0"/>
              <a:t>Did the writer (I</a:t>
            </a:r>
            <a:r>
              <a:rPr lang="en-US" sz="2000" dirty="0" smtClean="0"/>
              <a:t>) organize ideas into paragraphs by categories or topics?</a:t>
            </a:r>
          </a:p>
          <a:p>
            <a:pPr>
              <a:lnSpc>
                <a:spcPct val="100000"/>
              </a:lnSpc>
              <a:spcBef>
                <a:spcPts val="0"/>
              </a:spcBef>
            </a:pPr>
            <a:r>
              <a:rPr lang="en-US" sz="2000" dirty="0"/>
              <a:t>Did the writer (I</a:t>
            </a:r>
            <a:r>
              <a:rPr lang="en-US" sz="2000" dirty="0" smtClean="0"/>
              <a:t>) include an ending/conclusion that relates to the information?</a:t>
            </a:r>
          </a:p>
          <a:p>
            <a:pPr>
              <a:lnSpc>
                <a:spcPct val="100000"/>
              </a:lnSpc>
              <a:spcBef>
                <a:spcPts val="0"/>
              </a:spcBef>
            </a:pPr>
            <a:r>
              <a:rPr lang="en-US" sz="2000" dirty="0"/>
              <a:t>Did the writer (I</a:t>
            </a:r>
            <a:r>
              <a:rPr lang="en-US" sz="2000" dirty="0" smtClean="0"/>
              <a:t>) include topic-specific vocabulary from the articles?</a:t>
            </a:r>
          </a:p>
          <a:p>
            <a:pPr>
              <a:lnSpc>
                <a:spcPct val="100000"/>
              </a:lnSpc>
              <a:spcBef>
                <a:spcPts val="0"/>
              </a:spcBef>
            </a:pPr>
            <a:r>
              <a:rPr lang="en-US" sz="2000" dirty="0"/>
              <a:t>Did the writer (I</a:t>
            </a:r>
            <a:r>
              <a:rPr lang="en-US" sz="2000" dirty="0" smtClean="0"/>
              <a:t>) use different types of sentences that are formal/objective?</a:t>
            </a:r>
          </a:p>
          <a:p>
            <a:pPr>
              <a:lnSpc>
                <a:spcPct val="100000"/>
              </a:lnSpc>
              <a:spcBef>
                <a:spcPts val="0"/>
              </a:spcBef>
            </a:pPr>
            <a:r>
              <a:rPr lang="en-US" sz="2000" dirty="0"/>
              <a:t>Did the writer (I) utilize correct spelling, grammar, punctuation, and capitalization</a:t>
            </a:r>
            <a:r>
              <a:rPr lang="en-US" sz="2000" dirty="0" smtClean="0"/>
              <a:t>?</a:t>
            </a:r>
            <a:br>
              <a:rPr lang="en-US" sz="2000" dirty="0" smtClean="0"/>
            </a:br>
            <a:r>
              <a:rPr lang="en-US" sz="2800" dirty="0" smtClean="0"/>
              <a:t>Sample #2 is much more polished. The writer introduces the topic, restating the prompt. The letter is organized into two focused idea sections that provide multiple examples of text evidence from both passages. The ideas connect to the focus of the letter (providing advice to participants of the Land Rush of 1891). Each example is very clearly explained. The author concludes the letter by reinforcing that the settlers should avoid the mistakes made by settlers during the Land Rush of 1889. </a:t>
            </a:r>
            <a:r>
              <a:rPr lang="en-US" sz="2800" dirty="0"/>
              <a:t>T</a:t>
            </a:r>
            <a:r>
              <a:rPr lang="en-US" sz="2800" dirty="0" smtClean="0"/>
              <a:t>his sample would receive a grade of “4.”</a:t>
            </a:r>
          </a:p>
          <a:p>
            <a:endParaRPr lang="en-US" sz="2800" dirty="0" smtClean="0"/>
          </a:p>
          <a:p>
            <a:endParaRPr lang="en-US" sz="2800" dirty="0"/>
          </a:p>
        </p:txBody>
      </p:sp>
    </p:spTree>
    <p:extLst>
      <p:ext uri="{BB962C8B-B14F-4D97-AF65-F5344CB8AC3E}">
        <p14:creationId xmlns:p14="http://schemas.microsoft.com/office/powerpoint/2010/main" val="1140018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3" y="292332"/>
            <a:ext cx="9875520" cy="1106977"/>
          </a:xfrm>
        </p:spPr>
        <p:txBody>
          <a:bodyPr>
            <a:normAutofit/>
          </a:bodyPr>
          <a:lstStyle/>
          <a:p>
            <a:pPr algn="ctr"/>
            <a:r>
              <a:rPr lang="en-US" sz="6000" b="1" dirty="0" smtClean="0"/>
              <a:t>Peer Review</a:t>
            </a:r>
            <a:endParaRPr lang="en-US" sz="6000" b="1" dirty="0"/>
          </a:p>
        </p:txBody>
      </p:sp>
      <p:sp>
        <p:nvSpPr>
          <p:cNvPr id="3" name="Content Placeholder 2"/>
          <p:cNvSpPr>
            <a:spLocks noGrp="1"/>
          </p:cNvSpPr>
          <p:nvPr>
            <p:ph idx="1"/>
          </p:nvPr>
        </p:nvSpPr>
        <p:spPr>
          <a:xfrm>
            <a:off x="235528" y="1537855"/>
            <a:ext cx="11707090" cy="5056909"/>
          </a:xfrm>
        </p:spPr>
        <p:txBody>
          <a:bodyPr>
            <a:normAutofit fontScale="62500" lnSpcReduction="20000"/>
          </a:bodyPr>
          <a:lstStyle/>
          <a:p>
            <a:pPr marL="45720" indent="0">
              <a:buNone/>
            </a:pPr>
            <a:r>
              <a:rPr lang="en-US" sz="5100" dirty="0" smtClean="0"/>
              <a:t>Working with a partner, </a:t>
            </a:r>
            <a:r>
              <a:rPr lang="en-US" sz="5100" dirty="0" smtClean="0"/>
              <a:t>follow </a:t>
            </a:r>
            <a:r>
              <a:rPr lang="en-US" sz="5100" dirty="0" smtClean="0"/>
              <a:t>these steps to review your writing:</a:t>
            </a:r>
          </a:p>
          <a:p>
            <a:pPr marL="502920" indent="-457200">
              <a:buAutoNum type="arabicParenR"/>
            </a:pPr>
            <a:r>
              <a:rPr lang="en-US" sz="4200" dirty="0" smtClean="0"/>
              <a:t>Determine who is “Partner #1” (the person whose birthday comes first during the year). </a:t>
            </a:r>
          </a:p>
          <a:p>
            <a:pPr marL="502920" indent="-457200">
              <a:buAutoNum type="arabicParenR"/>
            </a:pPr>
            <a:r>
              <a:rPr lang="en-US" sz="4200" i="1" dirty="0" smtClean="0"/>
              <a:t>Partner #1 </a:t>
            </a:r>
            <a:r>
              <a:rPr lang="en-US" sz="4200" dirty="0" smtClean="0"/>
              <a:t>will read their writing aloud to </a:t>
            </a:r>
            <a:r>
              <a:rPr lang="en-US" sz="4200" i="1" dirty="0" smtClean="0"/>
              <a:t>Partner #2 </a:t>
            </a:r>
            <a:r>
              <a:rPr lang="en-US" sz="4200" dirty="0" smtClean="0"/>
              <a:t>(who is following along silently).</a:t>
            </a:r>
          </a:p>
          <a:p>
            <a:pPr marL="502920" indent="-457200">
              <a:buAutoNum type="arabicParenR"/>
            </a:pPr>
            <a:r>
              <a:rPr lang="en-US" sz="4200" i="1" dirty="0" smtClean="0"/>
              <a:t>Partner #2 </a:t>
            </a:r>
            <a:r>
              <a:rPr lang="en-US" sz="4200" dirty="0" smtClean="0"/>
              <a:t>will complete the “Peer Writing Review Sheet” to give </a:t>
            </a:r>
            <a:r>
              <a:rPr lang="en-US" sz="4200" i="1" dirty="0" smtClean="0"/>
              <a:t>Partner #1</a:t>
            </a:r>
            <a:r>
              <a:rPr lang="en-US" sz="4200" dirty="0" smtClean="0"/>
              <a:t> feedback.</a:t>
            </a:r>
          </a:p>
          <a:p>
            <a:pPr marL="731520" lvl="1" indent="-457200">
              <a:buFont typeface="+mj-lt"/>
              <a:buAutoNum type="alphaLcParenR"/>
            </a:pPr>
            <a:r>
              <a:rPr lang="en-US" sz="3800" dirty="0" smtClean="0"/>
              <a:t>During this time, ask questions as needed to clarify things you don’t understand, etc.</a:t>
            </a:r>
          </a:p>
          <a:p>
            <a:pPr marL="502920" indent="-457200">
              <a:buFont typeface="+mj-lt"/>
              <a:buAutoNum type="arabicParenR"/>
            </a:pPr>
            <a:r>
              <a:rPr lang="en-US" sz="4200" dirty="0" smtClean="0"/>
              <a:t>SWITCH: </a:t>
            </a:r>
            <a:r>
              <a:rPr lang="en-US" sz="4200" i="1" dirty="0"/>
              <a:t>Partner </a:t>
            </a:r>
            <a:r>
              <a:rPr lang="en-US" sz="4200" i="1" dirty="0" smtClean="0"/>
              <a:t>#2 </a:t>
            </a:r>
            <a:r>
              <a:rPr lang="en-US" sz="4200" dirty="0"/>
              <a:t>will read their writing aloud to </a:t>
            </a:r>
            <a:r>
              <a:rPr lang="en-US" sz="4200" i="1" dirty="0"/>
              <a:t>Partner </a:t>
            </a:r>
            <a:r>
              <a:rPr lang="en-US" sz="4200" i="1" dirty="0" smtClean="0"/>
              <a:t>#1 </a:t>
            </a:r>
            <a:r>
              <a:rPr lang="en-US" sz="4200" dirty="0"/>
              <a:t>(who is following along silently).</a:t>
            </a:r>
          </a:p>
          <a:p>
            <a:pPr marL="502920" indent="-457200">
              <a:buAutoNum type="arabicParenR"/>
            </a:pPr>
            <a:r>
              <a:rPr lang="en-US" sz="4200" i="1" dirty="0"/>
              <a:t>Partner </a:t>
            </a:r>
            <a:r>
              <a:rPr lang="en-US" sz="4200" i="1" dirty="0" smtClean="0"/>
              <a:t>#1 </a:t>
            </a:r>
            <a:r>
              <a:rPr lang="en-US" sz="4200" dirty="0"/>
              <a:t>will complete the “Peer Writing Review Sheet” to give </a:t>
            </a:r>
            <a:r>
              <a:rPr lang="en-US" sz="4200" i="1" dirty="0"/>
              <a:t>Partner </a:t>
            </a:r>
            <a:r>
              <a:rPr lang="en-US" sz="4200" i="1" dirty="0" smtClean="0"/>
              <a:t>#2</a:t>
            </a:r>
            <a:r>
              <a:rPr lang="en-US" sz="4200" dirty="0" smtClean="0"/>
              <a:t> </a:t>
            </a:r>
            <a:r>
              <a:rPr lang="en-US" sz="4200" dirty="0"/>
              <a:t>feedback.</a:t>
            </a:r>
          </a:p>
          <a:p>
            <a:pPr marL="731520" lvl="1" indent="-457200">
              <a:buFont typeface="+mj-lt"/>
              <a:buAutoNum type="alphaLcParenR"/>
            </a:pPr>
            <a:r>
              <a:rPr lang="en-US" sz="3800" dirty="0" smtClean="0"/>
              <a:t>Again, ASK QUESTIONS! Help each other out. The goal is to improve your writing.</a:t>
            </a:r>
            <a:endParaRPr lang="en-US" sz="3800" dirty="0"/>
          </a:p>
        </p:txBody>
      </p:sp>
    </p:spTree>
    <p:extLst>
      <p:ext uri="{BB962C8B-B14F-4D97-AF65-F5344CB8AC3E}">
        <p14:creationId xmlns:p14="http://schemas.microsoft.com/office/powerpoint/2010/main" val="67715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90" y="397489"/>
            <a:ext cx="9875520" cy="1356360"/>
          </a:xfrm>
        </p:spPr>
        <p:txBody>
          <a:bodyPr>
            <a:normAutofit/>
          </a:bodyPr>
          <a:lstStyle/>
          <a:p>
            <a:pPr algn="ctr"/>
            <a:r>
              <a:rPr lang="en-US" sz="6400" b="1" dirty="0" smtClean="0"/>
              <a:t>Sharing Time</a:t>
            </a:r>
            <a:endParaRPr lang="en-US" sz="6400" b="1" dirty="0"/>
          </a:p>
        </p:txBody>
      </p:sp>
      <p:sp>
        <p:nvSpPr>
          <p:cNvPr id="3" name="Content Placeholder 2"/>
          <p:cNvSpPr>
            <a:spLocks noGrp="1"/>
          </p:cNvSpPr>
          <p:nvPr>
            <p:ph idx="1"/>
          </p:nvPr>
        </p:nvSpPr>
        <p:spPr>
          <a:xfrm>
            <a:off x="869430" y="1753849"/>
            <a:ext cx="10146441" cy="4342151"/>
          </a:xfrm>
        </p:spPr>
        <p:txBody>
          <a:bodyPr>
            <a:normAutofit lnSpcReduction="10000"/>
          </a:bodyPr>
          <a:lstStyle/>
          <a:p>
            <a:r>
              <a:rPr lang="en-US" sz="3600" u="sng" dirty="0" smtClean="0"/>
              <a:t>Who would like to share one of the following items</a:t>
            </a:r>
            <a:r>
              <a:rPr lang="en-US" sz="3600" dirty="0" smtClean="0"/>
              <a:t>?</a:t>
            </a:r>
          </a:p>
          <a:p>
            <a:pPr marL="45720" indent="0">
              <a:buNone/>
            </a:pPr>
            <a:r>
              <a:rPr lang="en-US" sz="3600" dirty="0" smtClean="0"/>
              <a:t> </a:t>
            </a:r>
          </a:p>
          <a:p>
            <a:pPr lvl="1"/>
            <a:r>
              <a:rPr lang="en-US" sz="3600" dirty="0"/>
              <a:t>S</a:t>
            </a:r>
            <a:r>
              <a:rPr lang="en-US" sz="3600" dirty="0" smtClean="0"/>
              <a:t>omething that your partner suggested about your writing piece that you found to be especially helpful</a:t>
            </a:r>
            <a:endParaRPr lang="en-US" sz="3600" dirty="0"/>
          </a:p>
          <a:p>
            <a:pPr marL="274320" lvl="1" indent="0" algn="ctr">
              <a:buNone/>
            </a:pPr>
            <a:r>
              <a:rPr lang="en-US" sz="3600" dirty="0" smtClean="0"/>
              <a:t>--OR—</a:t>
            </a:r>
          </a:p>
          <a:p>
            <a:pPr lvl="1"/>
            <a:r>
              <a:rPr lang="en-US" sz="3600" dirty="0" smtClean="0"/>
              <a:t>Your thoughts on the experience. How did it go with you &amp; your partner? Why? </a:t>
            </a:r>
          </a:p>
        </p:txBody>
      </p:sp>
    </p:spTree>
    <p:extLst>
      <p:ext uri="{BB962C8B-B14F-4D97-AF65-F5344CB8AC3E}">
        <p14:creationId xmlns:p14="http://schemas.microsoft.com/office/powerpoint/2010/main" val="767793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5" y="131530"/>
            <a:ext cx="11748654" cy="1356360"/>
          </a:xfrm>
        </p:spPr>
        <p:txBody>
          <a:bodyPr>
            <a:noAutofit/>
          </a:bodyPr>
          <a:lstStyle/>
          <a:p>
            <a:pPr algn="ctr"/>
            <a:r>
              <a:rPr lang="en-US" sz="5200" b="1" dirty="0"/>
              <a:t>Essential Questions </a:t>
            </a:r>
            <a:r>
              <a:rPr lang="en-US" sz="5200" b="1" dirty="0" smtClean="0"/>
              <a:t>for Revising/Editing</a:t>
            </a:r>
            <a:endParaRPr lang="en-US" sz="5200" b="1" dirty="0"/>
          </a:p>
        </p:txBody>
      </p:sp>
      <p:sp>
        <p:nvSpPr>
          <p:cNvPr id="3" name="Content Placeholder 2"/>
          <p:cNvSpPr>
            <a:spLocks noGrp="1"/>
          </p:cNvSpPr>
          <p:nvPr>
            <p:ph idx="1"/>
          </p:nvPr>
        </p:nvSpPr>
        <p:spPr>
          <a:xfrm>
            <a:off x="214745" y="1252363"/>
            <a:ext cx="11866417" cy="5605637"/>
          </a:xfrm>
        </p:spPr>
        <p:txBody>
          <a:bodyPr>
            <a:noAutofit/>
          </a:bodyPr>
          <a:lstStyle/>
          <a:p>
            <a:r>
              <a:rPr lang="en-US" sz="2800" dirty="0" smtClean="0"/>
              <a:t>Did the writer (I) use facts and ideas to support the focus?</a:t>
            </a:r>
          </a:p>
          <a:p>
            <a:r>
              <a:rPr lang="en-US" sz="2800" dirty="0"/>
              <a:t>Did the writer (I</a:t>
            </a:r>
            <a:r>
              <a:rPr lang="en-US" sz="2800" dirty="0" smtClean="0"/>
              <a:t>) include at least four (4) facts/examples from the articles?</a:t>
            </a:r>
          </a:p>
          <a:p>
            <a:r>
              <a:rPr lang="en-US" sz="2800" dirty="0"/>
              <a:t>Did the writer (I</a:t>
            </a:r>
            <a:r>
              <a:rPr lang="en-US" sz="2800" dirty="0" smtClean="0"/>
              <a:t>)</a:t>
            </a:r>
            <a:r>
              <a:rPr lang="en-US" sz="2800" dirty="0"/>
              <a:t> </a:t>
            </a:r>
            <a:r>
              <a:rPr lang="en-US" sz="2800" dirty="0" smtClean="0"/>
              <a:t>connect and explain the examples?</a:t>
            </a:r>
          </a:p>
          <a:p>
            <a:r>
              <a:rPr lang="en-US" sz="2800" dirty="0"/>
              <a:t>Did the writer (I</a:t>
            </a:r>
            <a:r>
              <a:rPr lang="en-US" sz="2800" dirty="0" smtClean="0"/>
              <a:t>) include an introduction with a clear focus?</a:t>
            </a:r>
          </a:p>
          <a:p>
            <a:r>
              <a:rPr lang="en-US" sz="2800" dirty="0"/>
              <a:t>Did the writer (I</a:t>
            </a:r>
            <a:r>
              <a:rPr lang="en-US" sz="2800" dirty="0" smtClean="0"/>
              <a:t>) organize ideas into paragraphs by categories or topics?</a:t>
            </a:r>
          </a:p>
          <a:p>
            <a:r>
              <a:rPr lang="en-US" sz="2800" dirty="0"/>
              <a:t>Did the writer (I</a:t>
            </a:r>
            <a:r>
              <a:rPr lang="en-US" sz="2800" dirty="0" smtClean="0"/>
              <a:t>) include an ending/conclusion that relates to the information?</a:t>
            </a:r>
          </a:p>
          <a:p>
            <a:r>
              <a:rPr lang="en-US" sz="2800" dirty="0"/>
              <a:t>Did the writer (I</a:t>
            </a:r>
            <a:r>
              <a:rPr lang="en-US" sz="2800" dirty="0" smtClean="0"/>
              <a:t>) include topic-specific vocabulary from the articles?</a:t>
            </a:r>
          </a:p>
          <a:p>
            <a:r>
              <a:rPr lang="en-US" sz="2800" dirty="0"/>
              <a:t>Did the writer (I</a:t>
            </a:r>
            <a:r>
              <a:rPr lang="en-US" sz="2800" dirty="0" smtClean="0"/>
              <a:t>) use different types of sentences that are formal/objective?</a:t>
            </a:r>
          </a:p>
          <a:p>
            <a:r>
              <a:rPr lang="en-US" sz="2800" dirty="0"/>
              <a:t>Did the writer (I) utilize correct spelling, grammar, punctuation, and capitalization?</a:t>
            </a:r>
          </a:p>
          <a:p>
            <a:endParaRPr lang="en-US" sz="2800" dirty="0" smtClean="0"/>
          </a:p>
          <a:p>
            <a:endParaRPr lang="en-US" sz="2800" dirty="0"/>
          </a:p>
        </p:txBody>
      </p:sp>
    </p:spTree>
    <p:extLst>
      <p:ext uri="{BB962C8B-B14F-4D97-AF65-F5344CB8AC3E}">
        <p14:creationId xmlns:p14="http://schemas.microsoft.com/office/powerpoint/2010/main" val="3035116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19856"/>
            <a:ext cx="9875520" cy="1356360"/>
          </a:xfrm>
        </p:spPr>
        <p:txBody>
          <a:bodyPr>
            <a:normAutofit/>
          </a:bodyPr>
          <a:lstStyle/>
          <a:p>
            <a:pPr algn="ctr"/>
            <a:r>
              <a:rPr lang="en-US" sz="6400" b="1" dirty="0" smtClean="0"/>
              <a:t>Goal Setting</a:t>
            </a:r>
            <a:endParaRPr lang="en-US" sz="6400" b="1" dirty="0"/>
          </a:p>
        </p:txBody>
      </p:sp>
      <p:sp>
        <p:nvSpPr>
          <p:cNvPr id="3" name="Content Placeholder 2"/>
          <p:cNvSpPr>
            <a:spLocks noGrp="1"/>
          </p:cNvSpPr>
          <p:nvPr>
            <p:ph idx="1"/>
          </p:nvPr>
        </p:nvSpPr>
        <p:spPr>
          <a:xfrm>
            <a:off x="648324" y="1337872"/>
            <a:ext cx="9872871" cy="4038600"/>
          </a:xfrm>
        </p:spPr>
        <p:txBody>
          <a:bodyPr>
            <a:normAutofit/>
          </a:bodyPr>
          <a:lstStyle/>
          <a:p>
            <a:r>
              <a:rPr lang="en-US" sz="2800" dirty="0" smtClean="0"/>
              <a:t>Before you work on improving your own piece of writing, I want you to set a goal for yourself. </a:t>
            </a:r>
          </a:p>
          <a:p>
            <a:r>
              <a:rPr lang="en-US" sz="2800" dirty="0" smtClean="0"/>
              <a:t>What is something that you want to focus on as you continue to improve your writing? </a:t>
            </a:r>
          </a:p>
          <a:p>
            <a:pPr lvl="1"/>
            <a:r>
              <a:rPr lang="en-US" sz="2600" dirty="0" smtClean="0"/>
              <a:t>Consider the examples we looked at together as a class and both the peer/teacher feedback that you received </a:t>
            </a:r>
          </a:p>
          <a:p>
            <a:r>
              <a:rPr lang="en-US" sz="2800" u="sng" dirty="0" smtClean="0"/>
              <a:t>Remember</a:t>
            </a:r>
            <a:r>
              <a:rPr lang="en-US" sz="2800" dirty="0" smtClean="0"/>
              <a:t>: Your goal should be specific, reasonable, and relate to today’s lesson!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4504" y="4495093"/>
            <a:ext cx="2574978" cy="1999395"/>
          </a:xfrm>
          <a:prstGeom prst="rect">
            <a:avLst/>
          </a:prstGeom>
        </p:spPr>
      </p:pic>
    </p:spTree>
    <p:extLst>
      <p:ext uri="{BB962C8B-B14F-4D97-AF65-F5344CB8AC3E}">
        <p14:creationId xmlns:p14="http://schemas.microsoft.com/office/powerpoint/2010/main" val="1158474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2" y="34548"/>
            <a:ext cx="9875520" cy="1356360"/>
          </a:xfrm>
        </p:spPr>
        <p:txBody>
          <a:bodyPr>
            <a:normAutofit/>
          </a:bodyPr>
          <a:lstStyle/>
          <a:p>
            <a:r>
              <a:rPr lang="en-US" sz="6600" b="1" dirty="0" smtClean="0"/>
              <a:t>Publishing a Final Draft</a:t>
            </a:r>
            <a:endParaRPr lang="en-US" sz="6600" b="1" dirty="0"/>
          </a:p>
        </p:txBody>
      </p:sp>
      <p:sp>
        <p:nvSpPr>
          <p:cNvPr id="3" name="Content Placeholder 2"/>
          <p:cNvSpPr>
            <a:spLocks noGrp="1"/>
          </p:cNvSpPr>
          <p:nvPr>
            <p:ph idx="1"/>
          </p:nvPr>
        </p:nvSpPr>
        <p:spPr>
          <a:xfrm>
            <a:off x="318654" y="1099963"/>
            <a:ext cx="11540835" cy="5120727"/>
          </a:xfrm>
        </p:spPr>
        <p:txBody>
          <a:bodyPr>
            <a:noAutofit/>
          </a:bodyPr>
          <a:lstStyle/>
          <a:p>
            <a:r>
              <a:rPr lang="en-US" sz="3600" dirty="0" smtClean="0"/>
              <a:t>Using the feedback from your partner, revise/edit your writing to publish a final draft. </a:t>
            </a:r>
            <a:r>
              <a:rPr lang="en-US" sz="3600" u="sng" dirty="0" smtClean="0"/>
              <a:t>REMEMBER</a:t>
            </a:r>
            <a:r>
              <a:rPr lang="en-US" sz="3600" dirty="0" smtClean="0"/>
              <a:t> to check for commonly misused words like those we studied yesterday!</a:t>
            </a:r>
          </a:p>
          <a:p>
            <a:pPr marL="45720" indent="0">
              <a:buNone/>
            </a:pPr>
            <a:r>
              <a:rPr lang="en-US" sz="3400" dirty="0" smtClean="0"/>
              <a:t>Based </a:t>
            </a:r>
            <a:r>
              <a:rPr lang="en-US" sz="3400" dirty="0"/>
              <a:t>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r>
              <a:rPr lang="en-US" sz="3400" dirty="0" smtClean="0"/>
              <a:t>.</a:t>
            </a:r>
            <a:endParaRPr lang="en-US" sz="3400" dirty="0"/>
          </a:p>
        </p:txBody>
      </p:sp>
    </p:spTree>
    <p:extLst>
      <p:ext uri="{BB962C8B-B14F-4D97-AF65-F5344CB8AC3E}">
        <p14:creationId xmlns:p14="http://schemas.microsoft.com/office/powerpoint/2010/main" val="3232827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82" y="609600"/>
            <a:ext cx="10464338" cy="1356360"/>
          </a:xfrm>
        </p:spPr>
        <p:txBody>
          <a:bodyPr>
            <a:normAutofit/>
          </a:bodyPr>
          <a:lstStyle/>
          <a:p>
            <a:pPr algn="ctr"/>
            <a:r>
              <a:rPr lang="en-US" sz="6600" b="1" dirty="0" smtClean="0"/>
              <a:t>I can statements…</a:t>
            </a:r>
            <a:endParaRPr lang="en-US" sz="6600" b="1" dirty="0"/>
          </a:p>
        </p:txBody>
      </p:sp>
      <p:sp>
        <p:nvSpPr>
          <p:cNvPr id="3" name="Content Placeholder 2"/>
          <p:cNvSpPr>
            <a:spLocks noGrp="1"/>
          </p:cNvSpPr>
          <p:nvPr>
            <p:ph idx="1"/>
          </p:nvPr>
        </p:nvSpPr>
        <p:spPr>
          <a:xfrm>
            <a:off x="554182" y="2057400"/>
            <a:ext cx="11277600" cy="4038600"/>
          </a:xfrm>
        </p:spPr>
        <p:txBody>
          <a:bodyPr>
            <a:normAutofit/>
          </a:bodyPr>
          <a:lstStyle/>
          <a:p>
            <a:r>
              <a:rPr lang="en-US" sz="4000" dirty="0"/>
              <a:t>I can </a:t>
            </a:r>
            <a:r>
              <a:rPr lang="en-US" sz="4000" dirty="0" smtClean="0"/>
              <a:t>write an informative text to convey the main ideas of a topic.</a:t>
            </a:r>
          </a:p>
          <a:p>
            <a:r>
              <a:rPr lang="en-US" sz="4000" dirty="0"/>
              <a:t>I </a:t>
            </a:r>
            <a:r>
              <a:rPr lang="en-US" sz="4000" dirty="0" smtClean="0"/>
              <a:t>can develop ideas, organize </a:t>
            </a:r>
            <a:r>
              <a:rPr lang="en-US" sz="4000" dirty="0"/>
              <a:t>information </a:t>
            </a:r>
            <a:r>
              <a:rPr lang="en-US" sz="4000" dirty="0" smtClean="0"/>
              <a:t>clearly, </a:t>
            </a:r>
            <a:r>
              <a:rPr lang="en-US" sz="4000" dirty="0"/>
              <a:t>and </a:t>
            </a:r>
            <a:r>
              <a:rPr lang="en-US" sz="4000" dirty="0" smtClean="0"/>
              <a:t>use style that </a:t>
            </a:r>
            <a:r>
              <a:rPr lang="en-US" sz="4000" dirty="0"/>
              <a:t>is appropriate to the writing task</a:t>
            </a:r>
            <a:r>
              <a:rPr lang="en-US" sz="4000" dirty="0" smtClean="0"/>
              <a:t>.</a:t>
            </a:r>
          </a:p>
          <a:p>
            <a:r>
              <a:rPr lang="en-US" sz="4000" dirty="0" smtClean="0"/>
              <a:t>I </a:t>
            </a:r>
            <a:r>
              <a:rPr lang="en-US" sz="4000" dirty="0"/>
              <a:t>can </a:t>
            </a:r>
            <a:r>
              <a:rPr lang="en-US" sz="4000" dirty="0" smtClean="0"/>
              <a:t>follow steps in the writing process to revise and edit my writing. </a:t>
            </a:r>
            <a:endParaRPr lang="en-US" sz="4000" dirty="0"/>
          </a:p>
        </p:txBody>
      </p:sp>
    </p:spTree>
    <p:extLst>
      <p:ext uri="{BB962C8B-B14F-4D97-AF65-F5344CB8AC3E}">
        <p14:creationId xmlns:p14="http://schemas.microsoft.com/office/powerpoint/2010/main" val="3132002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2" y="34548"/>
            <a:ext cx="9875520" cy="1356360"/>
          </a:xfrm>
        </p:spPr>
        <p:txBody>
          <a:bodyPr>
            <a:normAutofit/>
          </a:bodyPr>
          <a:lstStyle/>
          <a:p>
            <a:r>
              <a:rPr lang="en-US" sz="6600" b="1" dirty="0" smtClean="0"/>
              <a:t>Publishing a Final Draft</a:t>
            </a:r>
            <a:endParaRPr lang="en-US" sz="6600" b="1" dirty="0"/>
          </a:p>
        </p:txBody>
      </p:sp>
      <p:sp>
        <p:nvSpPr>
          <p:cNvPr id="3" name="Content Placeholder 2"/>
          <p:cNvSpPr>
            <a:spLocks noGrp="1"/>
          </p:cNvSpPr>
          <p:nvPr>
            <p:ph idx="1"/>
          </p:nvPr>
        </p:nvSpPr>
        <p:spPr>
          <a:xfrm>
            <a:off x="318654" y="1099963"/>
            <a:ext cx="11540835" cy="5120727"/>
          </a:xfrm>
        </p:spPr>
        <p:txBody>
          <a:bodyPr>
            <a:noAutofit/>
          </a:bodyPr>
          <a:lstStyle/>
          <a:p>
            <a:r>
              <a:rPr lang="en-US" sz="3600" dirty="0" smtClean="0"/>
              <a:t>Using the feedback from your partner, revise/edit your writing to publish a final draft. REMEMBER to check for commonly misused words like those we studied yesterday!</a:t>
            </a:r>
          </a:p>
          <a:p>
            <a:pPr marL="45720" indent="0">
              <a:buNone/>
            </a:pPr>
            <a:r>
              <a:rPr lang="en-US" sz="3400" dirty="0" smtClean="0"/>
              <a:t>Based </a:t>
            </a:r>
            <a:r>
              <a:rPr lang="en-US" sz="3400" dirty="0"/>
              <a:t>on what you know about the Oklahoma Land Rush of 1889, write a letter to people who are about to participate in </a:t>
            </a:r>
            <a:r>
              <a:rPr lang="en-US" sz="3400" b="1" u="sng" dirty="0"/>
              <a:t>the land rush of 1891</a:t>
            </a:r>
            <a:r>
              <a:rPr lang="en-US" sz="3400" dirty="0"/>
              <a:t> to help them be successful in their quest for land. Provide the potential settlers with </a:t>
            </a:r>
            <a:r>
              <a:rPr lang="en-US" sz="3400" b="1" u="sng" dirty="0"/>
              <a:t>at least two pieces of advice</a:t>
            </a:r>
            <a:r>
              <a:rPr lang="en-US" sz="3400" dirty="0"/>
              <a:t> and </a:t>
            </a:r>
            <a:r>
              <a:rPr lang="en-US" sz="3400" b="1" u="sng" dirty="0"/>
              <a:t>explain how each piece of advice will help them overcome challenges</a:t>
            </a:r>
            <a:r>
              <a:rPr lang="en-US" sz="3400" dirty="0"/>
              <a:t> that come with participating in a land rush. Make sure that your advice is based in </a:t>
            </a:r>
            <a:r>
              <a:rPr lang="en-US" sz="3400" b="1" u="sng" dirty="0">
                <a:solidFill>
                  <a:srgbClr val="FF0000"/>
                </a:solidFill>
              </a:rPr>
              <a:t>evidence from both unit texts</a:t>
            </a:r>
            <a:r>
              <a:rPr lang="en-US" sz="3400" dirty="0" smtClean="0"/>
              <a:t>.</a:t>
            </a:r>
            <a:endParaRPr lang="en-US" sz="3400" dirty="0"/>
          </a:p>
        </p:txBody>
      </p:sp>
    </p:spTree>
    <p:extLst>
      <p:ext uri="{BB962C8B-B14F-4D97-AF65-F5344CB8AC3E}">
        <p14:creationId xmlns:p14="http://schemas.microsoft.com/office/powerpoint/2010/main" val="12877989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79817"/>
            <a:ext cx="9875520" cy="1356360"/>
          </a:xfrm>
        </p:spPr>
        <p:txBody>
          <a:bodyPr>
            <a:normAutofit/>
          </a:bodyPr>
          <a:lstStyle/>
          <a:p>
            <a:pPr algn="ctr"/>
            <a:r>
              <a:rPr lang="en-US" sz="6400" b="1" dirty="0" smtClean="0"/>
              <a:t>Exit Ticket</a:t>
            </a:r>
            <a:endParaRPr lang="en-US" sz="6400" b="1" dirty="0"/>
          </a:p>
        </p:txBody>
      </p:sp>
      <p:sp>
        <p:nvSpPr>
          <p:cNvPr id="3" name="Content Placeholder 2"/>
          <p:cNvSpPr>
            <a:spLocks noGrp="1"/>
          </p:cNvSpPr>
          <p:nvPr>
            <p:ph idx="1"/>
          </p:nvPr>
        </p:nvSpPr>
        <p:spPr>
          <a:xfrm>
            <a:off x="824459" y="1442804"/>
            <a:ext cx="10882859" cy="4987976"/>
          </a:xfrm>
        </p:spPr>
        <p:txBody>
          <a:bodyPr>
            <a:normAutofit fontScale="92500" lnSpcReduction="20000"/>
          </a:bodyPr>
          <a:lstStyle/>
          <a:p>
            <a:r>
              <a:rPr lang="en-US" sz="3400" dirty="0" smtClean="0"/>
              <a:t>On a post-it note, write your first &amp; last name in the upper right hand corner. </a:t>
            </a:r>
          </a:p>
          <a:p>
            <a:r>
              <a:rPr lang="en-US" sz="3400" u="sng" dirty="0" smtClean="0"/>
              <a:t>Answer the following questions</a:t>
            </a:r>
            <a:r>
              <a:rPr lang="en-US" sz="3400" dirty="0" smtClean="0"/>
              <a:t>: </a:t>
            </a:r>
          </a:p>
          <a:p>
            <a:pPr marL="788670" lvl="1" indent="-514350">
              <a:buFont typeface="+mj-lt"/>
              <a:buAutoNum type="arabicPeriod"/>
            </a:pPr>
            <a:r>
              <a:rPr lang="en-US" sz="3200" dirty="0" smtClean="0"/>
              <a:t>Did you meet your goal? Why or why not?</a:t>
            </a:r>
          </a:p>
          <a:p>
            <a:pPr marL="788670" lvl="1" indent="-514350">
              <a:buFont typeface="+mj-lt"/>
              <a:buAutoNum type="arabicPeriod"/>
            </a:pPr>
            <a:r>
              <a:rPr lang="en-US" sz="3200" dirty="0" smtClean="0"/>
              <a:t>On a scale of 1-10, how confident do you feel about your ability to edit/revise your writing? 10- most confident; 1- not confident at all </a:t>
            </a:r>
          </a:p>
          <a:p>
            <a:pPr marL="788670" lvl="1" indent="-514350">
              <a:buFont typeface="+mj-lt"/>
              <a:buAutoNum type="arabicPeriod"/>
            </a:pPr>
            <a:r>
              <a:rPr lang="en-US" sz="3200" dirty="0" smtClean="0"/>
              <a:t>What is something that you improved in your writing piece? </a:t>
            </a:r>
          </a:p>
          <a:p>
            <a:pPr marL="788670" lvl="1" indent="-514350">
              <a:buFont typeface="+mj-lt"/>
              <a:buAutoNum type="arabicPeriod"/>
            </a:pPr>
            <a:r>
              <a:rPr lang="en-US" sz="3200" dirty="0" smtClean="0"/>
              <a:t>What is something that you think you still need to focus on moving forward? </a:t>
            </a:r>
          </a:p>
          <a:p>
            <a:r>
              <a:rPr lang="en-US" sz="3400" dirty="0" smtClean="0"/>
              <a:t>Place your post-it note on your corresponding class number on the “Ticket Out the Door” board. Pack up your things, and read quietly! </a:t>
            </a:r>
            <a:r>
              <a:rPr lang="en-US" sz="3400" dirty="0" smtClean="0">
                <a:sym typeface="Wingdings"/>
              </a:rPr>
              <a:t> </a:t>
            </a:r>
            <a:endParaRPr lang="en-US" sz="3400" dirty="0"/>
          </a:p>
        </p:txBody>
      </p:sp>
    </p:spTree>
    <p:extLst>
      <p:ext uri="{BB962C8B-B14F-4D97-AF65-F5344CB8AC3E}">
        <p14:creationId xmlns:p14="http://schemas.microsoft.com/office/powerpoint/2010/main" val="1088997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79817"/>
            <a:ext cx="9875520" cy="1356360"/>
          </a:xfrm>
        </p:spPr>
        <p:txBody>
          <a:bodyPr>
            <a:normAutofit/>
          </a:bodyPr>
          <a:lstStyle/>
          <a:p>
            <a:pPr algn="ctr"/>
            <a:r>
              <a:rPr lang="en-US" sz="6400" b="1" dirty="0" smtClean="0"/>
              <a:t>Exit Ticket</a:t>
            </a:r>
            <a:endParaRPr lang="en-US" sz="6400" b="1" dirty="0"/>
          </a:p>
        </p:txBody>
      </p:sp>
      <p:sp>
        <p:nvSpPr>
          <p:cNvPr id="3" name="Content Placeholder 2"/>
          <p:cNvSpPr>
            <a:spLocks noGrp="1"/>
          </p:cNvSpPr>
          <p:nvPr>
            <p:ph idx="1"/>
          </p:nvPr>
        </p:nvSpPr>
        <p:spPr>
          <a:xfrm>
            <a:off x="824459" y="1442804"/>
            <a:ext cx="10882859" cy="4987976"/>
          </a:xfrm>
        </p:spPr>
        <p:txBody>
          <a:bodyPr>
            <a:normAutofit fontScale="92500" lnSpcReduction="10000"/>
          </a:bodyPr>
          <a:lstStyle/>
          <a:p>
            <a:r>
              <a:rPr lang="en-US" sz="3400" dirty="0" smtClean="0"/>
              <a:t>On a post-it note, write your first &amp; last name in the upper right hand corner. </a:t>
            </a:r>
          </a:p>
          <a:p>
            <a:r>
              <a:rPr lang="en-US" sz="3400" u="sng" dirty="0" smtClean="0"/>
              <a:t>Answer the following questions</a:t>
            </a:r>
            <a:r>
              <a:rPr lang="en-US" sz="3400" dirty="0" smtClean="0"/>
              <a:t>: </a:t>
            </a:r>
          </a:p>
          <a:p>
            <a:pPr marL="788670" lvl="1" indent="-514350">
              <a:buFont typeface="+mj-lt"/>
              <a:buAutoNum type="arabicPeriod"/>
            </a:pPr>
            <a:r>
              <a:rPr lang="en-US" sz="3200" dirty="0" smtClean="0"/>
              <a:t>On a scale of 1-10, how confident do you feel about your ability to edit/revise your writing? 10- most confident; 1- not confident at all </a:t>
            </a:r>
          </a:p>
          <a:p>
            <a:pPr marL="788670" lvl="1" indent="-514350">
              <a:buFont typeface="+mj-lt"/>
              <a:buAutoNum type="arabicPeriod"/>
            </a:pPr>
            <a:r>
              <a:rPr lang="en-US" sz="3200" dirty="0" smtClean="0"/>
              <a:t>What is something that you think you did really well with? </a:t>
            </a:r>
          </a:p>
          <a:p>
            <a:pPr marL="788670" lvl="1" indent="-514350">
              <a:buFont typeface="+mj-lt"/>
              <a:buAutoNum type="arabicPeriod"/>
            </a:pPr>
            <a:r>
              <a:rPr lang="en-US" sz="3200" dirty="0" smtClean="0"/>
              <a:t>What do you need to improve in </a:t>
            </a:r>
            <a:r>
              <a:rPr lang="en-US" sz="3200" smtClean="0"/>
              <a:t>your writing? </a:t>
            </a:r>
            <a:endParaRPr lang="en-US" sz="3200" dirty="0" smtClean="0"/>
          </a:p>
          <a:p>
            <a:r>
              <a:rPr lang="en-US" sz="3400" dirty="0" smtClean="0"/>
              <a:t>Place your post-it note on your corresponding class number on the “Ticket Out the Door” board. Pack up your things, and read quietly! </a:t>
            </a:r>
            <a:r>
              <a:rPr lang="en-US" sz="3400" dirty="0" smtClean="0">
                <a:sym typeface="Wingdings"/>
              </a:rPr>
              <a:t> </a:t>
            </a:r>
            <a:endParaRPr lang="en-US" sz="3400" dirty="0"/>
          </a:p>
        </p:txBody>
      </p:sp>
    </p:spTree>
    <p:extLst>
      <p:ext uri="{BB962C8B-B14F-4D97-AF65-F5344CB8AC3E}">
        <p14:creationId xmlns:p14="http://schemas.microsoft.com/office/powerpoint/2010/main" val="1982360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2" y="397489"/>
            <a:ext cx="9875520" cy="1356360"/>
          </a:xfrm>
        </p:spPr>
        <p:txBody>
          <a:bodyPr>
            <a:normAutofit/>
          </a:bodyPr>
          <a:lstStyle/>
          <a:p>
            <a:r>
              <a:rPr lang="en-US" sz="6600" b="1" dirty="0" smtClean="0"/>
              <a:t>Why are we learning this?</a:t>
            </a:r>
            <a:endParaRPr lang="en-US" sz="6600" b="1" dirty="0"/>
          </a:p>
        </p:txBody>
      </p:sp>
      <p:sp>
        <p:nvSpPr>
          <p:cNvPr id="3" name="Content Placeholder 2"/>
          <p:cNvSpPr>
            <a:spLocks noGrp="1"/>
          </p:cNvSpPr>
          <p:nvPr>
            <p:ph idx="1"/>
          </p:nvPr>
        </p:nvSpPr>
        <p:spPr>
          <a:xfrm>
            <a:off x="674558" y="1753849"/>
            <a:ext cx="10341314" cy="4342151"/>
          </a:xfrm>
        </p:spPr>
        <p:txBody>
          <a:bodyPr>
            <a:normAutofit fontScale="77500" lnSpcReduction="20000"/>
          </a:bodyPr>
          <a:lstStyle/>
          <a:p>
            <a:r>
              <a:rPr lang="en-US" sz="6000" dirty="0" smtClean="0"/>
              <a:t>We want to improve our Oklahoma Land Rush letters. </a:t>
            </a:r>
            <a:r>
              <a:rPr lang="en-US" sz="6000" dirty="0" smtClean="0"/>
              <a:t>It is important that our writing is well-developed and clearly organized; we also want to utilize correct grammar &amp; implement what we have discussed recently (commas, troublesome words, etc.) </a:t>
            </a:r>
            <a:endParaRPr lang="en-US" sz="6000" dirty="0"/>
          </a:p>
        </p:txBody>
      </p:sp>
    </p:spTree>
    <p:extLst>
      <p:ext uri="{BB962C8B-B14F-4D97-AF65-F5344CB8AC3E}">
        <p14:creationId xmlns:p14="http://schemas.microsoft.com/office/powerpoint/2010/main" val="1620272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295" y="534650"/>
            <a:ext cx="9875520" cy="1356360"/>
          </a:xfrm>
        </p:spPr>
        <p:txBody>
          <a:bodyPr/>
          <a:lstStyle/>
          <a:p>
            <a:r>
              <a:rPr lang="en-US" sz="6600" b="1" dirty="0" smtClean="0"/>
              <a:t>Agenda</a:t>
            </a:r>
            <a:endParaRPr lang="en-US" sz="6600" b="1" dirty="0"/>
          </a:p>
        </p:txBody>
      </p:sp>
      <p:sp>
        <p:nvSpPr>
          <p:cNvPr id="3" name="Content Placeholder 2"/>
          <p:cNvSpPr>
            <a:spLocks noGrp="1"/>
          </p:cNvSpPr>
          <p:nvPr>
            <p:ph idx="1"/>
          </p:nvPr>
        </p:nvSpPr>
        <p:spPr>
          <a:xfrm>
            <a:off x="513414" y="1891010"/>
            <a:ext cx="9872871" cy="4357141"/>
          </a:xfrm>
        </p:spPr>
        <p:txBody>
          <a:bodyPr>
            <a:normAutofit/>
          </a:bodyPr>
          <a:lstStyle/>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dirty="0" smtClean="0"/>
              <a:t>Flocabulary Video</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dirty="0" smtClean="0"/>
              <a:t>Rubric Review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u="sng" dirty="0" smtClean="0"/>
              <a:t>TEAM Practice</a:t>
            </a:r>
            <a:r>
              <a:rPr lang="en-US" sz="3400" dirty="0" smtClean="0"/>
              <a:t>: Student Exemplars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u="sng" dirty="0" smtClean="0"/>
              <a:t>Teammate Practice</a:t>
            </a:r>
            <a:r>
              <a:rPr lang="en-US" sz="3400" dirty="0" smtClean="0"/>
              <a:t>: Peer Review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u="sng" dirty="0" smtClean="0"/>
              <a:t>Independent Practice</a:t>
            </a:r>
            <a:r>
              <a:rPr lang="en-US" sz="3400" dirty="0" smtClean="0"/>
              <a:t>: Edit/Revise Land Rush Letter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r>
              <a:rPr lang="en-US" sz="3400" dirty="0" smtClean="0"/>
              <a:t>Exit Ticket </a:t>
            </a:r>
          </a:p>
          <a:p>
            <a:pPr marL="457200" marR="0" lvl="0" indent="-457200" defTabSz="914400" eaLnBrk="1" fontAlgn="auto" latinLnBrk="0" hangingPunct="1">
              <a:lnSpc>
                <a:spcPct val="100000"/>
              </a:lnSpc>
              <a:spcBef>
                <a:spcPts val="0"/>
              </a:spcBef>
              <a:spcAft>
                <a:spcPts val="0"/>
              </a:spcAft>
              <a:buClrTx/>
              <a:buSzTx/>
              <a:buFont typeface="+mj-lt"/>
              <a:buAutoNum type="arabicPeriod"/>
              <a:tabLst/>
              <a:defRPr/>
            </a:pP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8744" y="534650"/>
            <a:ext cx="3353741" cy="3443414"/>
          </a:xfrm>
          <a:prstGeom prst="rect">
            <a:avLst/>
          </a:prstGeom>
        </p:spPr>
      </p:pic>
    </p:spTree>
    <p:extLst>
      <p:ext uri="{BB962C8B-B14F-4D97-AF65-F5344CB8AC3E}">
        <p14:creationId xmlns:p14="http://schemas.microsoft.com/office/powerpoint/2010/main" val="143810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Writing Process Review</a:t>
            </a:r>
            <a:endParaRPr lang="en-US" sz="7200" b="1" dirty="0"/>
          </a:p>
        </p:txBody>
      </p:sp>
      <p:sp>
        <p:nvSpPr>
          <p:cNvPr id="3" name="Content Placeholder 2"/>
          <p:cNvSpPr>
            <a:spLocks noGrp="1"/>
          </p:cNvSpPr>
          <p:nvPr>
            <p:ph idx="1"/>
          </p:nvPr>
        </p:nvSpPr>
        <p:spPr/>
        <p:txBody>
          <a:bodyPr>
            <a:normAutofit/>
          </a:bodyPr>
          <a:lstStyle/>
          <a:p>
            <a:r>
              <a:rPr lang="en-US" sz="5400" dirty="0" smtClean="0">
                <a:hlinkClick r:id="rId2"/>
              </a:rPr>
              <a:t>The Writing Process</a:t>
            </a:r>
            <a:endParaRPr lang="en-US" sz="5400" dirty="0"/>
          </a:p>
        </p:txBody>
      </p:sp>
      <p:pic>
        <p:nvPicPr>
          <p:cNvPr id="4" name="Picture 3"/>
          <p:cNvPicPr>
            <a:picLocks noChangeAspect="1"/>
          </p:cNvPicPr>
          <p:nvPr/>
        </p:nvPicPr>
        <p:blipFill>
          <a:blip r:embed="rId3"/>
          <a:stretch>
            <a:fillRect/>
          </a:stretch>
        </p:blipFill>
        <p:spPr>
          <a:xfrm>
            <a:off x="2676114" y="2932363"/>
            <a:ext cx="6083300" cy="1333500"/>
          </a:xfrm>
          <a:prstGeom prst="rect">
            <a:avLst/>
          </a:prstGeom>
        </p:spPr>
      </p:pic>
    </p:spTree>
    <p:extLst>
      <p:ext uri="{BB962C8B-B14F-4D97-AF65-F5344CB8AC3E}">
        <p14:creationId xmlns:p14="http://schemas.microsoft.com/office/powerpoint/2010/main" val="1610836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smtClean="0"/>
              <a:t>Summative Writing Task</a:t>
            </a:r>
            <a:endParaRPr lang="en-US" sz="6600" b="1" dirty="0"/>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r>
              <a:rPr lang="en-US" sz="4000" dirty="0" smtClean="0"/>
              <a:t>.</a:t>
            </a:r>
            <a:endParaRPr lang="en-US" sz="4000" dirty="0"/>
          </a:p>
        </p:txBody>
      </p:sp>
    </p:spTree>
    <p:extLst>
      <p:ext uri="{BB962C8B-B14F-4D97-AF65-F5344CB8AC3E}">
        <p14:creationId xmlns:p14="http://schemas.microsoft.com/office/powerpoint/2010/main" val="746490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smtClean="0"/>
              <a:t>Student Samples</a:t>
            </a:r>
            <a:endParaRPr lang="en-US" sz="6600" b="1" dirty="0"/>
          </a:p>
        </p:txBody>
      </p:sp>
      <p:sp>
        <p:nvSpPr>
          <p:cNvPr id="3" name="Content Placeholder 2"/>
          <p:cNvSpPr>
            <a:spLocks noGrp="1"/>
          </p:cNvSpPr>
          <p:nvPr>
            <p:ph idx="1"/>
          </p:nvPr>
        </p:nvSpPr>
        <p:spPr>
          <a:xfrm>
            <a:off x="318655" y="1390908"/>
            <a:ext cx="11540835" cy="5120727"/>
          </a:xfrm>
        </p:spPr>
        <p:txBody>
          <a:bodyPr>
            <a:noAutofit/>
          </a:bodyPr>
          <a:lstStyle/>
          <a:p>
            <a:r>
              <a:rPr lang="en-US" sz="4000" dirty="0"/>
              <a:t>We’re going to examine some examples of student writing. </a:t>
            </a:r>
          </a:p>
          <a:p>
            <a:r>
              <a:rPr lang="en-US" sz="4000" dirty="0"/>
              <a:t>First, we’ll review the </a:t>
            </a:r>
            <a:r>
              <a:rPr lang="en-US" sz="4000" dirty="0" smtClean="0"/>
              <a:t>Informational/Explanatory </a:t>
            </a:r>
            <a:r>
              <a:rPr lang="en-US" sz="4000" dirty="0"/>
              <a:t>Writing </a:t>
            </a:r>
            <a:r>
              <a:rPr lang="en-US" sz="4000" dirty="0" smtClean="0"/>
              <a:t>Rubric. </a:t>
            </a:r>
            <a:r>
              <a:rPr lang="en-US" sz="3200" dirty="0" smtClean="0"/>
              <a:t>(Add the new copy to your </a:t>
            </a:r>
            <a:r>
              <a:rPr lang="en-US" sz="3200" i="1" dirty="0" smtClean="0"/>
              <a:t>Literacy</a:t>
            </a:r>
            <a:r>
              <a:rPr lang="en-US" sz="3200" dirty="0" smtClean="0"/>
              <a:t> notes!)</a:t>
            </a:r>
            <a:endParaRPr lang="en-US" sz="3200" dirty="0"/>
          </a:p>
          <a:p>
            <a:r>
              <a:rPr lang="en-US" sz="4000" dirty="0"/>
              <a:t>Be prepared to share your observations about the writing samples based on the rubric categories.</a:t>
            </a:r>
          </a:p>
        </p:txBody>
      </p:sp>
    </p:spTree>
    <p:extLst>
      <p:ext uri="{BB962C8B-B14F-4D97-AF65-F5344CB8AC3E}">
        <p14:creationId xmlns:p14="http://schemas.microsoft.com/office/powerpoint/2010/main" val="165826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7727602"/>
              </p:ext>
            </p:extLst>
          </p:nvPr>
        </p:nvGraphicFramePr>
        <p:xfrm>
          <a:off x="249382" y="249381"/>
          <a:ext cx="11679382" cy="6470945"/>
        </p:xfrm>
        <a:graphic>
          <a:graphicData uri="http://schemas.openxmlformats.org/drawingml/2006/table">
            <a:tbl>
              <a:tblPr firstRow="1" firstCol="1" bandRow="1">
                <a:tableStyleId>{5C22544A-7EE6-4342-B048-85BDC9FD1C3A}</a:tableStyleId>
              </a:tblPr>
              <a:tblGrid>
                <a:gridCol w="1278946">
                  <a:extLst>
                    <a:ext uri="{9D8B030D-6E8A-4147-A177-3AD203B41FA5}">
                      <a16:colId xmlns:a16="http://schemas.microsoft.com/office/drawing/2014/main" xmlns="" val="2974102664"/>
                    </a:ext>
                  </a:extLst>
                </a:gridCol>
                <a:gridCol w="2464084">
                  <a:extLst>
                    <a:ext uri="{9D8B030D-6E8A-4147-A177-3AD203B41FA5}">
                      <a16:colId xmlns:a16="http://schemas.microsoft.com/office/drawing/2014/main" xmlns="" val="11145085"/>
                    </a:ext>
                  </a:extLst>
                </a:gridCol>
                <a:gridCol w="2729880">
                  <a:extLst>
                    <a:ext uri="{9D8B030D-6E8A-4147-A177-3AD203B41FA5}">
                      <a16:colId xmlns:a16="http://schemas.microsoft.com/office/drawing/2014/main" xmlns="" val="4210160083"/>
                    </a:ext>
                  </a:extLst>
                </a:gridCol>
                <a:gridCol w="2673594">
                  <a:extLst>
                    <a:ext uri="{9D8B030D-6E8A-4147-A177-3AD203B41FA5}">
                      <a16:colId xmlns:a16="http://schemas.microsoft.com/office/drawing/2014/main" xmlns="" val="3988766452"/>
                    </a:ext>
                  </a:extLst>
                </a:gridCol>
                <a:gridCol w="2532878">
                  <a:extLst>
                    <a:ext uri="{9D8B030D-6E8A-4147-A177-3AD203B41FA5}">
                      <a16:colId xmlns:a16="http://schemas.microsoft.com/office/drawing/2014/main" xmlns="" val="1226171277"/>
                    </a:ext>
                  </a:extLst>
                </a:gridCol>
              </a:tblGrid>
              <a:tr h="817419">
                <a:tc>
                  <a:txBody>
                    <a:bodyPr/>
                    <a:lstStyle/>
                    <a:p>
                      <a:pPr marL="0" marR="0" algn="ctr">
                        <a:lnSpc>
                          <a:spcPct val="115000"/>
                        </a:lnSpc>
                        <a:spcBef>
                          <a:spcPts val="0"/>
                        </a:spcBef>
                        <a:spcAft>
                          <a:spcPts val="0"/>
                        </a:spcAft>
                      </a:pPr>
                      <a:r>
                        <a:rPr lang="en-US" sz="800" dirty="0">
                          <a:effectLst/>
                        </a:rPr>
                        <a:t/>
                      </a:r>
                      <a:br>
                        <a:rPr lang="en-US" sz="800" dirty="0">
                          <a:effectLst/>
                        </a:rPr>
                      </a:br>
                      <a:r>
                        <a:rPr lang="en-US" sz="1000" dirty="0">
                          <a:effectLst/>
                        </a:rPr>
                        <a:t>    </a:t>
                      </a:r>
                      <a:r>
                        <a:rPr lang="en-US" sz="1200" b="1" dirty="0" smtClean="0">
                          <a:effectLst/>
                        </a:rPr>
                        <a:t>Kid-Friendly</a:t>
                      </a:r>
                      <a:endParaRPr lang="en-US" sz="1200" b="1" baseline="0" dirty="0" smtClean="0">
                        <a:effectLst/>
                      </a:endParaRPr>
                    </a:p>
                    <a:p>
                      <a:pPr marL="0" marR="0" algn="ctr">
                        <a:lnSpc>
                          <a:spcPct val="115000"/>
                        </a:lnSpc>
                        <a:spcBef>
                          <a:spcPts val="0"/>
                        </a:spcBef>
                        <a:spcAft>
                          <a:spcPts val="0"/>
                        </a:spcAft>
                      </a:pPr>
                      <a:r>
                        <a:rPr lang="en-US" sz="1200" b="1" baseline="0" dirty="0" smtClean="0">
                          <a:effectLst/>
                        </a:rPr>
                        <a:t>INFORMATIONAL</a:t>
                      </a:r>
                    </a:p>
                    <a:p>
                      <a:pPr marL="0" marR="0" algn="ctr">
                        <a:lnSpc>
                          <a:spcPct val="115000"/>
                        </a:lnSpc>
                        <a:spcBef>
                          <a:spcPts val="0"/>
                        </a:spcBef>
                        <a:spcAft>
                          <a:spcPts val="0"/>
                        </a:spcAft>
                      </a:pPr>
                      <a:r>
                        <a:rPr lang="en-US" sz="1200" b="1" baseline="0" dirty="0" smtClean="0">
                          <a:effectLst/>
                        </a:rPr>
                        <a:t>Rubric</a:t>
                      </a:r>
                      <a:r>
                        <a:rPr lang="en-US" sz="1000" dirty="0">
                          <a:effectLst/>
                        </a:rPr>
                        <a:t/>
                      </a:r>
                      <a:br>
                        <a:rPr lang="en-US" sz="100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r>
                      <a:br>
                        <a:rPr lang="en-US" sz="1000" dirty="0">
                          <a:effectLst/>
                        </a:rPr>
                      </a:br>
                      <a:r>
                        <a:rPr lang="en-US" sz="2000" dirty="0">
                          <a:effectLst/>
                        </a:rPr>
                        <a:t>Development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Focus and Organization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Language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Conventions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xmlns="" val="1986689323"/>
                  </a:ext>
                </a:extLst>
              </a:tr>
              <a:tr h="1028574">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5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and ideas </a:t>
                      </a:r>
                      <a:r>
                        <a:rPr lang="en-US" sz="1050" dirty="0" smtClean="0">
                          <a:effectLst/>
                        </a:rPr>
                        <a:t>support</a:t>
                      </a:r>
                      <a:r>
                        <a:rPr lang="en-US" sz="1050" baseline="0" dirty="0" smtClean="0">
                          <a:effectLst/>
                        </a:rPr>
                        <a:t> </a:t>
                      </a:r>
                      <a:r>
                        <a:rPr lang="en-US" sz="1050" dirty="0" smtClean="0">
                          <a:effectLst/>
                        </a:rPr>
                        <a:t>my </a:t>
                      </a:r>
                      <a:r>
                        <a:rPr lang="en-US" sz="1050" dirty="0">
                          <a:effectLst/>
                        </a:rPr>
                        <a:t>focus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4 or more facts or examples from the article</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connect the facts and examples to my focus.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has a clear focus.  It hooks my </a:t>
                      </a:r>
                      <a:r>
                        <a:rPr lang="en-US" sz="1050" dirty="0" smtClean="0">
                          <a:effectLst/>
                        </a:rPr>
                        <a:t>readers!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organize my ideas by categories or topics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relates to the information I presented.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topic-specific vocabulary to explain the topic</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different types of sentences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is formal and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correct spelling, grammar, </a:t>
                      </a:r>
                      <a:r>
                        <a:rPr lang="en-US" sz="1050" dirty="0" smtClean="0">
                          <a:effectLst/>
                        </a:rPr>
                        <a:t>punctuation,</a:t>
                      </a:r>
                      <a:r>
                        <a:rPr lang="en-US" sz="1050" baseline="0" dirty="0" smtClean="0">
                          <a:effectLst/>
                        </a:rPr>
                        <a:t> </a:t>
                      </a:r>
                      <a:r>
                        <a:rPr lang="en-US" sz="1050" dirty="0" smtClean="0">
                          <a:effectLst/>
                        </a:rPr>
                        <a:t>and </a:t>
                      </a:r>
                      <a:r>
                        <a:rPr lang="en-US" sz="1050" dirty="0">
                          <a:effectLst/>
                        </a:rPr>
                        <a:t>capitalization</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There may be a </a:t>
                      </a:r>
                      <a:r>
                        <a:rPr lang="en-US" sz="1050" dirty="0" smtClean="0">
                          <a:effectLst/>
                        </a:rPr>
                        <a:t>few</a:t>
                      </a:r>
                      <a:r>
                        <a:rPr lang="en-US" sz="1050" baseline="0" dirty="0" smtClean="0">
                          <a:effectLst/>
                        </a:rPr>
                        <a:t> </a:t>
                      </a:r>
                      <a:r>
                        <a:rPr lang="en-US" sz="1050" dirty="0" smtClean="0">
                          <a:effectLst/>
                        </a:rPr>
                        <a:t>errors</a:t>
                      </a:r>
                      <a:r>
                        <a:rPr lang="en-US" sz="1050" dirty="0">
                          <a:effectLst/>
                        </a:rPr>
                        <a:t>, but they don’t interfere with what I meant to say.</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xmlns="" val="417364549"/>
                  </a:ext>
                </a:extLst>
              </a:tr>
              <a:tr h="1458584">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facts and ideas support my focus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2-</a:t>
                      </a:r>
                      <a:r>
                        <a:rPr lang="en-US" sz="1100" dirty="0">
                          <a:effectLst/>
                        </a:rPr>
                        <a:t>3</a:t>
                      </a:r>
                      <a:r>
                        <a:rPr lang="en-US" sz="1050" dirty="0">
                          <a:effectLst/>
                        </a:rPr>
                        <a:t> facts or examples from the article</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connect most of the facts and examples to my focus.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has a clear focus but is not exciting to the </a:t>
                      </a:r>
                      <a:r>
                        <a:rPr lang="en-US" sz="1050" dirty="0" smtClean="0">
                          <a:effectLst/>
                        </a:rPr>
                        <a:t>reader.</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ideas are organized by categories or topics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relates to most of the information.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some topic-specific vocabulary to explain the topic</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some variety in my sentences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writing is</a:t>
                      </a:r>
                      <a:br>
                        <a:rPr lang="en-US" sz="1050" dirty="0">
                          <a:effectLst/>
                        </a:rPr>
                      </a:br>
                      <a:r>
                        <a:rPr lang="en-US" sz="1050" dirty="0">
                          <a:effectLst/>
                        </a:rPr>
                        <a:t>formal and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usually use correct spelling, grammar, punctuation, and capitalization</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There are some </a:t>
                      </a:r>
                      <a:r>
                        <a:rPr lang="en-US" sz="1050" dirty="0" smtClean="0">
                          <a:effectLst/>
                        </a:rPr>
                        <a:t>errors</a:t>
                      </a:r>
                      <a:r>
                        <a:rPr lang="en-US" sz="1050" baseline="0" dirty="0" smtClean="0">
                          <a:effectLst/>
                        </a:rPr>
                        <a:t> </a:t>
                      </a:r>
                      <a:r>
                        <a:rPr lang="en-US" sz="1050" dirty="0" smtClean="0">
                          <a:effectLst/>
                        </a:rPr>
                        <a:t>but </a:t>
                      </a:r>
                      <a:r>
                        <a:rPr lang="en-US" sz="1050" dirty="0">
                          <a:effectLst/>
                        </a:rPr>
                        <a:t>they don’t interfere with what I meant </a:t>
                      </a:r>
                      <a:r>
                        <a:rPr lang="en-US" sz="1050" dirty="0" smtClean="0">
                          <a:effectLst/>
                        </a:rPr>
                        <a:t>to</a:t>
                      </a:r>
                      <a:r>
                        <a:rPr lang="en-US" sz="1050" baseline="0" dirty="0" smtClean="0">
                          <a:effectLst/>
                        </a:rPr>
                        <a:t> </a:t>
                      </a:r>
                      <a:r>
                        <a:rPr lang="en-US" sz="1050" dirty="0" smtClean="0">
                          <a:effectLst/>
                        </a:rPr>
                        <a:t>say</a:t>
                      </a:r>
                      <a:r>
                        <a:rPr lang="en-US" sz="1050" dirty="0">
                          <a:effectLst/>
                        </a:rPr>
                        <a:t>.</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xmlns="" val="736025239"/>
                  </a:ext>
                </a:extLst>
              </a:tr>
              <a:tr h="1295406">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Very few facts and ideas support my focus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used 1 or 2 facts or examples from the article</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are somewhat incorrect, repetitious, </a:t>
                      </a:r>
                      <a:r>
                        <a:rPr lang="en-US" sz="1050" dirty="0" smtClean="0">
                          <a:effectLst/>
                        </a:rPr>
                        <a:t>or</a:t>
                      </a:r>
                      <a:r>
                        <a:rPr lang="en-US" sz="1050" baseline="0" dirty="0" smtClean="0">
                          <a:effectLst/>
                        </a:rPr>
                        <a:t> </a:t>
                      </a:r>
                      <a:r>
                        <a:rPr lang="en-US" sz="1050" dirty="0" smtClean="0">
                          <a:effectLst/>
                        </a:rPr>
                        <a:t>merely </a:t>
                      </a:r>
                      <a:r>
                        <a:rPr lang="en-US" sz="1050" dirty="0">
                          <a:effectLst/>
                        </a:rPr>
                        <a:t>listed.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does not have a clear focus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ideas are not organized by categories or topics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doesn’t relate to the information.</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very little topic-specific vocabulary to explain the topic</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very few </a:t>
                      </a:r>
                      <a:r>
                        <a:rPr lang="en-US" sz="1050" dirty="0" smtClean="0">
                          <a:effectLst/>
                        </a:rPr>
                        <a:t>different</a:t>
                      </a:r>
                      <a:r>
                        <a:rPr lang="en-US" sz="1050" baseline="0" dirty="0" smtClean="0">
                          <a:effectLst/>
                        </a:rPr>
                        <a:t> </a:t>
                      </a:r>
                      <a:r>
                        <a:rPr lang="en-US" sz="1050" dirty="0" smtClean="0">
                          <a:effectLst/>
                        </a:rPr>
                        <a:t>types </a:t>
                      </a:r>
                      <a:r>
                        <a:rPr lang="en-US" sz="1050" dirty="0">
                          <a:effectLst/>
                        </a:rPr>
                        <a:t>of sentences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is not consistently formal and objective.</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have not </a:t>
                      </a:r>
                      <a:r>
                        <a:rPr lang="en-US" sz="1050" dirty="0" smtClean="0">
                          <a:effectLst/>
                        </a:rPr>
                        <a:t>correctly</a:t>
                      </a:r>
                      <a:r>
                        <a:rPr lang="en-US" sz="1050" baseline="0" dirty="0" smtClean="0">
                          <a:effectLst/>
                        </a:rPr>
                        <a:t> </a:t>
                      </a:r>
                      <a:r>
                        <a:rPr lang="en-US" sz="1050" dirty="0" smtClean="0">
                          <a:effectLst/>
                        </a:rPr>
                        <a:t>used </a:t>
                      </a:r>
                      <a:r>
                        <a:rPr lang="en-US" sz="1050" dirty="0">
                          <a:effectLst/>
                        </a:rPr>
                        <a:t>spelling, grammar, punctuation, and/or capitalization</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 errors I have made interfere with what I meant to say.</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xmlns="" val="3176397385"/>
                  </a:ext>
                </a:extLst>
              </a:tr>
              <a:tr h="1288086">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support my focus with facts and ideas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use facts or examples from the article</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are based on personal knowledge.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write an introduction</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ideas are not organized in any way</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write an ending.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do not use topic-specific vocabulary to explain the topic</a:t>
                      </a:r>
                      <a:r>
                        <a:rPr lang="en-US" sz="1050" dirty="0" smtClean="0">
                          <a:effectLst/>
                        </a:rPr>
                        <a:t>.</a:t>
                      </a:r>
                      <a:r>
                        <a:rPr lang="en-US" sz="105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sentences sound or look the same</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style is </a:t>
                      </a:r>
                      <a:r>
                        <a:rPr lang="en-US" sz="1050" dirty="0" smtClean="0">
                          <a:effectLst/>
                        </a:rPr>
                        <a:t>informal</a:t>
                      </a:r>
                      <a:r>
                        <a:rPr lang="en-US" sz="1050" baseline="0" dirty="0" smtClean="0">
                          <a:effectLst/>
                        </a:rPr>
                        <a:t> </a:t>
                      </a:r>
                      <a:r>
                        <a:rPr lang="en-US" sz="1050" dirty="0" smtClean="0">
                          <a:effectLst/>
                        </a:rPr>
                        <a:t>and </a:t>
                      </a:r>
                      <a:r>
                        <a:rPr lang="en-US" sz="1050" dirty="0">
                          <a:effectLst/>
                        </a:rPr>
                        <a:t>conversational.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pay </a:t>
                      </a:r>
                      <a:r>
                        <a:rPr lang="en-US" sz="1050" dirty="0" smtClean="0">
                          <a:effectLst/>
                        </a:rPr>
                        <a:t>attention</a:t>
                      </a:r>
                      <a:r>
                        <a:rPr lang="en-US" sz="1050" baseline="0" dirty="0" smtClean="0">
                          <a:effectLst/>
                        </a:rPr>
                        <a:t> </a:t>
                      </a:r>
                      <a:r>
                        <a:rPr lang="en-US" sz="1050" dirty="0" smtClean="0">
                          <a:effectLst/>
                        </a:rPr>
                        <a:t>to </a:t>
                      </a:r>
                      <a:r>
                        <a:rPr lang="en-US" sz="1050" dirty="0">
                          <a:effectLst/>
                        </a:rPr>
                        <a:t>conventions</a:t>
                      </a:r>
                      <a:r>
                        <a:rPr lang="en-US" sz="1050" dirty="0" smtClean="0">
                          <a:effectLst/>
                        </a:rPr>
                        <a:t>.</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errors make it hard</a:t>
                      </a:r>
                      <a:br>
                        <a:rPr lang="en-US" sz="1050" dirty="0">
                          <a:effectLst/>
                        </a:rPr>
                      </a:br>
                      <a:r>
                        <a:rPr lang="en-US" sz="1050" dirty="0">
                          <a:effectLst/>
                        </a:rPr>
                        <a:t>to understand what I was trying to say.</a:t>
                      </a:r>
                      <a:endParaRPr lang="en-US" sz="1100" dirty="0">
                        <a:effectLst/>
                      </a:endParaRPr>
                    </a:p>
                    <a:p>
                      <a:pPr marL="457200" marR="0" algn="l">
                        <a:lnSpc>
                          <a:spcPct val="115000"/>
                        </a:lnSpc>
                        <a:spcBef>
                          <a:spcPts val="0"/>
                        </a:spcBef>
                        <a:spcAft>
                          <a:spcPts val="0"/>
                        </a:spcAft>
                      </a:pPr>
                      <a:r>
                        <a:rPr lang="en-US" sz="1050" dirty="0">
                          <a:effectLst/>
                        </a:rPr>
                        <a:t> </a:t>
                      </a:r>
                      <a:endParaRPr lang="en-US" sz="1100" dirty="0">
                        <a:effectLst/>
                      </a:endParaRPr>
                    </a:p>
                    <a:p>
                      <a:pPr marL="320040" marR="0" algn="l">
                        <a:lnSpc>
                          <a:spcPct val="115000"/>
                        </a:lnSpc>
                        <a:spcBef>
                          <a:spcPts val="0"/>
                        </a:spcBef>
                        <a:spcAft>
                          <a:spcPts val="0"/>
                        </a:spcAft>
                      </a:pPr>
                      <a:r>
                        <a:rPr lang="en-US" sz="105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xmlns="" val="3227750924"/>
                  </a:ext>
                </a:extLst>
              </a:tr>
            </a:tbl>
          </a:graphicData>
        </a:graphic>
      </p:graphicFrame>
    </p:spTree>
    <p:extLst>
      <p:ext uri="{BB962C8B-B14F-4D97-AF65-F5344CB8AC3E}">
        <p14:creationId xmlns:p14="http://schemas.microsoft.com/office/powerpoint/2010/main" val="4202631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3541</TotalTime>
  <Words>5789</Words>
  <Application>Microsoft Macintosh PowerPoint</Application>
  <PresentationFormat>Widescreen</PresentationFormat>
  <Paragraphs>303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Corbel</vt:lpstr>
      <vt:lpstr>Symbol</vt:lpstr>
      <vt:lpstr>Times New Roman</vt:lpstr>
      <vt:lpstr>Wingdings</vt:lpstr>
      <vt:lpstr>Basis</vt:lpstr>
      <vt:lpstr>Writing lesson: editing &amp; revising</vt:lpstr>
      <vt:lpstr>Learning Standards</vt:lpstr>
      <vt:lpstr>I can statements…</vt:lpstr>
      <vt:lpstr>Why are we learning this?</vt:lpstr>
      <vt:lpstr>Agenda</vt:lpstr>
      <vt:lpstr>Writing Process Review</vt:lpstr>
      <vt:lpstr>Summative Writing Task</vt:lpstr>
      <vt:lpstr>Student Samples</vt:lpstr>
      <vt:lpstr>PowerPoint Presentation</vt:lpstr>
      <vt:lpstr>Essential Questions for Revising/Editing</vt:lpstr>
      <vt:lpstr>Student Sample #1</vt:lpstr>
      <vt:lpstr>Student Sample #1</vt:lpstr>
      <vt:lpstr>Student Sample #1</vt:lpstr>
      <vt:lpstr>Student Sample #1</vt:lpstr>
      <vt:lpstr>Student Sample #1</vt:lpstr>
      <vt:lpstr>Student Sample #1</vt:lpstr>
      <vt:lpstr>Student Sample #1</vt:lpstr>
      <vt:lpstr>Student Sample #1</vt:lpstr>
      <vt:lpstr>Student Sample #1</vt:lpstr>
      <vt:lpstr>Student Sample #1</vt:lpstr>
      <vt:lpstr>Essential Questions for Revising/Editing</vt:lpstr>
      <vt:lpstr>Essential Questions for Revising/Editing</vt:lpstr>
      <vt:lpstr>Student Sample #2</vt:lpstr>
      <vt:lpstr>Essential Questions for Revising/Editing</vt:lpstr>
      <vt:lpstr>Peer Review</vt:lpstr>
      <vt:lpstr>Sharing Time</vt:lpstr>
      <vt:lpstr>Essential Questions for Revising/Editing</vt:lpstr>
      <vt:lpstr>Goal Setting</vt:lpstr>
      <vt:lpstr>Publishing a Final Draft</vt:lpstr>
      <vt:lpstr>Publishing a Final Draft</vt:lpstr>
      <vt:lpstr>Exit Ticket</vt:lpstr>
      <vt:lpstr>Exit Ticket</vt:lpstr>
    </vt:vector>
  </TitlesOfParts>
  <Company>Metro Nashville Public Schools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Oklahoma  Land Rush</dc:title>
  <dc:creator>Martin, Christopher</dc:creator>
  <cp:lastModifiedBy>Maly, Hillary</cp:lastModifiedBy>
  <cp:revision>64</cp:revision>
  <cp:lastPrinted>2017-11-16T01:57:49Z</cp:lastPrinted>
  <dcterms:created xsi:type="dcterms:W3CDTF">2017-10-24T12:33:01Z</dcterms:created>
  <dcterms:modified xsi:type="dcterms:W3CDTF">2017-11-16T15:05:58Z</dcterms:modified>
</cp:coreProperties>
</file>