
<file path=[Content_Types].xml><?xml version="1.0" encoding="utf-8"?>
<Types xmlns="http://schemas.openxmlformats.org/package/2006/content-types">
  <Default Extension="jpeg" ContentType="image/jpe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0"/>
  </p:notesMasterIdLst>
  <p:sldIdLst>
    <p:sldId id="256" r:id="rId2"/>
    <p:sldId id="258" r:id="rId3"/>
    <p:sldId id="268" r:id="rId4"/>
    <p:sldId id="259" r:id="rId5"/>
    <p:sldId id="280" r:id="rId6"/>
    <p:sldId id="261" r:id="rId7"/>
    <p:sldId id="271" r:id="rId8"/>
    <p:sldId id="269" r:id="rId9"/>
    <p:sldId id="263" r:id="rId10"/>
    <p:sldId id="264" r:id="rId11"/>
    <p:sldId id="265" r:id="rId12"/>
    <p:sldId id="273" r:id="rId13"/>
    <p:sldId id="272" r:id="rId14"/>
    <p:sldId id="277" r:id="rId15"/>
    <p:sldId id="278" r:id="rId16"/>
    <p:sldId id="279" r:id="rId17"/>
    <p:sldId id="283" r:id="rId18"/>
    <p:sldId id="276" r:id="rId19"/>
    <p:sldId id="275" r:id="rId20"/>
    <p:sldId id="288" r:id="rId21"/>
    <p:sldId id="282" r:id="rId22"/>
    <p:sldId id="284" r:id="rId23"/>
    <p:sldId id="287" r:id="rId24"/>
    <p:sldId id="295" r:id="rId25"/>
    <p:sldId id="286" r:id="rId26"/>
    <p:sldId id="289" r:id="rId27"/>
    <p:sldId id="291" r:id="rId28"/>
    <p:sldId id="292" r:id="rId29"/>
    <p:sldId id="293" r:id="rId30"/>
    <p:sldId id="299" r:id="rId31"/>
    <p:sldId id="300" r:id="rId32"/>
    <p:sldId id="301" r:id="rId33"/>
    <p:sldId id="304" r:id="rId34"/>
    <p:sldId id="305" r:id="rId35"/>
    <p:sldId id="306" r:id="rId36"/>
    <p:sldId id="307" r:id="rId37"/>
    <p:sldId id="309" r:id="rId38"/>
    <p:sldId id="310" r:id="rId39"/>
    <p:sldId id="308" r:id="rId40"/>
    <p:sldId id="311" r:id="rId41"/>
    <p:sldId id="294" r:id="rId42"/>
    <p:sldId id="312" r:id="rId43"/>
    <p:sldId id="297" r:id="rId44"/>
    <p:sldId id="303" r:id="rId45"/>
    <p:sldId id="298" r:id="rId46"/>
    <p:sldId id="313" r:id="rId47"/>
    <p:sldId id="290" r:id="rId48"/>
    <p:sldId id="270" r:id="rId49"/>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tin, Christopher" initials="MC" lastIdx="1" clrIdx="0">
    <p:extLst>
      <p:ext uri="{19B8F6BF-5375-455C-9EA6-DF929625EA0E}">
        <p15:presenceInfo xmlns:p15="http://schemas.microsoft.com/office/powerpoint/2012/main" userId="S-1-5-21-1879281025-1619676815-1523996261-27787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7"/>
    <p:restoredTop sz="94646"/>
  </p:normalViewPr>
  <p:slideViewPr>
    <p:cSldViewPr snapToGrid="0">
      <p:cViewPr varScale="1">
        <p:scale>
          <a:sx n="104" d="100"/>
          <a:sy n="104" d="100"/>
        </p:scale>
        <p:origin x="440"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55"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commentAuthors" Target="commentAuthor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A80E44D3-805E-43F1-B95D-B5C90F22ED18}" type="datetimeFigureOut">
              <a:rPr lang="en-US" smtClean="0"/>
              <a:t>12/11/18</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5B588238-D654-404A-9D6A-7D807F172F47}" type="slidenum">
              <a:rPr lang="en-US" smtClean="0"/>
              <a:t>‹#›</a:t>
            </a:fld>
            <a:endParaRPr lang="en-US"/>
          </a:p>
        </p:txBody>
      </p:sp>
    </p:spTree>
    <p:extLst>
      <p:ext uri="{BB962C8B-B14F-4D97-AF65-F5344CB8AC3E}">
        <p14:creationId xmlns:p14="http://schemas.microsoft.com/office/powerpoint/2010/main" val="33055599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B588238-D654-404A-9D6A-7D807F172F47}" type="slidenum">
              <a:rPr lang="en-US" smtClean="0"/>
              <a:t>16</a:t>
            </a:fld>
            <a:endParaRPr lang="en-US"/>
          </a:p>
        </p:txBody>
      </p:sp>
    </p:spTree>
    <p:extLst>
      <p:ext uri="{BB962C8B-B14F-4D97-AF65-F5344CB8AC3E}">
        <p14:creationId xmlns:p14="http://schemas.microsoft.com/office/powerpoint/2010/main" val="14612089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C58A5E4C-4124-47F3-9D8E-C541B2BA7001}" type="datetimeFigureOut">
              <a:rPr lang="en-US" smtClean="0"/>
              <a:t>12/11/18</a:t>
            </a:fld>
            <a:endParaRPr lang="en-US"/>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90D3FB91-9C24-47C1-9F0D-528D21467D54}" type="slidenum">
              <a:rPr lang="en-US" smtClean="0"/>
              <a:t>‹#›</a:t>
            </a:fld>
            <a:endParaRPr lang="en-US"/>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770842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58A5E4C-4124-47F3-9D8E-C541B2BA7001}" type="datetimeFigureOut">
              <a:rPr lang="en-US" smtClean="0"/>
              <a:t>12/11/18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D3FB91-9C24-47C1-9F0D-528D21467D54}" type="slidenum">
              <a:rPr lang="en-US" smtClean="0"/>
              <a:t>‹#›</a:t>
            </a:fld>
            <a:endParaRPr lang="en-US"/>
          </a:p>
        </p:txBody>
      </p:sp>
    </p:spTree>
    <p:extLst>
      <p:ext uri="{BB962C8B-B14F-4D97-AF65-F5344CB8AC3E}">
        <p14:creationId xmlns:p14="http://schemas.microsoft.com/office/powerpoint/2010/main" val="6649648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58A5E4C-4124-47F3-9D8E-C541B2BA7001}" type="datetimeFigureOut">
              <a:rPr lang="en-US" smtClean="0"/>
              <a:t>12/11/18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D3FB91-9C24-47C1-9F0D-528D21467D54}" type="slidenum">
              <a:rPr lang="en-US" smtClean="0"/>
              <a:t>‹#›</a:t>
            </a:fld>
            <a:endParaRPr lang="en-US"/>
          </a:p>
        </p:txBody>
      </p:sp>
    </p:spTree>
    <p:extLst>
      <p:ext uri="{BB962C8B-B14F-4D97-AF65-F5344CB8AC3E}">
        <p14:creationId xmlns:p14="http://schemas.microsoft.com/office/powerpoint/2010/main" val="9054621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58A5E4C-4124-47F3-9D8E-C541B2BA7001}" type="datetimeFigureOut">
              <a:rPr lang="en-US" smtClean="0"/>
              <a:t>12/11/18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D3FB91-9C24-47C1-9F0D-528D21467D54}" type="slidenum">
              <a:rPr lang="en-US" smtClean="0"/>
              <a:t>‹#›</a:t>
            </a:fld>
            <a:endParaRPr lang="en-US"/>
          </a:p>
        </p:txBody>
      </p:sp>
    </p:spTree>
    <p:extLst>
      <p:ext uri="{BB962C8B-B14F-4D97-AF65-F5344CB8AC3E}">
        <p14:creationId xmlns:p14="http://schemas.microsoft.com/office/powerpoint/2010/main" val="32129787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en-US"/>
              <a:t>Click to edit Master title style</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58A5E4C-4124-47F3-9D8E-C541B2BA7001}" type="datetimeFigureOut">
              <a:rPr lang="en-US" smtClean="0"/>
              <a:t>12/11/18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D3FB91-9C24-47C1-9F0D-528D21467D54}" type="slidenum">
              <a:rPr lang="en-US" smtClean="0"/>
              <a:t>‹#›</a:t>
            </a:fld>
            <a:endParaRPr lang="en-US"/>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786506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58A5E4C-4124-47F3-9D8E-C541B2BA7001}" type="datetimeFigureOut">
              <a:rPr lang="en-US" smtClean="0"/>
              <a:t>12/11/18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D3FB91-9C24-47C1-9F0D-528D21467D54}" type="slidenum">
              <a:rPr lang="en-US" smtClean="0"/>
              <a:t>‹#›</a:t>
            </a:fld>
            <a:endParaRPr lang="en-US"/>
          </a:p>
        </p:txBody>
      </p:sp>
    </p:spTree>
    <p:extLst>
      <p:ext uri="{BB962C8B-B14F-4D97-AF65-F5344CB8AC3E}">
        <p14:creationId xmlns:p14="http://schemas.microsoft.com/office/powerpoint/2010/main" val="14795990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58A5E4C-4124-47F3-9D8E-C541B2BA7001}" type="datetimeFigureOut">
              <a:rPr lang="en-US" smtClean="0"/>
              <a:t>12/11/18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0D3FB91-9C24-47C1-9F0D-528D21467D54}" type="slidenum">
              <a:rPr lang="en-US" smtClean="0"/>
              <a:t>‹#›</a:t>
            </a:fld>
            <a:endParaRPr lang="en-US"/>
          </a:p>
        </p:txBody>
      </p:sp>
    </p:spTree>
    <p:extLst>
      <p:ext uri="{BB962C8B-B14F-4D97-AF65-F5344CB8AC3E}">
        <p14:creationId xmlns:p14="http://schemas.microsoft.com/office/powerpoint/2010/main" val="39187931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58A5E4C-4124-47F3-9D8E-C541B2BA7001}" type="datetimeFigureOut">
              <a:rPr lang="en-US" smtClean="0"/>
              <a:t>12/11/18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0D3FB91-9C24-47C1-9F0D-528D21467D54}" type="slidenum">
              <a:rPr lang="en-US" smtClean="0"/>
              <a:t>‹#›</a:t>
            </a:fld>
            <a:endParaRPr lang="en-US"/>
          </a:p>
        </p:txBody>
      </p:sp>
    </p:spTree>
    <p:extLst>
      <p:ext uri="{BB962C8B-B14F-4D97-AF65-F5344CB8AC3E}">
        <p14:creationId xmlns:p14="http://schemas.microsoft.com/office/powerpoint/2010/main" val="15654198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8A5E4C-4124-47F3-9D8E-C541B2BA7001}" type="datetimeFigureOut">
              <a:rPr lang="en-US" smtClean="0"/>
              <a:t>12/11/18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0D3FB91-9C24-47C1-9F0D-528D21467D54}" type="slidenum">
              <a:rPr lang="en-US" smtClean="0"/>
              <a:t>‹#›</a:t>
            </a:fld>
            <a:endParaRPr lang="en-US"/>
          </a:p>
        </p:txBody>
      </p:sp>
    </p:spTree>
    <p:extLst>
      <p:ext uri="{BB962C8B-B14F-4D97-AF65-F5344CB8AC3E}">
        <p14:creationId xmlns:p14="http://schemas.microsoft.com/office/powerpoint/2010/main" val="40278290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a:t>Click to edit Master title style</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C58A5E4C-4124-47F3-9D8E-C541B2BA7001}" type="datetimeFigureOut">
              <a:rPr lang="en-US" smtClean="0"/>
              <a:t>12/11/18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D3FB91-9C24-47C1-9F0D-528D21467D54}" type="slidenum">
              <a:rPr lang="en-US" smtClean="0"/>
              <a:t>‹#›</a:t>
            </a:fld>
            <a:endParaRPr lang="en-US"/>
          </a:p>
        </p:txBody>
      </p:sp>
    </p:spTree>
    <p:extLst>
      <p:ext uri="{BB962C8B-B14F-4D97-AF65-F5344CB8AC3E}">
        <p14:creationId xmlns:p14="http://schemas.microsoft.com/office/powerpoint/2010/main" val="38671745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C58A5E4C-4124-47F3-9D8E-C541B2BA7001}" type="datetimeFigureOut">
              <a:rPr lang="en-US" smtClean="0"/>
              <a:t>12/11/18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D3FB91-9C24-47C1-9F0D-528D21467D54}" type="slidenum">
              <a:rPr lang="en-US" smtClean="0"/>
              <a:t>‹#›</a:t>
            </a:fld>
            <a:endParaRPr lang="en-US"/>
          </a:p>
        </p:txBody>
      </p:sp>
    </p:spTree>
    <p:extLst>
      <p:ext uri="{BB962C8B-B14F-4D97-AF65-F5344CB8AC3E}">
        <p14:creationId xmlns:p14="http://schemas.microsoft.com/office/powerpoint/2010/main" val="31119825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C58A5E4C-4124-47F3-9D8E-C541B2BA7001}" type="datetimeFigureOut">
              <a:rPr lang="en-US" smtClean="0"/>
              <a:t>12/11/18</a:t>
            </a:fld>
            <a:endParaRPr lang="en-US"/>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90D3FB91-9C24-47C1-9F0D-528D21467D54}" type="slidenum">
              <a:rPr lang="en-US" smtClean="0"/>
              <a:t>‹#›</a:t>
            </a:fld>
            <a:endParaRPr lang="en-US"/>
          </a:p>
        </p:txBody>
      </p:sp>
    </p:spTree>
    <p:extLst>
      <p:ext uri="{BB962C8B-B14F-4D97-AF65-F5344CB8AC3E}">
        <p14:creationId xmlns:p14="http://schemas.microsoft.com/office/powerpoint/2010/main" val="18421485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hyperlink" Target="https://www.flocabulary.com/unit/writing-process/"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2.xml"/><Relationship Id="rId1" Type="http://schemas.openxmlformats.org/officeDocument/2006/relationships/video" Target="https://www.youtube.com/embed/yxaJY8UZxn4"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video" Target="https://www.youtube.com/embed/83ozOX9l7M8"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9600" dirty="0"/>
              <a:t>The Oklahoma </a:t>
            </a:r>
            <a:br>
              <a:rPr lang="en-US" sz="9600" dirty="0"/>
            </a:br>
            <a:r>
              <a:rPr lang="en-US" sz="9600" dirty="0"/>
              <a:t>Land Rush</a:t>
            </a:r>
          </a:p>
        </p:txBody>
      </p:sp>
      <p:sp>
        <p:nvSpPr>
          <p:cNvPr id="3" name="Subtitle 2"/>
          <p:cNvSpPr>
            <a:spLocks noGrp="1"/>
          </p:cNvSpPr>
          <p:nvPr>
            <p:ph type="subTitle" idx="1"/>
          </p:nvPr>
        </p:nvSpPr>
        <p:spPr/>
        <p:txBody>
          <a:bodyPr>
            <a:normAutofit/>
          </a:bodyPr>
          <a:lstStyle/>
          <a:p>
            <a:r>
              <a:rPr lang="en-US" sz="3600" dirty="0"/>
              <a:t>English Language Arts Unit</a:t>
            </a:r>
          </a:p>
        </p:txBody>
      </p:sp>
    </p:spTree>
    <p:extLst>
      <p:ext uri="{BB962C8B-B14F-4D97-AF65-F5344CB8AC3E}">
        <p14:creationId xmlns:p14="http://schemas.microsoft.com/office/powerpoint/2010/main" val="30287944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2999" y="609600"/>
            <a:ext cx="10287001" cy="1676400"/>
          </a:xfrm>
        </p:spPr>
        <p:txBody>
          <a:bodyPr>
            <a:noAutofit/>
          </a:bodyPr>
          <a:lstStyle/>
          <a:p>
            <a:r>
              <a:rPr lang="en-US" sz="4800" dirty="0"/>
              <a:t>Text #1: “Built in a Day: The Oklahoma Land Rush” by the National Park Service</a:t>
            </a:r>
          </a:p>
        </p:txBody>
      </p:sp>
      <p:sp>
        <p:nvSpPr>
          <p:cNvPr id="3" name="Content Placeholder 2"/>
          <p:cNvSpPr>
            <a:spLocks noGrp="1"/>
          </p:cNvSpPr>
          <p:nvPr>
            <p:ph idx="1"/>
          </p:nvPr>
        </p:nvSpPr>
        <p:spPr>
          <a:xfrm>
            <a:off x="1143000" y="2396836"/>
            <a:ext cx="10287000" cy="3699163"/>
          </a:xfrm>
        </p:spPr>
        <p:txBody>
          <a:bodyPr>
            <a:normAutofit lnSpcReduction="10000"/>
          </a:bodyPr>
          <a:lstStyle/>
          <a:p>
            <a:r>
              <a:rPr lang="en-US" sz="6500" dirty="0"/>
              <a:t>Analysis Question:</a:t>
            </a:r>
          </a:p>
          <a:p>
            <a:pPr lvl="1"/>
            <a:r>
              <a:rPr lang="en-US" sz="5200" dirty="0"/>
              <a:t>What does the author do to give you a clear picture of the Oklahoma Land Rush of 1889 and the people involved?</a:t>
            </a:r>
          </a:p>
        </p:txBody>
      </p:sp>
    </p:spTree>
    <p:extLst>
      <p:ext uri="{BB962C8B-B14F-4D97-AF65-F5344CB8AC3E}">
        <p14:creationId xmlns:p14="http://schemas.microsoft.com/office/powerpoint/2010/main" val="17472358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3565" y="609600"/>
            <a:ext cx="10626436" cy="1676400"/>
          </a:xfrm>
        </p:spPr>
        <p:txBody>
          <a:bodyPr>
            <a:noAutofit/>
          </a:bodyPr>
          <a:lstStyle/>
          <a:p>
            <a:r>
              <a:rPr lang="en-US" sz="4800" dirty="0"/>
              <a:t>Text #1: “Built in a Day: The Oklahoma Land Rush” by the National Park Service</a:t>
            </a:r>
          </a:p>
        </p:txBody>
      </p:sp>
      <p:sp>
        <p:nvSpPr>
          <p:cNvPr id="3" name="Content Placeholder 2"/>
          <p:cNvSpPr>
            <a:spLocks noGrp="1"/>
          </p:cNvSpPr>
          <p:nvPr>
            <p:ph idx="1"/>
          </p:nvPr>
        </p:nvSpPr>
        <p:spPr>
          <a:xfrm>
            <a:off x="803564" y="2286000"/>
            <a:ext cx="10626436" cy="3809999"/>
          </a:xfrm>
        </p:spPr>
        <p:txBody>
          <a:bodyPr>
            <a:normAutofit fontScale="62500" lnSpcReduction="20000"/>
          </a:bodyPr>
          <a:lstStyle/>
          <a:p>
            <a:r>
              <a:rPr lang="en-US" sz="6900" b="1" dirty="0"/>
              <a:t>Interpretation:</a:t>
            </a:r>
          </a:p>
          <a:p>
            <a:pPr lvl="1"/>
            <a:r>
              <a:rPr lang="en-US" sz="6600" dirty="0"/>
              <a:t>Given what you’ve learned from your readings, writings, and discussion, what adjective best describes the people who were involved in the Oklahoma Land Rush of 1889? Write an explanation of your chosen adjective by drawing on evidence from across the text.</a:t>
            </a:r>
          </a:p>
        </p:txBody>
      </p:sp>
    </p:spTree>
    <p:extLst>
      <p:ext uri="{BB962C8B-B14F-4D97-AF65-F5344CB8AC3E}">
        <p14:creationId xmlns:p14="http://schemas.microsoft.com/office/powerpoint/2010/main" val="24346450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3565" y="609600"/>
            <a:ext cx="10626436" cy="1676400"/>
          </a:xfrm>
        </p:spPr>
        <p:txBody>
          <a:bodyPr>
            <a:noAutofit/>
          </a:bodyPr>
          <a:lstStyle/>
          <a:p>
            <a:r>
              <a:rPr lang="en-US" sz="4800" dirty="0"/>
              <a:t>Text #1: “Built in a Day: The Oklahoma Land Rush” by the National Park Service</a:t>
            </a:r>
          </a:p>
        </p:txBody>
      </p:sp>
      <p:sp>
        <p:nvSpPr>
          <p:cNvPr id="3" name="Content Placeholder 2"/>
          <p:cNvSpPr>
            <a:spLocks noGrp="1"/>
          </p:cNvSpPr>
          <p:nvPr>
            <p:ph idx="1"/>
          </p:nvPr>
        </p:nvSpPr>
        <p:spPr>
          <a:xfrm>
            <a:off x="637309" y="2286000"/>
            <a:ext cx="10945091" cy="4225636"/>
          </a:xfrm>
        </p:spPr>
        <p:txBody>
          <a:bodyPr>
            <a:normAutofit fontScale="77500" lnSpcReduction="20000"/>
          </a:bodyPr>
          <a:lstStyle/>
          <a:p>
            <a:r>
              <a:rPr lang="en-US" sz="6900" b="1" dirty="0"/>
              <a:t>Identify Challenges:</a:t>
            </a:r>
          </a:p>
          <a:p>
            <a:pPr lvl="1"/>
            <a:r>
              <a:rPr lang="en-US" sz="6600" dirty="0"/>
              <a:t>Now that you’ve read and annotated the text, turn to p.8 in your </a:t>
            </a:r>
            <a:r>
              <a:rPr lang="en-US" sz="6600" i="1" dirty="0"/>
              <a:t>Student Reader</a:t>
            </a:r>
            <a:r>
              <a:rPr lang="en-US" sz="6600" dirty="0"/>
              <a:t>. List the challenges faced by settlers and Indians that you identified while reading. You may list them as bullet points.</a:t>
            </a:r>
          </a:p>
        </p:txBody>
      </p:sp>
    </p:spTree>
    <p:extLst>
      <p:ext uri="{BB962C8B-B14F-4D97-AF65-F5344CB8AC3E}">
        <p14:creationId xmlns:p14="http://schemas.microsoft.com/office/powerpoint/2010/main" val="20598428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6583" y="609600"/>
            <a:ext cx="10723417" cy="1676400"/>
          </a:xfrm>
        </p:spPr>
        <p:txBody>
          <a:bodyPr>
            <a:noAutofit/>
          </a:bodyPr>
          <a:lstStyle/>
          <a:p>
            <a:r>
              <a:rPr lang="en-US" sz="4800" b="1" dirty="0"/>
              <a:t>Text #2: “The Rush to Oklahoma” </a:t>
            </a:r>
            <a:br>
              <a:rPr lang="en-US" sz="4800" b="1" dirty="0"/>
            </a:br>
            <a:r>
              <a:rPr lang="en-US" sz="4800" b="1" dirty="0"/>
              <a:t>by William Willard Howard</a:t>
            </a:r>
          </a:p>
        </p:txBody>
      </p:sp>
      <p:sp>
        <p:nvSpPr>
          <p:cNvPr id="3" name="Content Placeholder 2"/>
          <p:cNvSpPr>
            <a:spLocks noGrp="1"/>
          </p:cNvSpPr>
          <p:nvPr>
            <p:ph idx="1"/>
          </p:nvPr>
        </p:nvSpPr>
        <p:spPr>
          <a:xfrm>
            <a:off x="706583" y="2396836"/>
            <a:ext cx="10875818" cy="3699163"/>
          </a:xfrm>
        </p:spPr>
        <p:txBody>
          <a:bodyPr>
            <a:normAutofit fontScale="92500" lnSpcReduction="20000"/>
          </a:bodyPr>
          <a:lstStyle/>
          <a:p>
            <a:r>
              <a:rPr lang="en-US" sz="6500" dirty="0"/>
              <a:t>You have also read and annotated text #2 using symbols from our Annotation Chart. In what ways does it differ from text #1?</a:t>
            </a:r>
            <a:endParaRPr lang="en-US" sz="5200" dirty="0"/>
          </a:p>
        </p:txBody>
      </p:sp>
    </p:spTree>
    <p:extLst>
      <p:ext uri="{BB962C8B-B14F-4D97-AF65-F5344CB8AC3E}">
        <p14:creationId xmlns:p14="http://schemas.microsoft.com/office/powerpoint/2010/main" val="6649830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3565" y="609600"/>
            <a:ext cx="10626436" cy="1676400"/>
          </a:xfrm>
        </p:spPr>
        <p:txBody>
          <a:bodyPr>
            <a:noAutofit/>
          </a:bodyPr>
          <a:lstStyle/>
          <a:p>
            <a:r>
              <a:rPr lang="en-US" sz="4800" b="1" dirty="0"/>
              <a:t>Text #2: “The Rush to Oklahoma” </a:t>
            </a:r>
            <a:br>
              <a:rPr lang="en-US" sz="4800" b="1" dirty="0"/>
            </a:br>
            <a:r>
              <a:rPr lang="en-US" sz="4800" b="1" dirty="0"/>
              <a:t>by William Willard Howard</a:t>
            </a:r>
            <a:endParaRPr lang="en-US" sz="4800" dirty="0"/>
          </a:p>
        </p:txBody>
      </p:sp>
      <p:sp>
        <p:nvSpPr>
          <p:cNvPr id="3" name="Content Placeholder 2"/>
          <p:cNvSpPr>
            <a:spLocks noGrp="1"/>
          </p:cNvSpPr>
          <p:nvPr>
            <p:ph idx="1"/>
          </p:nvPr>
        </p:nvSpPr>
        <p:spPr>
          <a:xfrm>
            <a:off x="667833" y="2286000"/>
            <a:ext cx="10897900" cy="3809999"/>
          </a:xfrm>
        </p:spPr>
        <p:txBody>
          <a:bodyPr>
            <a:normAutofit fontScale="77500" lnSpcReduction="20000"/>
          </a:bodyPr>
          <a:lstStyle/>
          <a:p>
            <a:r>
              <a:rPr lang="en-US" sz="6900" b="1" dirty="0"/>
              <a:t>Quick Write:</a:t>
            </a:r>
            <a:r>
              <a:rPr lang="en-US" sz="6900" dirty="0"/>
              <a:t> (Answer on p.10.)</a:t>
            </a:r>
          </a:p>
          <a:p>
            <a:pPr lvl="1"/>
            <a:r>
              <a:rPr lang="en-US" sz="6600" dirty="0"/>
              <a:t>What do you learn about the Oklahoma Land Rush of 1889 from reading Howard’s text?</a:t>
            </a:r>
          </a:p>
          <a:p>
            <a:pPr lvl="1"/>
            <a:r>
              <a:rPr lang="en-US" sz="6600" dirty="0"/>
              <a:t>What places in the text are getting in your way of understanding?</a:t>
            </a:r>
          </a:p>
        </p:txBody>
      </p:sp>
    </p:spTree>
    <p:extLst>
      <p:ext uri="{BB962C8B-B14F-4D97-AF65-F5344CB8AC3E}">
        <p14:creationId xmlns:p14="http://schemas.microsoft.com/office/powerpoint/2010/main" val="37723791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3565" y="609600"/>
            <a:ext cx="10626436" cy="1676400"/>
          </a:xfrm>
        </p:spPr>
        <p:txBody>
          <a:bodyPr>
            <a:noAutofit/>
          </a:bodyPr>
          <a:lstStyle/>
          <a:p>
            <a:r>
              <a:rPr lang="en-US" sz="4800" b="1" dirty="0"/>
              <a:t>Text #2: “The Rush to Oklahoma” </a:t>
            </a:r>
            <a:br>
              <a:rPr lang="en-US" sz="4800" b="1" dirty="0"/>
            </a:br>
            <a:r>
              <a:rPr lang="en-US" sz="4800" b="1" dirty="0"/>
              <a:t>by William Willard Howard</a:t>
            </a:r>
            <a:endParaRPr lang="en-US" sz="4800" dirty="0"/>
          </a:p>
        </p:txBody>
      </p:sp>
      <p:sp>
        <p:nvSpPr>
          <p:cNvPr id="3" name="Content Placeholder 2"/>
          <p:cNvSpPr>
            <a:spLocks noGrp="1"/>
          </p:cNvSpPr>
          <p:nvPr>
            <p:ph idx="1"/>
          </p:nvPr>
        </p:nvSpPr>
        <p:spPr>
          <a:xfrm>
            <a:off x="414338" y="2286000"/>
            <a:ext cx="11329987" cy="3809999"/>
          </a:xfrm>
        </p:spPr>
        <p:txBody>
          <a:bodyPr>
            <a:noAutofit/>
          </a:bodyPr>
          <a:lstStyle/>
          <a:p>
            <a:r>
              <a:rPr lang="en-US" sz="4800" b="1" dirty="0"/>
              <a:t>Identify Challenges:</a:t>
            </a:r>
          </a:p>
          <a:p>
            <a:pPr lvl="1"/>
            <a:r>
              <a:rPr lang="en-US" sz="4800" dirty="0"/>
              <a:t>Draw a line below your </a:t>
            </a:r>
            <a:r>
              <a:rPr lang="en-US" sz="4800" i="1" dirty="0"/>
              <a:t>Quick Write </a:t>
            </a:r>
            <a:r>
              <a:rPr lang="en-US" sz="4800" dirty="0"/>
              <a:t>on p.10 in your </a:t>
            </a:r>
            <a:r>
              <a:rPr lang="en-US" sz="4800" i="1" dirty="0"/>
              <a:t>Student Reader</a:t>
            </a:r>
            <a:r>
              <a:rPr lang="en-US" sz="4800" dirty="0"/>
              <a:t>. List the challenges faced by homesteaders that you identified while reading. You may list them as bullet points.</a:t>
            </a:r>
          </a:p>
        </p:txBody>
      </p:sp>
    </p:spTree>
    <p:extLst>
      <p:ext uri="{BB962C8B-B14F-4D97-AF65-F5344CB8AC3E}">
        <p14:creationId xmlns:p14="http://schemas.microsoft.com/office/powerpoint/2010/main" val="19997953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764" y="280987"/>
            <a:ext cx="11730037" cy="1676400"/>
          </a:xfrm>
        </p:spPr>
        <p:txBody>
          <a:bodyPr>
            <a:noAutofit/>
          </a:bodyPr>
          <a:lstStyle/>
          <a:p>
            <a:r>
              <a:rPr lang="en-US" sz="4800" dirty="0"/>
              <a:t>Text #1 “Built in a Day: The Oklahoma Land Rush” and Text #2: “The Rush to Oklahoma” </a:t>
            </a:r>
          </a:p>
        </p:txBody>
      </p:sp>
      <p:sp>
        <p:nvSpPr>
          <p:cNvPr id="3" name="Content Placeholder 2"/>
          <p:cNvSpPr>
            <a:spLocks noGrp="1"/>
          </p:cNvSpPr>
          <p:nvPr>
            <p:ph idx="1"/>
          </p:nvPr>
        </p:nvSpPr>
        <p:spPr>
          <a:xfrm>
            <a:off x="371475" y="1957387"/>
            <a:ext cx="11194257" cy="4343401"/>
          </a:xfrm>
        </p:spPr>
        <p:txBody>
          <a:bodyPr>
            <a:normAutofit fontScale="85000" lnSpcReduction="10000"/>
          </a:bodyPr>
          <a:lstStyle/>
          <a:p>
            <a:r>
              <a:rPr lang="en-US" sz="6900" b="1" dirty="0"/>
              <a:t>Discussion Questions:</a:t>
            </a:r>
            <a:endParaRPr lang="en-US" sz="6900" dirty="0"/>
          </a:p>
          <a:p>
            <a:pPr lvl="1"/>
            <a:r>
              <a:rPr lang="en-US" sz="6600" dirty="0"/>
              <a:t>What are the biggest differences in the content of the two texts?</a:t>
            </a:r>
          </a:p>
          <a:p>
            <a:pPr lvl="1"/>
            <a:r>
              <a:rPr lang="en-US" sz="6600" dirty="0"/>
              <a:t>Which text gives you a better sense of what it must have been like to be involved in the land rush? Why?</a:t>
            </a:r>
          </a:p>
        </p:txBody>
      </p:sp>
    </p:spTree>
    <p:extLst>
      <p:ext uri="{BB962C8B-B14F-4D97-AF65-F5344CB8AC3E}">
        <p14:creationId xmlns:p14="http://schemas.microsoft.com/office/powerpoint/2010/main" val="31243678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2837" y="272239"/>
            <a:ext cx="10145684" cy="1356360"/>
          </a:xfrm>
        </p:spPr>
        <p:txBody>
          <a:bodyPr>
            <a:normAutofit/>
          </a:bodyPr>
          <a:lstStyle/>
          <a:p>
            <a:r>
              <a:rPr lang="en-US" sz="6600" b="1" dirty="0"/>
              <a:t>Learning Standards</a:t>
            </a:r>
          </a:p>
        </p:txBody>
      </p:sp>
      <p:sp>
        <p:nvSpPr>
          <p:cNvPr id="3" name="Content Placeholder 2"/>
          <p:cNvSpPr>
            <a:spLocks noGrp="1"/>
          </p:cNvSpPr>
          <p:nvPr>
            <p:ph idx="1"/>
          </p:nvPr>
        </p:nvSpPr>
        <p:spPr>
          <a:xfrm>
            <a:off x="249382" y="1503909"/>
            <a:ext cx="11664661" cy="5354091"/>
          </a:xfrm>
        </p:spPr>
        <p:txBody>
          <a:bodyPr>
            <a:noAutofit/>
          </a:bodyPr>
          <a:lstStyle/>
          <a:p>
            <a:r>
              <a:rPr lang="en-US" sz="2400" b="1" dirty="0"/>
              <a:t>5.RI.KID.2 </a:t>
            </a:r>
            <a:r>
              <a:rPr lang="en-US" sz="2400" dirty="0"/>
              <a:t>Determine the main idea of a text and explain how it is supported by key details; summarize the text. </a:t>
            </a:r>
          </a:p>
          <a:p>
            <a:r>
              <a:rPr lang="en-US" sz="2400" b="1" dirty="0"/>
              <a:t>5.RI.KID.3 </a:t>
            </a:r>
            <a:r>
              <a:rPr lang="en-US" sz="2400" dirty="0"/>
              <a:t>Explain the relationships and interactions among two or more individuals, events, and/or ideas in a text.</a:t>
            </a:r>
          </a:p>
          <a:p>
            <a:r>
              <a:rPr lang="en-US" sz="3000" b="1" dirty="0"/>
              <a:t>5.W.TTP.2</a:t>
            </a:r>
            <a:r>
              <a:rPr lang="en-US" sz="3000" dirty="0"/>
              <a:t>Write informative/explanatory texts to examine a topic and convey ideas and information.</a:t>
            </a:r>
          </a:p>
          <a:p>
            <a:r>
              <a:rPr lang="en-US" sz="3000" b="1" dirty="0"/>
              <a:t>5.W.PDW.4 </a:t>
            </a:r>
            <a:r>
              <a:rPr lang="en-US" sz="3000" dirty="0"/>
              <a:t>Produce clear and coherent writing in which the development, organization, and style are appropriate to task, purpose, and audience. 	</a:t>
            </a:r>
          </a:p>
          <a:p>
            <a:r>
              <a:rPr lang="en-US" sz="3000" b="1" dirty="0"/>
              <a:t>5.W.PDW.5 </a:t>
            </a:r>
            <a:r>
              <a:rPr lang="en-US" sz="3000" dirty="0"/>
              <a:t>With guidance and support from peers and adults, develop and strengthen writing as needed by planning, revising, and editing. </a:t>
            </a:r>
          </a:p>
        </p:txBody>
      </p:sp>
    </p:spTree>
    <p:extLst>
      <p:ext uri="{BB962C8B-B14F-4D97-AF65-F5344CB8AC3E}">
        <p14:creationId xmlns:p14="http://schemas.microsoft.com/office/powerpoint/2010/main" val="38401871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8656" y="226609"/>
            <a:ext cx="11513126" cy="1487891"/>
          </a:xfrm>
        </p:spPr>
        <p:txBody>
          <a:bodyPr>
            <a:normAutofit fontScale="90000"/>
          </a:bodyPr>
          <a:lstStyle/>
          <a:p>
            <a:pPr algn="ctr"/>
            <a:r>
              <a:rPr lang="en-US" sz="6600" b="1" dirty="0"/>
              <a:t>Writing Task – Graphic Organizer</a:t>
            </a:r>
            <a:br>
              <a:rPr lang="en-US" sz="6600" b="1" dirty="0"/>
            </a:br>
            <a:r>
              <a:rPr lang="en-US" sz="2200" b="1" dirty="0"/>
              <a:t>Record this table on page 18 in your </a:t>
            </a:r>
            <a:r>
              <a:rPr lang="en-US" sz="2200" b="1" i="1" dirty="0"/>
              <a:t>Student Reader</a:t>
            </a:r>
            <a:r>
              <a:rPr lang="en-US" sz="2200" b="1" dirty="0"/>
              <a:t>. You will take notes in the table for your prewriting.</a:t>
            </a:r>
            <a:endParaRPr lang="en-US" sz="73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014452614"/>
              </p:ext>
            </p:extLst>
          </p:nvPr>
        </p:nvGraphicFramePr>
        <p:xfrm>
          <a:off x="614363" y="1714500"/>
          <a:ext cx="11072811" cy="4643440"/>
        </p:xfrm>
        <a:graphic>
          <a:graphicData uri="http://schemas.openxmlformats.org/drawingml/2006/table">
            <a:tbl>
              <a:tblPr firstRow="1" bandRow="1">
                <a:tableStyleId>{5C22544A-7EE6-4342-B048-85BDC9FD1C3A}</a:tableStyleId>
              </a:tblPr>
              <a:tblGrid>
                <a:gridCol w="3690937">
                  <a:extLst>
                    <a:ext uri="{9D8B030D-6E8A-4147-A177-3AD203B41FA5}">
                      <a16:colId xmlns:a16="http://schemas.microsoft.com/office/drawing/2014/main" val="2424508047"/>
                    </a:ext>
                  </a:extLst>
                </a:gridCol>
                <a:gridCol w="3690937">
                  <a:extLst>
                    <a:ext uri="{9D8B030D-6E8A-4147-A177-3AD203B41FA5}">
                      <a16:colId xmlns:a16="http://schemas.microsoft.com/office/drawing/2014/main" val="1096070904"/>
                    </a:ext>
                  </a:extLst>
                </a:gridCol>
                <a:gridCol w="3690937">
                  <a:extLst>
                    <a:ext uri="{9D8B030D-6E8A-4147-A177-3AD203B41FA5}">
                      <a16:colId xmlns:a16="http://schemas.microsoft.com/office/drawing/2014/main" val="2534900248"/>
                    </a:ext>
                  </a:extLst>
                </a:gridCol>
              </a:tblGrid>
              <a:tr h="928688">
                <a:tc>
                  <a:txBody>
                    <a:bodyPr/>
                    <a:lstStyle/>
                    <a:p>
                      <a:pPr algn="ctr"/>
                      <a:r>
                        <a:rPr lang="en-US" sz="4400" dirty="0"/>
                        <a:t>Challenge</a:t>
                      </a:r>
                    </a:p>
                  </a:txBody>
                  <a:tcPr/>
                </a:tc>
                <a:tc>
                  <a:txBody>
                    <a:bodyPr/>
                    <a:lstStyle/>
                    <a:p>
                      <a:pPr algn="ctr"/>
                      <a:r>
                        <a:rPr lang="en-US" sz="4400" dirty="0"/>
                        <a:t>Advice</a:t>
                      </a:r>
                    </a:p>
                  </a:txBody>
                  <a:tcPr/>
                </a:tc>
                <a:tc>
                  <a:txBody>
                    <a:bodyPr/>
                    <a:lstStyle/>
                    <a:p>
                      <a:pPr algn="ctr"/>
                      <a:r>
                        <a:rPr lang="en-US" sz="4400" dirty="0"/>
                        <a:t>Explanation</a:t>
                      </a:r>
                    </a:p>
                  </a:txBody>
                  <a:tcPr/>
                </a:tc>
                <a:extLst>
                  <a:ext uri="{0D108BD9-81ED-4DB2-BD59-A6C34878D82A}">
                    <a16:rowId xmlns:a16="http://schemas.microsoft.com/office/drawing/2014/main" val="2871355567"/>
                  </a:ext>
                </a:extLst>
              </a:tr>
              <a:tr h="928688">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2646858141"/>
                  </a:ext>
                </a:extLst>
              </a:tr>
              <a:tr h="928688">
                <a:tc>
                  <a:txBody>
                    <a:bodyPr/>
                    <a:lstStyle/>
                    <a:p>
                      <a:endParaRPr lang="en-US"/>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3084904605"/>
                  </a:ext>
                </a:extLst>
              </a:tr>
              <a:tr h="928688">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520293394"/>
                  </a:ext>
                </a:extLst>
              </a:tr>
              <a:tr h="928688">
                <a:tc>
                  <a:txBody>
                    <a:bodyPr/>
                    <a:lstStyle/>
                    <a:p>
                      <a:endParaRPr lang="en-US" dirty="0"/>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3875607012"/>
                  </a:ext>
                </a:extLst>
              </a:tr>
            </a:tbl>
          </a:graphicData>
        </a:graphic>
      </p:graphicFrame>
    </p:spTree>
    <p:extLst>
      <p:ext uri="{BB962C8B-B14F-4D97-AF65-F5344CB8AC3E}">
        <p14:creationId xmlns:p14="http://schemas.microsoft.com/office/powerpoint/2010/main" val="31051675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56222"/>
            <a:ext cx="9875520" cy="1356360"/>
          </a:xfrm>
        </p:spPr>
        <p:txBody>
          <a:bodyPr>
            <a:normAutofit/>
          </a:bodyPr>
          <a:lstStyle/>
          <a:p>
            <a:r>
              <a:rPr lang="en-US" sz="6600" b="1" dirty="0"/>
              <a:t>Summative Writing Task</a:t>
            </a:r>
          </a:p>
        </p:txBody>
      </p:sp>
      <p:sp>
        <p:nvSpPr>
          <p:cNvPr id="3" name="Content Placeholder 2"/>
          <p:cNvSpPr>
            <a:spLocks noGrp="1"/>
          </p:cNvSpPr>
          <p:nvPr>
            <p:ph idx="1"/>
          </p:nvPr>
        </p:nvSpPr>
        <p:spPr>
          <a:xfrm>
            <a:off x="318655" y="1390908"/>
            <a:ext cx="11540835" cy="5120727"/>
          </a:xfrm>
        </p:spPr>
        <p:txBody>
          <a:bodyPr>
            <a:noAutofit/>
          </a:bodyPr>
          <a:lstStyle/>
          <a:p>
            <a:pPr marL="45720" indent="0">
              <a:buNone/>
            </a:pPr>
            <a:r>
              <a:rPr lang="en-US" sz="4000" dirty="0"/>
              <a:t>Based on what you know about the Oklahoma Land Rush of 1889, write a letter to people who are about to participate in the land rush of 1891 to help them be successful in their quest for land. Provide the potential settlers with at least two pieces of advice and explain how each piece of advice will help them overcome challenges that come with participating in a land rush. Make sure that your advice is based in evidence from both unit texts.</a:t>
            </a:r>
          </a:p>
        </p:txBody>
      </p:sp>
    </p:spTree>
    <p:extLst>
      <p:ext uri="{BB962C8B-B14F-4D97-AF65-F5344CB8AC3E}">
        <p14:creationId xmlns:p14="http://schemas.microsoft.com/office/powerpoint/2010/main" val="8992301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2836" y="320988"/>
            <a:ext cx="10145684" cy="1356360"/>
          </a:xfrm>
        </p:spPr>
        <p:txBody>
          <a:bodyPr>
            <a:normAutofit/>
          </a:bodyPr>
          <a:lstStyle/>
          <a:p>
            <a:r>
              <a:rPr lang="en-US" sz="6600" b="1" dirty="0"/>
              <a:t>Learning Standards</a:t>
            </a:r>
          </a:p>
        </p:txBody>
      </p:sp>
      <p:sp>
        <p:nvSpPr>
          <p:cNvPr id="3" name="Content Placeholder 2"/>
          <p:cNvSpPr>
            <a:spLocks noGrp="1"/>
          </p:cNvSpPr>
          <p:nvPr>
            <p:ph idx="1"/>
          </p:nvPr>
        </p:nvSpPr>
        <p:spPr>
          <a:xfrm>
            <a:off x="300039" y="1531618"/>
            <a:ext cx="11558586" cy="4826319"/>
          </a:xfrm>
        </p:spPr>
        <p:txBody>
          <a:bodyPr>
            <a:noAutofit/>
          </a:bodyPr>
          <a:lstStyle/>
          <a:p>
            <a:r>
              <a:rPr lang="en-US" sz="3600" b="1" dirty="0"/>
              <a:t>5.RI.KID.2 </a:t>
            </a:r>
            <a:r>
              <a:rPr lang="en-US" sz="3600" dirty="0"/>
              <a:t>Determine the main idea of a text and explain how it is supported by key details; summarize the text. </a:t>
            </a:r>
          </a:p>
          <a:p>
            <a:r>
              <a:rPr lang="en-US" sz="3600" b="1" dirty="0"/>
              <a:t>5.RI.KID.3 </a:t>
            </a:r>
            <a:r>
              <a:rPr lang="en-US" sz="3600" dirty="0"/>
              <a:t>Explain the relationships and interactions among two or more individuals, events, and/or ideas in a text.</a:t>
            </a:r>
          </a:p>
          <a:p>
            <a:r>
              <a:rPr lang="en-US" sz="3600" b="1" dirty="0"/>
              <a:t>5.RI.CS.4 </a:t>
            </a:r>
            <a:r>
              <a:rPr lang="en-US" sz="3600" dirty="0"/>
              <a:t>Determine the meaning of words and phrases as they are used in a text relevant to a grade 5 topic or subject area, including figurative, connotative, and technical meanings. </a:t>
            </a:r>
            <a:r>
              <a:rPr lang="en-US" sz="3200" dirty="0"/>
              <a:t>	</a:t>
            </a:r>
          </a:p>
        </p:txBody>
      </p:sp>
    </p:spTree>
    <p:extLst>
      <p:ext uri="{BB962C8B-B14F-4D97-AF65-F5344CB8AC3E}">
        <p14:creationId xmlns:p14="http://schemas.microsoft.com/office/powerpoint/2010/main" val="6792881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8656" y="226609"/>
            <a:ext cx="11513126" cy="1487891"/>
          </a:xfrm>
        </p:spPr>
        <p:txBody>
          <a:bodyPr>
            <a:normAutofit fontScale="90000"/>
          </a:bodyPr>
          <a:lstStyle/>
          <a:p>
            <a:pPr algn="ctr"/>
            <a:r>
              <a:rPr lang="en-US" sz="6600" b="1" dirty="0"/>
              <a:t>Writing Task – Graphic Organizer</a:t>
            </a:r>
            <a:br>
              <a:rPr lang="en-US" sz="6600" b="1" dirty="0"/>
            </a:br>
            <a:r>
              <a:rPr lang="en-US" sz="2200" b="1" dirty="0"/>
              <a:t>Use the annotations you made in the texts to record notes in the table for your prewriting.</a:t>
            </a:r>
            <a:endParaRPr lang="en-US" sz="73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014452614"/>
              </p:ext>
            </p:extLst>
          </p:nvPr>
        </p:nvGraphicFramePr>
        <p:xfrm>
          <a:off x="614363" y="1714500"/>
          <a:ext cx="11072811" cy="4643440"/>
        </p:xfrm>
        <a:graphic>
          <a:graphicData uri="http://schemas.openxmlformats.org/drawingml/2006/table">
            <a:tbl>
              <a:tblPr firstRow="1" bandRow="1">
                <a:tableStyleId>{5C22544A-7EE6-4342-B048-85BDC9FD1C3A}</a:tableStyleId>
              </a:tblPr>
              <a:tblGrid>
                <a:gridCol w="3690937">
                  <a:extLst>
                    <a:ext uri="{9D8B030D-6E8A-4147-A177-3AD203B41FA5}">
                      <a16:colId xmlns:a16="http://schemas.microsoft.com/office/drawing/2014/main" val="2424508047"/>
                    </a:ext>
                  </a:extLst>
                </a:gridCol>
                <a:gridCol w="3690937">
                  <a:extLst>
                    <a:ext uri="{9D8B030D-6E8A-4147-A177-3AD203B41FA5}">
                      <a16:colId xmlns:a16="http://schemas.microsoft.com/office/drawing/2014/main" val="1096070904"/>
                    </a:ext>
                  </a:extLst>
                </a:gridCol>
                <a:gridCol w="3690937">
                  <a:extLst>
                    <a:ext uri="{9D8B030D-6E8A-4147-A177-3AD203B41FA5}">
                      <a16:colId xmlns:a16="http://schemas.microsoft.com/office/drawing/2014/main" val="2534900248"/>
                    </a:ext>
                  </a:extLst>
                </a:gridCol>
              </a:tblGrid>
              <a:tr h="928688">
                <a:tc>
                  <a:txBody>
                    <a:bodyPr/>
                    <a:lstStyle/>
                    <a:p>
                      <a:pPr algn="ctr"/>
                      <a:r>
                        <a:rPr lang="en-US" sz="4400" dirty="0"/>
                        <a:t>Challenge</a:t>
                      </a:r>
                    </a:p>
                  </a:txBody>
                  <a:tcPr/>
                </a:tc>
                <a:tc>
                  <a:txBody>
                    <a:bodyPr/>
                    <a:lstStyle/>
                    <a:p>
                      <a:pPr algn="ctr"/>
                      <a:r>
                        <a:rPr lang="en-US" sz="4400" dirty="0"/>
                        <a:t>Advice</a:t>
                      </a:r>
                    </a:p>
                  </a:txBody>
                  <a:tcPr/>
                </a:tc>
                <a:tc>
                  <a:txBody>
                    <a:bodyPr/>
                    <a:lstStyle/>
                    <a:p>
                      <a:pPr algn="ctr"/>
                      <a:r>
                        <a:rPr lang="en-US" sz="4400" dirty="0"/>
                        <a:t>Explanation</a:t>
                      </a:r>
                    </a:p>
                  </a:txBody>
                  <a:tcPr/>
                </a:tc>
                <a:extLst>
                  <a:ext uri="{0D108BD9-81ED-4DB2-BD59-A6C34878D82A}">
                    <a16:rowId xmlns:a16="http://schemas.microsoft.com/office/drawing/2014/main" val="2871355567"/>
                  </a:ext>
                </a:extLst>
              </a:tr>
              <a:tr h="928688">
                <a:tc>
                  <a:txBody>
                    <a:bodyPr/>
                    <a:lstStyle/>
                    <a:p>
                      <a:endParaRPr lang="en-US" dirty="0"/>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2646858141"/>
                  </a:ext>
                </a:extLst>
              </a:tr>
              <a:tr h="928688">
                <a:tc>
                  <a:txBody>
                    <a:bodyPr/>
                    <a:lstStyle/>
                    <a:p>
                      <a:endParaRPr lang="en-US"/>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3084904605"/>
                  </a:ext>
                </a:extLst>
              </a:tr>
              <a:tr h="928688">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520293394"/>
                  </a:ext>
                </a:extLst>
              </a:tr>
              <a:tr h="928688">
                <a:tc>
                  <a:txBody>
                    <a:bodyPr/>
                    <a:lstStyle/>
                    <a:p>
                      <a:endParaRPr lang="en-US" dirty="0"/>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3875607012"/>
                  </a:ext>
                </a:extLst>
              </a:tr>
            </a:tbl>
          </a:graphicData>
        </a:graphic>
      </p:graphicFrame>
    </p:spTree>
    <p:extLst>
      <p:ext uri="{BB962C8B-B14F-4D97-AF65-F5344CB8AC3E}">
        <p14:creationId xmlns:p14="http://schemas.microsoft.com/office/powerpoint/2010/main" val="28239275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8655" y="29661"/>
            <a:ext cx="11513126" cy="1487891"/>
          </a:xfrm>
        </p:spPr>
        <p:txBody>
          <a:bodyPr>
            <a:normAutofit fontScale="90000"/>
          </a:bodyPr>
          <a:lstStyle/>
          <a:p>
            <a:pPr algn="ctr"/>
            <a:r>
              <a:rPr lang="en-US" sz="6600" b="1" dirty="0"/>
              <a:t>Writing Task – Graphic Organizer</a:t>
            </a:r>
            <a:br>
              <a:rPr lang="en-US" sz="6600" b="1" dirty="0"/>
            </a:br>
            <a:r>
              <a:rPr lang="en-US" sz="2200" b="1" dirty="0"/>
              <a:t> Annotation Ideas</a:t>
            </a:r>
            <a:endParaRPr lang="en-US" sz="73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164948278"/>
              </p:ext>
            </p:extLst>
          </p:nvPr>
        </p:nvGraphicFramePr>
        <p:xfrm>
          <a:off x="538812" y="1334672"/>
          <a:ext cx="11072811" cy="5267986"/>
        </p:xfrm>
        <a:graphic>
          <a:graphicData uri="http://schemas.openxmlformats.org/drawingml/2006/table">
            <a:tbl>
              <a:tblPr firstRow="1" bandRow="1">
                <a:tableStyleId>{5C22544A-7EE6-4342-B048-85BDC9FD1C3A}</a:tableStyleId>
              </a:tblPr>
              <a:tblGrid>
                <a:gridCol w="3690937">
                  <a:extLst>
                    <a:ext uri="{9D8B030D-6E8A-4147-A177-3AD203B41FA5}">
                      <a16:colId xmlns:a16="http://schemas.microsoft.com/office/drawing/2014/main" val="2424508047"/>
                    </a:ext>
                  </a:extLst>
                </a:gridCol>
                <a:gridCol w="3690937">
                  <a:extLst>
                    <a:ext uri="{9D8B030D-6E8A-4147-A177-3AD203B41FA5}">
                      <a16:colId xmlns:a16="http://schemas.microsoft.com/office/drawing/2014/main" val="1096070904"/>
                    </a:ext>
                  </a:extLst>
                </a:gridCol>
                <a:gridCol w="3690937">
                  <a:extLst>
                    <a:ext uri="{9D8B030D-6E8A-4147-A177-3AD203B41FA5}">
                      <a16:colId xmlns:a16="http://schemas.microsoft.com/office/drawing/2014/main" val="2534900248"/>
                    </a:ext>
                  </a:extLst>
                </a:gridCol>
              </a:tblGrid>
              <a:tr h="733279">
                <a:tc>
                  <a:txBody>
                    <a:bodyPr/>
                    <a:lstStyle/>
                    <a:p>
                      <a:pPr algn="ctr"/>
                      <a:r>
                        <a:rPr lang="en-US" sz="4400" dirty="0"/>
                        <a:t>Challenge</a:t>
                      </a:r>
                    </a:p>
                  </a:txBody>
                  <a:tcPr/>
                </a:tc>
                <a:tc>
                  <a:txBody>
                    <a:bodyPr/>
                    <a:lstStyle/>
                    <a:p>
                      <a:pPr algn="ctr"/>
                      <a:r>
                        <a:rPr lang="en-US" sz="4400" dirty="0"/>
                        <a:t>Advice</a:t>
                      </a:r>
                    </a:p>
                  </a:txBody>
                  <a:tcPr/>
                </a:tc>
                <a:tc>
                  <a:txBody>
                    <a:bodyPr/>
                    <a:lstStyle/>
                    <a:p>
                      <a:pPr algn="ctr"/>
                      <a:r>
                        <a:rPr lang="en-US" sz="4400" dirty="0"/>
                        <a:t>Explanation</a:t>
                      </a:r>
                    </a:p>
                  </a:txBody>
                  <a:tcPr/>
                </a:tc>
                <a:extLst>
                  <a:ext uri="{0D108BD9-81ED-4DB2-BD59-A6C34878D82A}">
                    <a16:rowId xmlns:a16="http://schemas.microsoft.com/office/drawing/2014/main" val="2871355567"/>
                  </a:ext>
                </a:extLst>
              </a:tr>
              <a:tr h="646528">
                <a:tc>
                  <a:txBody>
                    <a:bodyPr/>
                    <a:lstStyle/>
                    <a:p>
                      <a:r>
                        <a:rPr lang="en-US" dirty="0"/>
                        <a:t>Transportation (getting</a:t>
                      </a:r>
                      <a:r>
                        <a:rPr lang="en-US" baseline="0" dirty="0"/>
                        <a:t> to the Land Rush – train, horse/wagon, etc.)</a:t>
                      </a:r>
                      <a:endParaRPr lang="en-US" dirty="0"/>
                    </a:p>
                  </a:txBody>
                  <a:tcPr/>
                </a:tc>
                <a:tc>
                  <a:txBody>
                    <a:bodyPr/>
                    <a:lstStyle/>
                    <a:p>
                      <a:endParaRPr lang="en-US" dirty="0"/>
                    </a:p>
                  </a:txBody>
                  <a:tcPr/>
                </a:tc>
                <a:tc>
                  <a:txBody>
                    <a:bodyPr/>
                    <a:lstStyle/>
                    <a:p>
                      <a:endParaRPr lang="en-US"/>
                    </a:p>
                  </a:txBody>
                  <a:tcPr/>
                </a:tc>
                <a:extLst>
                  <a:ext uri="{0D108BD9-81ED-4DB2-BD59-A6C34878D82A}">
                    <a16:rowId xmlns:a16="http://schemas.microsoft.com/office/drawing/2014/main" val="2646858141"/>
                  </a:ext>
                </a:extLst>
              </a:tr>
              <a:tr h="659058">
                <a:tc>
                  <a:txBody>
                    <a:bodyPr/>
                    <a:lstStyle/>
                    <a:p>
                      <a:r>
                        <a:rPr lang="en-US" dirty="0"/>
                        <a:t>Avoiding conflicts</a:t>
                      </a:r>
                      <a:r>
                        <a:rPr lang="en-US" baseline="0" dirty="0"/>
                        <a:t>/problems with others (claim jumpers, sooners, etc.)</a:t>
                      </a:r>
                      <a:endParaRPr lang="en-US" dirty="0"/>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3084904605"/>
                  </a:ext>
                </a:extLst>
              </a:tr>
              <a:tr h="604911">
                <a:tc>
                  <a:txBody>
                    <a:bodyPr/>
                    <a:lstStyle/>
                    <a:p>
                      <a:r>
                        <a:rPr lang="en-US" dirty="0"/>
                        <a:t>Safety (very</a:t>
                      </a:r>
                      <a:r>
                        <a:rPr lang="en-US" baseline="0" dirty="0"/>
                        <a:t> crowded, shots fired, “lawlessness,” etc.)</a:t>
                      </a:r>
                      <a:endParaRPr lang="en-US" dirty="0"/>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520293394"/>
                  </a:ext>
                </a:extLst>
              </a:tr>
              <a:tr h="232172">
                <a:tc>
                  <a:txBody>
                    <a:bodyPr/>
                    <a:lstStyle/>
                    <a:p>
                      <a:r>
                        <a:rPr lang="en-US" dirty="0"/>
                        <a:t>People’s honesty/believing</a:t>
                      </a:r>
                      <a:r>
                        <a:rPr lang="en-US" baseline="0" dirty="0"/>
                        <a:t> other people (sooners, U.S. marshals, etc.)</a:t>
                      </a:r>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3875607012"/>
                  </a:ext>
                </a:extLst>
              </a:tr>
              <a:tr h="232172">
                <a:tc>
                  <a:txBody>
                    <a:bodyPr/>
                    <a:lstStyle/>
                    <a:p>
                      <a:r>
                        <a:rPr lang="en-US" dirty="0"/>
                        <a:t>Waiting for the start time (sooners)</a:t>
                      </a:r>
                    </a:p>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902987590"/>
                  </a:ext>
                </a:extLst>
              </a:tr>
              <a:tr h="156901">
                <a:tc>
                  <a:txBody>
                    <a:bodyPr/>
                    <a:lstStyle/>
                    <a:p>
                      <a:r>
                        <a:rPr lang="en-US" baseline="0" dirty="0"/>
                        <a:t>Scarcity (way more people than land available)</a:t>
                      </a:r>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2171234018"/>
                  </a:ext>
                </a:extLst>
              </a:tr>
              <a:tr h="232172">
                <a:tc>
                  <a:txBody>
                    <a:bodyPr/>
                    <a:lstStyle/>
                    <a:p>
                      <a:r>
                        <a:rPr lang="en-US" dirty="0"/>
                        <a:t>Getting the paperwork</a:t>
                      </a:r>
                      <a:r>
                        <a:rPr lang="en-US" baseline="0" dirty="0"/>
                        <a:t> signed to register a claim (illiteracy)</a:t>
                      </a:r>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3931108227"/>
                  </a:ext>
                </a:extLst>
              </a:tr>
            </a:tbl>
          </a:graphicData>
        </a:graphic>
      </p:graphicFrame>
    </p:spTree>
    <p:extLst>
      <p:ext uri="{BB962C8B-B14F-4D97-AF65-F5344CB8AC3E}">
        <p14:creationId xmlns:p14="http://schemas.microsoft.com/office/powerpoint/2010/main" val="35829066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2837" y="272239"/>
            <a:ext cx="10145684" cy="1356360"/>
          </a:xfrm>
        </p:spPr>
        <p:txBody>
          <a:bodyPr>
            <a:normAutofit/>
          </a:bodyPr>
          <a:lstStyle/>
          <a:p>
            <a:r>
              <a:rPr lang="en-US" sz="6600" b="1" dirty="0"/>
              <a:t>Learning Standards</a:t>
            </a:r>
          </a:p>
        </p:txBody>
      </p:sp>
      <p:sp>
        <p:nvSpPr>
          <p:cNvPr id="3" name="Content Placeholder 2"/>
          <p:cNvSpPr>
            <a:spLocks noGrp="1"/>
          </p:cNvSpPr>
          <p:nvPr>
            <p:ph idx="1"/>
          </p:nvPr>
        </p:nvSpPr>
        <p:spPr>
          <a:xfrm>
            <a:off x="249382" y="1503909"/>
            <a:ext cx="11664661" cy="5354091"/>
          </a:xfrm>
        </p:spPr>
        <p:txBody>
          <a:bodyPr>
            <a:noAutofit/>
          </a:bodyPr>
          <a:lstStyle/>
          <a:p>
            <a:r>
              <a:rPr lang="en-US" sz="2400" b="1" dirty="0"/>
              <a:t>5.RI.KID.2 </a:t>
            </a:r>
            <a:r>
              <a:rPr lang="en-US" sz="2400" dirty="0"/>
              <a:t>Determine the main idea of a text and explain how it is supported by key details; summarize the text. </a:t>
            </a:r>
          </a:p>
          <a:p>
            <a:r>
              <a:rPr lang="en-US" sz="2400" b="1" dirty="0"/>
              <a:t>5.RI.KID.3 </a:t>
            </a:r>
            <a:r>
              <a:rPr lang="en-US" sz="2400" dirty="0"/>
              <a:t>Explain the relationships and interactions among two or more individuals, events, and/or ideas in a text.</a:t>
            </a:r>
          </a:p>
          <a:p>
            <a:r>
              <a:rPr lang="en-US" sz="3000" b="1" dirty="0"/>
              <a:t>5.W.TTP.2</a:t>
            </a:r>
            <a:r>
              <a:rPr lang="en-US" sz="3000" dirty="0"/>
              <a:t>Write informative/explanatory texts to examine a topic and convey ideas and information.</a:t>
            </a:r>
          </a:p>
          <a:p>
            <a:r>
              <a:rPr lang="en-US" sz="3000" b="1" dirty="0"/>
              <a:t>5.W.PDW.4 </a:t>
            </a:r>
            <a:r>
              <a:rPr lang="en-US" sz="3000" dirty="0"/>
              <a:t>Produce clear and coherent writing in which the development, organization, and style are appropriate to task, purpose, and audience. 	</a:t>
            </a:r>
          </a:p>
          <a:p>
            <a:r>
              <a:rPr lang="en-US" sz="3000" b="1" dirty="0"/>
              <a:t>5.W.PDW.5 </a:t>
            </a:r>
            <a:r>
              <a:rPr lang="en-US" sz="3000" dirty="0"/>
              <a:t>With guidance and support from peers and adults, develop and strengthen writing as needed by planning, revising, and editing. </a:t>
            </a:r>
          </a:p>
        </p:txBody>
      </p:sp>
    </p:spTree>
    <p:extLst>
      <p:ext uri="{BB962C8B-B14F-4D97-AF65-F5344CB8AC3E}">
        <p14:creationId xmlns:p14="http://schemas.microsoft.com/office/powerpoint/2010/main" val="76318056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4182" y="609600"/>
            <a:ext cx="10464338" cy="1356360"/>
          </a:xfrm>
        </p:spPr>
        <p:txBody>
          <a:bodyPr>
            <a:normAutofit/>
          </a:bodyPr>
          <a:lstStyle/>
          <a:p>
            <a:r>
              <a:rPr lang="en-US" sz="6600" b="1" dirty="0"/>
              <a:t>I can statements…</a:t>
            </a:r>
          </a:p>
        </p:txBody>
      </p:sp>
      <p:sp>
        <p:nvSpPr>
          <p:cNvPr id="3" name="Content Placeholder 2"/>
          <p:cNvSpPr>
            <a:spLocks noGrp="1"/>
          </p:cNvSpPr>
          <p:nvPr>
            <p:ph idx="1"/>
          </p:nvPr>
        </p:nvSpPr>
        <p:spPr>
          <a:xfrm>
            <a:off x="554182" y="2057400"/>
            <a:ext cx="11277600" cy="4038600"/>
          </a:xfrm>
        </p:spPr>
        <p:txBody>
          <a:bodyPr>
            <a:normAutofit/>
          </a:bodyPr>
          <a:lstStyle/>
          <a:p>
            <a:r>
              <a:rPr lang="en-US" sz="4000" dirty="0"/>
              <a:t>I can write an informative text to convey the main ideas of a topic.</a:t>
            </a:r>
          </a:p>
          <a:p>
            <a:r>
              <a:rPr lang="en-US" sz="4000" dirty="0"/>
              <a:t>I can develop ideas, organize information clearly, and use style that is appropriate to the writing task.</a:t>
            </a:r>
          </a:p>
          <a:p>
            <a:r>
              <a:rPr lang="en-US" sz="4000" dirty="0"/>
              <a:t>I can follow steps in the writing process to revise and edit my writing. </a:t>
            </a:r>
          </a:p>
        </p:txBody>
      </p:sp>
    </p:spTree>
    <p:extLst>
      <p:ext uri="{BB962C8B-B14F-4D97-AF65-F5344CB8AC3E}">
        <p14:creationId xmlns:p14="http://schemas.microsoft.com/office/powerpoint/2010/main" val="313200286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7200" b="1" i="1" dirty="0"/>
              <a:t>Writing Process </a:t>
            </a:r>
            <a:r>
              <a:rPr lang="en-US" sz="7200" b="1" dirty="0"/>
              <a:t>Review</a:t>
            </a:r>
          </a:p>
        </p:txBody>
      </p:sp>
      <p:sp>
        <p:nvSpPr>
          <p:cNvPr id="3" name="Content Placeholder 2"/>
          <p:cNvSpPr>
            <a:spLocks noGrp="1"/>
          </p:cNvSpPr>
          <p:nvPr>
            <p:ph idx="1"/>
          </p:nvPr>
        </p:nvSpPr>
        <p:spPr/>
        <p:txBody>
          <a:bodyPr>
            <a:normAutofit/>
          </a:bodyPr>
          <a:lstStyle/>
          <a:p>
            <a:r>
              <a:rPr lang="en-US" sz="5400" dirty="0">
                <a:hlinkClick r:id="rId2"/>
              </a:rPr>
              <a:t>The Writing Process</a:t>
            </a:r>
            <a:endParaRPr lang="en-US" sz="5400" dirty="0"/>
          </a:p>
        </p:txBody>
      </p:sp>
      <p:pic>
        <p:nvPicPr>
          <p:cNvPr id="4" name="Picture 3"/>
          <p:cNvPicPr>
            <a:picLocks noChangeAspect="1"/>
          </p:cNvPicPr>
          <p:nvPr/>
        </p:nvPicPr>
        <p:blipFill>
          <a:blip r:embed="rId3"/>
          <a:stretch>
            <a:fillRect/>
          </a:stretch>
        </p:blipFill>
        <p:spPr>
          <a:xfrm>
            <a:off x="2676114" y="2932363"/>
            <a:ext cx="6083300" cy="1333500"/>
          </a:xfrm>
          <a:prstGeom prst="rect">
            <a:avLst/>
          </a:prstGeom>
        </p:spPr>
      </p:pic>
    </p:spTree>
    <p:extLst>
      <p:ext uri="{BB962C8B-B14F-4D97-AF65-F5344CB8AC3E}">
        <p14:creationId xmlns:p14="http://schemas.microsoft.com/office/powerpoint/2010/main" val="161083604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56222"/>
            <a:ext cx="9875520" cy="1356360"/>
          </a:xfrm>
        </p:spPr>
        <p:txBody>
          <a:bodyPr>
            <a:normAutofit/>
          </a:bodyPr>
          <a:lstStyle/>
          <a:p>
            <a:r>
              <a:rPr lang="en-US" sz="6600" b="1" dirty="0"/>
              <a:t>Summative Writing Task</a:t>
            </a:r>
          </a:p>
        </p:txBody>
      </p:sp>
      <p:sp>
        <p:nvSpPr>
          <p:cNvPr id="3" name="Content Placeholder 2"/>
          <p:cNvSpPr>
            <a:spLocks noGrp="1"/>
          </p:cNvSpPr>
          <p:nvPr>
            <p:ph idx="1"/>
          </p:nvPr>
        </p:nvSpPr>
        <p:spPr>
          <a:xfrm>
            <a:off x="318655" y="1390908"/>
            <a:ext cx="11540835" cy="5120727"/>
          </a:xfrm>
        </p:spPr>
        <p:txBody>
          <a:bodyPr>
            <a:noAutofit/>
          </a:bodyPr>
          <a:lstStyle/>
          <a:p>
            <a:pPr marL="45720" indent="0">
              <a:buNone/>
            </a:pPr>
            <a:r>
              <a:rPr lang="en-US" sz="4000" dirty="0"/>
              <a:t>Based on what you know about the Oklahoma Land Rush of 1889, write a letter to people who are about to participate in the land rush of 1891 to help them be successful in their quest for land. Provide the potential settlers with at least two pieces of advice and explain how each piece of advice will help them overcome challenges that come with participating in a land rush. Make sure that your advice is based in evidence from both unit texts.</a:t>
            </a:r>
          </a:p>
        </p:txBody>
      </p:sp>
    </p:spTree>
    <p:extLst>
      <p:ext uri="{BB962C8B-B14F-4D97-AF65-F5344CB8AC3E}">
        <p14:creationId xmlns:p14="http://schemas.microsoft.com/office/powerpoint/2010/main" val="74649093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56222"/>
            <a:ext cx="9875520" cy="1356360"/>
          </a:xfrm>
        </p:spPr>
        <p:txBody>
          <a:bodyPr>
            <a:normAutofit/>
          </a:bodyPr>
          <a:lstStyle/>
          <a:p>
            <a:r>
              <a:rPr lang="en-US" sz="6600" b="1" dirty="0"/>
              <a:t>Student Samples</a:t>
            </a:r>
          </a:p>
        </p:txBody>
      </p:sp>
      <p:sp>
        <p:nvSpPr>
          <p:cNvPr id="3" name="Content Placeholder 2"/>
          <p:cNvSpPr>
            <a:spLocks noGrp="1"/>
          </p:cNvSpPr>
          <p:nvPr>
            <p:ph idx="1"/>
          </p:nvPr>
        </p:nvSpPr>
        <p:spPr>
          <a:xfrm>
            <a:off x="318655" y="1390908"/>
            <a:ext cx="11540835" cy="5120727"/>
          </a:xfrm>
        </p:spPr>
        <p:txBody>
          <a:bodyPr>
            <a:noAutofit/>
          </a:bodyPr>
          <a:lstStyle/>
          <a:p>
            <a:r>
              <a:rPr lang="en-US" sz="4000" dirty="0"/>
              <a:t>We’re going to examine some examples of student writing. </a:t>
            </a:r>
          </a:p>
          <a:p>
            <a:r>
              <a:rPr lang="en-US" sz="4000" dirty="0"/>
              <a:t>First, we’ll review the Informational/Explanatory Writing Rubric. </a:t>
            </a:r>
            <a:r>
              <a:rPr lang="en-US" sz="3200" dirty="0"/>
              <a:t>(Add the new copy to your </a:t>
            </a:r>
            <a:r>
              <a:rPr lang="en-US" sz="3200" i="1" dirty="0"/>
              <a:t>Literacy</a:t>
            </a:r>
            <a:r>
              <a:rPr lang="en-US" sz="3200" dirty="0"/>
              <a:t> notes!)</a:t>
            </a:r>
          </a:p>
          <a:p>
            <a:r>
              <a:rPr lang="en-US" sz="4000" dirty="0"/>
              <a:t>Be prepared to share your observations about the writing samples based on the rubric categories.</a:t>
            </a:r>
          </a:p>
        </p:txBody>
      </p:sp>
    </p:spTree>
    <p:extLst>
      <p:ext uri="{BB962C8B-B14F-4D97-AF65-F5344CB8AC3E}">
        <p14:creationId xmlns:p14="http://schemas.microsoft.com/office/powerpoint/2010/main" val="165826973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997727602"/>
              </p:ext>
            </p:extLst>
          </p:nvPr>
        </p:nvGraphicFramePr>
        <p:xfrm>
          <a:off x="249382" y="249381"/>
          <a:ext cx="11679382" cy="6437036"/>
        </p:xfrm>
        <a:graphic>
          <a:graphicData uri="http://schemas.openxmlformats.org/drawingml/2006/table">
            <a:tbl>
              <a:tblPr firstRow="1" firstCol="1" bandRow="1">
                <a:tableStyleId>{5C22544A-7EE6-4342-B048-85BDC9FD1C3A}</a:tableStyleId>
              </a:tblPr>
              <a:tblGrid>
                <a:gridCol w="1278946">
                  <a:extLst>
                    <a:ext uri="{9D8B030D-6E8A-4147-A177-3AD203B41FA5}">
                      <a16:colId xmlns:a16="http://schemas.microsoft.com/office/drawing/2014/main" val="2974102664"/>
                    </a:ext>
                  </a:extLst>
                </a:gridCol>
                <a:gridCol w="2464084">
                  <a:extLst>
                    <a:ext uri="{9D8B030D-6E8A-4147-A177-3AD203B41FA5}">
                      <a16:colId xmlns:a16="http://schemas.microsoft.com/office/drawing/2014/main" val="11145085"/>
                    </a:ext>
                  </a:extLst>
                </a:gridCol>
                <a:gridCol w="2729880">
                  <a:extLst>
                    <a:ext uri="{9D8B030D-6E8A-4147-A177-3AD203B41FA5}">
                      <a16:colId xmlns:a16="http://schemas.microsoft.com/office/drawing/2014/main" val="4210160083"/>
                    </a:ext>
                  </a:extLst>
                </a:gridCol>
                <a:gridCol w="2673594">
                  <a:extLst>
                    <a:ext uri="{9D8B030D-6E8A-4147-A177-3AD203B41FA5}">
                      <a16:colId xmlns:a16="http://schemas.microsoft.com/office/drawing/2014/main" val="3988766452"/>
                    </a:ext>
                  </a:extLst>
                </a:gridCol>
                <a:gridCol w="2532878">
                  <a:extLst>
                    <a:ext uri="{9D8B030D-6E8A-4147-A177-3AD203B41FA5}">
                      <a16:colId xmlns:a16="http://schemas.microsoft.com/office/drawing/2014/main" val="1226171277"/>
                    </a:ext>
                  </a:extLst>
                </a:gridCol>
              </a:tblGrid>
              <a:tr h="817419">
                <a:tc>
                  <a:txBody>
                    <a:bodyPr/>
                    <a:lstStyle/>
                    <a:p>
                      <a:pPr marL="0" marR="0" algn="ctr">
                        <a:lnSpc>
                          <a:spcPct val="115000"/>
                        </a:lnSpc>
                        <a:spcBef>
                          <a:spcPts val="0"/>
                        </a:spcBef>
                        <a:spcAft>
                          <a:spcPts val="0"/>
                        </a:spcAft>
                      </a:pPr>
                      <a:br>
                        <a:rPr lang="en-US" sz="800" dirty="0">
                          <a:effectLst/>
                        </a:rPr>
                      </a:br>
                      <a:r>
                        <a:rPr lang="en-US" sz="1000" dirty="0">
                          <a:effectLst/>
                        </a:rPr>
                        <a:t>    </a:t>
                      </a:r>
                      <a:r>
                        <a:rPr lang="en-US" sz="1200" b="1" dirty="0">
                          <a:effectLst/>
                        </a:rPr>
                        <a:t>Kid-Friendly</a:t>
                      </a:r>
                      <a:endParaRPr lang="en-US" sz="1200" b="1" baseline="0" dirty="0">
                        <a:effectLst/>
                      </a:endParaRPr>
                    </a:p>
                    <a:p>
                      <a:pPr marL="0" marR="0" algn="ctr">
                        <a:lnSpc>
                          <a:spcPct val="115000"/>
                        </a:lnSpc>
                        <a:spcBef>
                          <a:spcPts val="0"/>
                        </a:spcBef>
                        <a:spcAft>
                          <a:spcPts val="0"/>
                        </a:spcAft>
                      </a:pPr>
                      <a:r>
                        <a:rPr lang="en-US" sz="1200" b="1" baseline="0" dirty="0">
                          <a:effectLst/>
                        </a:rPr>
                        <a:t>INFORMATIONAL</a:t>
                      </a:r>
                    </a:p>
                    <a:p>
                      <a:pPr marL="0" marR="0" algn="ctr">
                        <a:lnSpc>
                          <a:spcPct val="115000"/>
                        </a:lnSpc>
                        <a:spcBef>
                          <a:spcPts val="0"/>
                        </a:spcBef>
                        <a:spcAft>
                          <a:spcPts val="0"/>
                        </a:spcAft>
                      </a:pPr>
                      <a:r>
                        <a:rPr lang="en-US" sz="1200" b="1" baseline="0" dirty="0">
                          <a:effectLst/>
                        </a:rPr>
                        <a:t>Rubric</a:t>
                      </a:r>
                      <a:br>
                        <a:rPr lang="en-US" sz="1000" dirty="0">
                          <a:effectLst/>
                        </a:rPr>
                      </a:b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6080" marR="36080" marT="0" marB="0"/>
                </a:tc>
                <a:tc>
                  <a:txBody>
                    <a:bodyPr/>
                    <a:lstStyle/>
                    <a:p>
                      <a:pPr marL="0" marR="0" algn="ctr">
                        <a:lnSpc>
                          <a:spcPct val="115000"/>
                        </a:lnSpc>
                        <a:spcBef>
                          <a:spcPts val="0"/>
                        </a:spcBef>
                        <a:spcAft>
                          <a:spcPts val="0"/>
                        </a:spcAft>
                      </a:pPr>
                      <a:br>
                        <a:rPr lang="en-US" sz="1000" dirty="0">
                          <a:effectLst/>
                        </a:rPr>
                      </a:br>
                      <a:r>
                        <a:rPr lang="en-US" sz="2000" dirty="0">
                          <a:effectLst/>
                        </a:rPr>
                        <a:t>Development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6080" marR="36080" marT="0" marB="0"/>
                </a:tc>
                <a:tc>
                  <a:txBody>
                    <a:bodyPr/>
                    <a:lstStyle/>
                    <a:p>
                      <a:pPr marL="0" marR="0" algn="ctr">
                        <a:lnSpc>
                          <a:spcPct val="115000"/>
                        </a:lnSpc>
                        <a:spcBef>
                          <a:spcPts val="0"/>
                        </a:spcBef>
                        <a:spcAft>
                          <a:spcPts val="0"/>
                        </a:spcAft>
                      </a:pPr>
                      <a:r>
                        <a:rPr lang="en-US" sz="1000" dirty="0">
                          <a:effectLst/>
                        </a:rPr>
                        <a:t> </a:t>
                      </a:r>
                      <a:endParaRPr lang="en-US" sz="1100" dirty="0">
                        <a:effectLst/>
                      </a:endParaRPr>
                    </a:p>
                    <a:p>
                      <a:pPr marL="0" marR="0" algn="ctr">
                        <a:lnSpc>
                          <a:spcPct val="115000"/>
                        </a:lnSpc>
                        <a:spcBef>
                          <a:spcPts val="0"/>
                        </a:spcBef>
                        <a:spcAft>
                          <a:spcPts val="0"/>
                        </a:spcAft>
                      </a:pPr>
                      <a:r>
                        <a:rPr lang="en-US" sz="2000" dirty="0">
                          <a:effectLst/>
                        </a:rPr>
                        <a:t>Focus and Organization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6080" marR="36080" marT="0" marB="0"/>
                </a:tc>
                <a:tc>
                  <a:txBody>
                    <a:bodyPr/>
                    <a:lstStyle/>
                    <a:p>
                      <a:pPr marL="0" marR="0" algn="ctr">
                        <a:lnSpc>
                          <a:spcPct val="115000"/>
                        </a:lnSpc>
                        <a:spcBef>
                          <a:spcPts val="0"/>
                        </a:spcBef>
                        <a:spcAft>
                          <a:spcPts val="0"/>
                        </a:spcAft>
                      </a:pPr>
                      <a:r>
                        <a:rPr lang="en-US" sz="1000" dirty="0">
                          <a:effectLst/>
                        </a:rPr>
                        <a:t> </a:t>
                      </a:r>
                      <a:endParaRPr lang="en-US" sz="1100" dirty="0">
                        <a:effectLst/>
                      </a:endParaRPr>
                    </a:p>
                    <a:p>
                      <a:pPr marL="0" marR="0" algn="ctr">
                        <a:lnSpc>
                          <a:spcPct val="115000"/>
                        </a:lnSpc>
                        <a:spcBef>
                          <a:spcPts val="0"/>
                        </a:spcBef>
                        <a:spcAft>
                          <a:spcPts val="0"/>
                        </a:spcAft>
                      </a:pPr>
                      <a:r>
                        <a:rPr lang="en-US" sz="2000" dirty="0">
                          <a:effectLst/>
                        </a:rPr>
                        <a:t>Language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6080" marR="36080" marT="0" marB="0"/>
                </a:tc>
                <a:tc>
                  <a:txBody>
                    <a:bodyPr/>
                    <a:lstStyle/>
                    <a:p>
                      <a:pPr marL="0" marR="0" algn="ctr">
                        <a:lnSpc>
                          <a:spcPct val="115000"/>
                        </a:lnSpc>
                        <a:spcBef>
                          <a:spcPts val="0"/>
                        </a:spcBef>
                        <a:spcAft>
                          <a:spcPts val="0"/>
                        </a:spcAft>
                      </a:pPr>
                      <a:r>
                        <a:rPr lang="en-US" sz="1000" dirty="0">
                          <a:effectLst/>
                        </a:rPr>
                        <a:t> </a:t>
                      </a:r>
                      <a:endParaRPr lang="en-US" sz="1100" dirty="0">
                        <a:effectLst/>
                      </a:endParaRPr>
                    </a:p>
                    <a:p>
                      <a:pPr marL="0" marR="0" algn="ctr">
                        <a:lnSpc>
                          <a:spcPct val="115000"/>
                        </a:lnSpc>
                        <a:spcBef>
                          <a:spcPts val="0"/>
                        </a:spcBef>
                        <a:spcAft>
                          <a:spcPts val="0"/>
                        </a:spcAft>
                      </a:pPr>
                      <a:r>
                        <a:rPr lang="en-US" sz="2000" dirty="0">
                          <a:effectLst/>
                        </a:rPr>
                        <a:t>Conventions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6080" marR="36080" marT="0" marB="0"/>
                </a:tc>
                <a:extLst>
                  <a:ext uri="{0D108BD9-81ED-4DB2-BD59-A6C34878D82A}">
                    <a16:rowId xmlns:a16="http://schemas.microsoft.com/office/drawing/2014/main" val="1986689323"/>
                  </a:ext>
                </a:extLst>
              </a:tr>
              <a:tr h="1028574">
                <a:tc>
                  <a:txBody>
                    <a:bodyPr/>
                    <a:lstStyle/>
                    <a:p>
                      <a:pPr marL="0" marR="0" algn="ctr">
                        <a:lnSpc>
                          <a:spcPct val="115000"/>
                        </a:lnSpc>
                        <a:spcBef>
                          <a:spcPts val="0"/>
                        </a:spcBef>
                        <a:spcAft>
                          <a:spcPts val="0"/>
                        </a:spcAft>
                      </a:pPr>
                      <a:r>
                        <a:rPr lang="en-US" sz="2400" dirty="0">
                          <a:effectLst/>
                        </a:rPr>
                        <a:t> </a:t>
                      </a:r>
                    </a:p>
                    <a:p>
                      <a:pPr marL="0" marR="0" algn="ctr">
                        <a:lnSpc>
                          <a:spcPct val="115000"/>
                        </a:lnSpc>
                        <a:spcBef>
                          <a:spcPts val="0"/>
                        </a:spcBef>
                        <a:spcAft>
                          <a:spcPts val="0"/>
                        </a:spcAft>
                      </a:pPr>
                      <a:r>
                        <a:rPr lang="en-US" sz="2400" dirty="0">
                          <a:effectLst/>
                        </a:rPr>
                        <a:t>4</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36080" marR="36080" marT="0" marB="0"/>
                </a:tc>
                <a:tc>
                  <a:txBody>
                    <a:bodyPr/>
                    <a:lstStyle/>
                    <a:p>
                      <a:pPr marL="320040" marR="0" algn="l">
                        <a:lnSpc>
                          <a:spcPct val="115000"/>
                        </a:lnSpc>
                        <a:spcBef>
                          <a:spcPts val="0"/>
                        </a:spcBef>
                        <a:spcAft>
                          <a:spcPts val="0"/>
                        </a:spcAft>
                      </a:pPr>
                      <a:r>
                        <a:rPr lang="en-US" sz="1050" dirty="0">
                          <a:effectLst/>
                        </a:rPr>
                        <a:t> </a:t>
                      </a:r>
                      <a:endParaRPr lang="en-US" sz="1100" dirty="0">
                        <a:effectLst/>
                      </a:endParaRPr>
                    </a:p>
                    <a:p>
                      <a:pPr marL="342900" marR="0" lvl="0" indent="-342900" algn="l">
                        <a:lnSpc>
                          <a:spcPct val="115000"/>
                        </a:lnSpc>
                        <a:spcBef>
                          <a:spcPts val="0"/>
                        </a:spcBef>
                        <a:spcAft>
                          <a:spcPts val="0"/>
                        </a:spcAft>
                        <a:buFont typeface="Symbol" panose="05050102010706020507" pitchFamily="18" charset="2"/>
                        <a:buChar char=""/>
                      </a:pPr>
                      <a:r>
                        <a:rPr lang="en-US" sz="1050" dirty="0">
                          <a:effectLst/>
                        </a:rPr>
                        <a:t>My facts and ideas support</a:t>
                      </a:r>
                      <a:r>
                        <a:rPr lang="en-US" sz="1050" baseline="0" dirty="0">
                          <a:effectLst/>
                        </a:rPr>
                        <a:t> </a:t>
                      </a:r>
                      <a:r>
                        <a:rPr lang="en-US" sz="1050" dirty="0">
                          <a:effectLst/>
                        </a:rPr>
                        <a:t>my focus.</a:t>
                      </a:r>
                      <a:endParaRPr lang="en-US" sz="1100" dirty="0">
                        <a:effectLst/>
                      </a:endParaRPr>
                    </a:p>
                    <a:p>
                      <a:pPr marL="342900" marR="0" lvl="0" indent="-342900" algn="l">
                        <a:lnSpc>
                          <a:spcPct val="115000"/>
                        </a:lnSpc>
                        <a:spcBef>
                          <a:spcPts val="0"/>
                        </a:spcBef>
                        <a:spcAft>
                          <a:spcPts val="0"/>
                        </a:spcAft>
                        <a:buFont typeface="Symbol" panose="05050102010706020507" pitchFamily="18" charset="2"/>
                        <a:buChar char=""/>
                      </a:pPr>
                      <a:r>
                        <a:rPr lang="en-US" sz="1050" dirty="0">
                          <a:effectLst/>
                        </a:rPr>
                        <a:t>I use 4 or more facts or examples from the article.</a:t>
                      </a:r>
                      <a:endParaRPr lang="en-US" sz="1100" dirty="0">
                        <a:effectLst/>
                      </a:endParaRPr>
                    </a:p>
                    <a:p>
                      <a:pPr marL="342900" marR="0" lvl="0" indent="-342900" algn="l">
                        <a:lnSpc>
                          <a:spcPct val="115000"/>
                        </a:lnSpc>
                        <a:spcBef>
                          <a:spcPts val="0"/>
                        </a:spcBef>
                        <a:spcAft>
                          <a:spcPts val="0"/>
                        </a:spcAft>
                        <a:buFont typeface="Symbol" panose="05050102010706020507" pitchFamily="18" charset="2"/>
                        <a:buChar char=""/>
                      </a:pPr>
                      <a:r>
                        <a:rPr lang="en-US" sz="1050" dirty="0">
                          <a:effectLst/>
                        </a:rPr>
                        <a:t>I connect the facts and examples to my focus.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6080" marR="36080" marT="0" marB="0"/>
                </a:tc>
                <a:tc>
                  <a:txBody>
                    <a:bodyPr/>
                    <a:lstStyle/>
                    <a:p>
                      <a:pPr marL="320040" marR="0" algn="l">
                        <a:lnSpc>
                          <a:spcPct val="115000"/>
                        </a:lnSpc>
                        <a:spcBef>
                          <a:spcPts val="0"/>
                        </a:spcBef>
                        <a:spcAft>
                          <a:spcPts val="0"/>
                        </a:spcAft>
                      </a:pPr>
                      <a:r>
                        <a:rPr lang="en-US" sz="1000" dirty="0">
                          <a:effectLst/>
                        </a:rPr>
                        <a:t> </a:t>
                      </a:r>
                      <a:endParaRPr lang="en-US" sz="1100" dirty="0">
                        <a:effectLst/>
                      </a:endParaRPr>
                    </a:p>
                    <a:p>
                      <a:pPr marL="342900" marR="0" lvl="0" indent="-342900" algn="l">
                        <a:lnSpc>
                          <a:spcPct val="115000"/>
                        </a:lnSpc>
                        <a:spcBef>
                          <a:spcPts val="0"/>
                        </a:spcBef>
                        <a:spcAft>
                          <a:spcPts val="0"/>
                        </a:spcAft>
                        <a:buFont typeface="Symbol" panose="05050102010706020507" pitchFamily="18" charset="2"/>
                        <a:buChar char=""/>
                      </a:pPr>
                      <a:r>
                        <a:rPr lang="en-US" sz="1050" dirty="0">
                          <a:effectLst/>
                        </a:rPr>
                        <a:t>My introduction has a clear focus.  It hooks my readers!</a:t>
                      </a:r>
                      <a:endParaRPr lang="en-US" sz="1100" dirty="0">
                        <a:effectLst/>
                      </a:endParaRPr>
                    </a:p>
                    <a:p>
                      <a:pPr marL="342900" marR="0" lvl="0" indent="-342900" algn="l">
                        <a:lnSpc>
                          <a:spcPct val="115000"/>
                        </a:lnSpc>
                        <a:spcBef>
                          <a:spcPts val="0"/>
                        </a:spcBef>
                        <a:spcAft>
                          <a:spcPts val="0"/>
                        </a:spcAft>
                        <a:buFont typeface="Symbol" panose="05050102010706020507" pitchFamily="18" charset="2"/>
                        <a:buChar char=""/>
                      </a:pPr>
                      <a:r>
                        <a:rPr lang="en-US" sz="1050" dirty="0">
                          <a:effectLst/>
                        </a:rPr>
                        <a:t>I organize my ideas by categories or topics.</a:t>
                      </a:r>
                      <a:endParaRPr lang="en-US" sz="1100" dirty="0">
                        <a:effectLst/>
                      </a:endParaRPr>
                    </a:p>
                    <a:p>
                      <a:pPr marL="342900" marR="0" lvl="0" indent="-342900" algn="l">
                        <a:lnSpc>
                          <a:spcPct val="115000"/>
                        </a:lnSpc>
                        <a:spcBef>
                          <a:spcPts val="0"/>
                        </a:spcBef>
                        <a:spcAft>
                          <a:spcPts val="0"/>
                        </a:spcAft>
                        <a:buFont typeface="Symbol" panose="05050102010706020507" pitchFamily="18" charset="2"/>
                        <a:buChar char=""/>
                      </a:pPr>
                      <a:r>
                        <a:rPr lang="en-US" sz="1050" dirty="0">
                          <a:effectLst/>
                        </a:rPr>
                        <a:t>My ending relates to the information I presented.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6080" marR="36080" marT="0" marB="0"/>
                </a:tc>
                <a:tc>
                  <a:txBody>
                    <a:bodyPr/>
                    <a:lstStyle/>
                    <a:p>
                      <a:pPr marL="320040" marR="0" algn="l">
                        <a:lnSpc>
                          <a:spcPct val="115000"/>
                        </a:lnSpc>
                        <a:spcBef>
                          <a:spcPts val="0"/>
                        </a:spcBef>
                        <a:spcAft>
                          <a:spcPts val="0"/>
                        </a:spcAft>
                      </a:pPr>
                      <a:r>
                        <a:rPr lang="en-US" sz="1000" dirty="0">
                          <a:effectLst/>
                        </a:rPr>
                        <a:t> </a:t>
                      </a:r>
                      <a:endParaRPr lang="en-US" sz="1100" dirty="0">
                        <a:effectLst/>
                      </a:endParaRPr>
                    </a:p>
                    <a:p>
                      <a:pPr marL="342900" marR="0" lvl="0" indent="-342900" algn="l">
                        <a:lnSpc>
                          <a:spcPct val="115000"/>
                        </a:lnSpc>
                        <a:spcBef>
                          <a:spcPts val="0"/>
                        </a:spcBef>
                        <a:spcAft>
                          <a:spcPts val="0"/>
                        </a:spcAft>
                        <a:buFont typeface="Symbol" panose="05050102010706020507" pitchFamily="18" charset="2"/>
                        <a:buChar char=""/>
                      </a:pPr>
                      <a:r>
                        <a:rPr lang="en-US" sz="1050" dirty="0">
                          <a:effectLst/>
                        </a:rPr>
                        <a:t>I use topic-specific vocabulary to explain the topic.</a:t>
                      </a:r>
                      <a:endParaRPr lang="en-US" sz="1100" dirty="0">
                        <a:effectLst/>
                      </a:endParaRPr>
                    </a:p>
                    <a:p>
                      <a:pPr marL="342900" marR="0" lvl="0" indent="-342900" algn="l">
                        <a:lnSpc>
                          <a:spcPct val="115000"/>
                        </a:lnSpc>
                        <a:spcBef>
                          <a:spcPts val="0"/>
                        </a:spcBef>
                        <a:spcAft>
                          <a:spcPts val="0"/>
                        </a:spcAft>
                        <a:buFont typeface="Symbol" panose="05050102010706020507" pitchFamily="18" charset="2"/>
                        <a:buChar char=""/>
                      </a:pPr>
                      <a:r>
                        <a:rPr lang="en-US" sz="1050" dirty="0">
                          <a:effectLst/>
                        </a:rPr>
                        <a:t>I use different types of sentences.</a:t>
                      </a:r>
                      <a:endParaRPr lang="en-US" sz="1100" dirty="0">
                        <a:effectLst/>
                      </a:endParaRPr>
                    </a:p>
                    <a:p>
                      <a:pPr marL="342900" marR="0" lvl="0" indent="-342900" algn="l">
                        <a:lnSpc>
                          <a:spcPct val="115000"/>
                        </a:lnSpc>
                        <a:spcBef>
                          <a:spcPts val="0"/>
                        </a:spcBef>
                        <a:spcAft>
                          <a:spcPts val="0"/>
                        </a:spcAft>
                        <a:buFont typeface="Symbol" panose="05050102010706020507" pitchFamily="18" charset="2"/>
                        <a:buChar char=""/>
                      </a:pPr>
                      <a:r>
                        <a:rPr lang="en-US" sz="1050" dirty="0">
                          <a:effectLst/>
                        </a:rPr>
                        <a:t>My writing is formal and objective.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6080" marR="36080" marT="0" marB="0"/>
                </a:tc>
                <a:tc>
                  <a:txBody>
                    <a:bodyPr/>
                    <a:lstStyle/>
                    <a:p>
                      <a:pPr marL="320040" marR="0" algn="l">
                        <a:lnSpc>
                          <a:spcPct val="115000"/>
                        </a:lnSpc>
                        <a:spcBef>
                          <a:spcPts val="0"/>
                        </a:spcBef>
                        <a:spcAft>
                          <a:spcPts val="0"/>
                        </a:spcAft>
                      </a:pPr>
                      <a:r>
                        <a:rPr lang="en-US" sz="1000" dirty="0">
                          <a:effectLst/>
                        </a:rPr>
                        <a:t> </a:t>
                      </a:r>
                      <a:endParaRPr lang="en-US" sz="1100" dirty="0">
                        <a:effectLst/>
                      </a:endParaRPr>
                    </a:p>
                    <a:p>
                      <a:pPr marL="342900" marR="0" lvl="0" indent="-342900" algn="l">
                        <a:lnSpc>
                          <a:spcPct val="115000"/>
                        </a:lnSpc>
                        <a:spcBef>
                          <a:spcPts val="0"/>
                        </a:spcBef>
                        <a:spcAft>
                          <a:spcPts val="0"/>
                        </a:spcAft>
                        <a:buFont typeface="Symbol" panose="05050102010706020507" pitchFamily="18" charset="2"/>
                        <a:buChar char=""/>
                      </a:pPr>
                      <a:r>
                        <a:rPr lang="en-US" sz="1050" dirty="0">
                          <a:effectLst/>
                        </a:rPr>
                        <a:t>I use correct spelling, grammar, punctuation,</a:t>
                      </a:r>
                      <a:r>
                        <a:rPr lang="en-US" sz="1050" baseline="0" dirty="0">
                          <a:effectLst/>
                        </a:rPr>
                        <a:t> </a:t>
                      </a:r>
                      <a:r>
                        <a:rPr lang="en-US" sz="1050" dirty="0">
                          <a:effectLst/>
                        </a:rPr>
                        <a:t>and capitalization.</a:t>
                      </a:r>
                      <a:endParaRPr lang="en-US" sz="1100" dirty="0">
                        <a:effectLst/>
                      </a:endParaRPr>
                    </a:p>
                    <a:p>
                      <a:pPr marL="342900" marR="0" lvl="0" indent="-342900" algn="l">
                        <a:lnSpc>
                          <a:spcPct val="115000"/>
                        </a:lnSpc>
                        <a:spcBef>
                          <a:spcPts val="0"/>
                        </a:spcBef>
                        <a:spcAft>
                          <a:spcPts val="0"/>
                        </a:spcAft>
                        <a:buFont typeface="Symbol" panose="05050102010706020507" pitchFamily="18" charset="2"/>
                        <a:buChar char=""/>
                      </a:pPr>
                      <a:r>
                        <a:rPr lang="en-US" sz="1050" dirty="0">
                          <a:effectLst/>
                        </a:rPr>
                        <a:t>There may be a few</a:t>
                      </a:r>
                      <a:r>
                        <a:rPr lang="en-US" sz="1050" baseline="0" dirty="0">
                          <a:effectLst/>
                        </a:rPr>
                        <a:t> </a:t>
                      </a:r>
                      <a:r>
                        <a:rPr lang="en-US" sz="1050" dirty="0">
                          <a:effectLst/>
                        </a:rPr>
                        <a:t>errors, but they don’t interfere with what I meant to say.</a:t>
                      </a:r>
                      <a:br>
                        <a:rPr lang="en-US" sz="1050" dirty="0">
                          <a:effectLst/>
                        </a:rPr>
                      </a:b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6080" marR="36080" marT="0" marB="0"/>
                </a:tc>
                <a:extLst>
                  <a:ext uri="{0D108BD9-81ED-4DB2-BD59-A6C34878D82A}">
                    <a16:rowId xmlns:a16="http://schemas.microsoft.com/office/drawing/2014/main" val="417364549"/>
                  </a:ext>
                </a:extLst>
              </a:tr>
              <a:tr h="1458584">
                <a:tc>
                  <a:txBody>
                    <a:bodyPr/>
                    <a:lstStyle/>
                    <a:p>
                      <a:pPr marL="0" marR="0" algn="ctr">
                        <a:lnSpc>
                          <a:spcPct val="115000"/>
                        </a:lnSpc>
                        <a:spcBef>
                          <a:spcPts val="0"/>
                        </a:spcBef>
                        <a:spcAft>
                          <a:spcPts val="0"/>
                        </a:spcAft>
                      </a:pPr>
                      <a:r>
                        <a:rPr lang="en-US" sz="2400" dirty="0">
                          <a:effectLst/>
                        </a:rPr>
                        <a:t> </a:t>
                      </a:r>
                    </a:p>
                    <a:p>
                      <a:pPr marL="0" marR="0" algn="ctr">
                        <a:lnSpc>
                          <a:spcPct val="115000"/>
                        </a:lnSpc>
                        <a:spcBef>
                          <a:spcPts val="0"/>
                        </a:spcBef>
                        <a:spcAft>
                          <a:spcPts val="0"/>
                        </a:spcAft>
                      </a:pPr>
                      <a:r>
                        <a:rPr lang="en-US" sz="2400" dirty="0">
                          <a:effectLst/>
                        </a:rPr>
                        <a:t>3</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36080" marR="36080" marT="0" marB="0"/>
                </a:tc>
                <a:tc>
                  <a:txBody>
                    <a:bodyPr/>
                    <a:lstStyle/>
                    <a:p>
                      <a:pPr marL="320040" marR="0" algn="l">
                        <a:lnSpc>
                          <a:spcPct val="115000"/>
                        </a:lnSpc>
                        <a:spcBef>
                          <a:spcPts val="0"/>
                        </a:spcBef>
                        <a:spcAft>
                          <a:spcPts val="0"/>
                        </a:spcAft>
                      </a:pPr>
                      <a:r>
                        <a:rPr lang="en-US" sz="1000" dirty="0">
                          <a:effectLst/>
                        </a:rPr>
                        <a:t> </a:t>
                      </a:r>
                      <a:endParaRPr lang="en-US" sz="1100" dirty="0">
                        <a:effectLst/>
                      </a:endParaRPr>
                    </a:p>
                    <a:p>
                      <a:pPr marL="342900" marR="0" lvl="0" indent="-342900" algn="l">
                        <a:lnSpc>
                          <a:spcPct val="115000"/>
                        </a:lnSpc>
                        <a:spcBef>
                          <a:spcPts val="0"/>
                        </a:spcBef>
                        <a:spcAft>
                          <a:spcPts val="0"/>
                        </a:spcAft>
                        <a:buFont typeface="Symbol" panose="05050102010706020507" pitchFamily="18" charset="2"/>
                        <a:buChar char=""/>
                      </a:pPr>
                      <a:r>
                        <a:rPr lang="en-US" sz="1050" dirty="0">
                          <a:effectLst/>
                        </a:rPr>
                        <a:t>Most of my facts and ideas support my focus.</a:t>
                      </a:r>
                      <a:endParaRPr lang="en-US" sz="1100" dirty="0">
                        <a:effectLst/>
                      </a:endParaRPr>
                    </a:p>
                    <a:p>
                      <a:pPr marL="342900" marR="0" lvl="0" indent="-342900" algn="l">
                        <a:lnSpc>
                          <a:spcPct val="115000"/>
                        </a:lnSpc>
                        <a:spcBef>
                          <a:spcPts val="0"/>
                        </a:spcBef>
                        <a:spcAft>
                          <a:spcPts val="0"/>
                        </a:spcAft>
                        <a:buFont typeface="Symbol" panose="05050102010706020507" pitchFamily="18" charset="2"/>
                        <a:buChar char=""/>
                      </a:pPr>
                      <a:r>
                        <a:rPr lang="en-US" sz="1050" dirty="0">
                          <a:effectLst/>
                        </a:rPr>
                        <a:t>I use 2-</a:t>
                      </a:r>
                      <a:r>
                        <a:rPr lang="en-US" sz="1100" dirty="0">
                          <a:effectLst/>
                        </a:rPr>
                        <a:t>3</a:t>
                      </a:r>
                      <a:r>
                        <a:rPr lang="en-US" sz="1050" dirty="0">
                          <a:effectLst/>
                        </a:rPr>
                        <a:t> facts or examples from the article.</a:t>
                      </a:r>
                      <a:endParaRPr lang="en-US" sz="1100" dirty="0">
                        <a:effectLst/>
                      </a:endParaRPr>
                    </a:p>
                    <a:p>
                      <a:pPr marL="342900" marR="0" lvl="0" indent="-342900" algn="l">
                        <a:lnSpc>
                          <a:spcPct val="115000"/>
                        </a:lnSpc>
                        <a:spcBef>
                          <a:spcPts val="0"/>
                        </a:spcBef>
                        <a:spcAft>
                          <a:spcPts val="0"/>
                        </a:spcAft>
                        <a:buFont typeface="Symbol" panose="05050102010706020507" pitchFamily="18" charset="2"/>
                        <a:buChar char=""/>
                      </a:pPr>
                      <a:r>
                        <a:rPr lang="en-US" sz="1050" dirty="0">
                          <a:effectLst/>
                        </a:rPr>
                        <a:t>I connect most of the facts and examples to my focus.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6080" marR="36080" marT="0" marB="0"/>
                </a:tc>
                <a:tc>
                  <a:txBody>
                    <a:bodyPr/>
                    <a:lstStyle/>
                    <a:p>
                      <a:pPr marL="320040" marR="0" algn="l">
                        <a:lnSpc>
                          <a:spcPct val="115000"/>
                        </a:lnSpc>
                        <a:spcBef>
                          <a:spcPts val="0"/>
                        </a:spcBef>
                        <a:spcAft>
                          <a:spcPts val="0"/>
                        </a:spcAft>
                      </a:pPr>
                      <a:r>
                        <a:rPr lang="en-US" sz="1000" dirty="0">
                          <a:effectLst/>
                        </a:rPr>
                        <a:t> </a:t>
                      </a:r>
                      <a:endParaRPr lang="en-US" sz="1100" dirty="0">
                        <a:effectLst/>
                      </a:endParaRPr>
                    </a:p>
                    <a:p>
                      <a:pPr marL="342900" marR="0" lvl="0" indent="-342900" algn="l">
                        <a:lnSpc>
                          <a:spcPct val="115000"/>
                        </a:lnSpc>
                        <a:spcBef>
                          <a:spcPts val="0"/>
                        </a:spcBef>
                        <a:spcAft>
                          <a:spcPts val="0"/>
                        </a:spcAft>
                        <a:buFont typeface="Symbol" panose="05050102010706020507" pitchFamily="18" charset="2"/>
                        <a:buChar char=""/>
                      </a:pPr>
                      <a:r>
                        <a:rPr lang="en-US" sz="1050" dirty="0">
                          <a:effectLst/>
                        </a:rPr>
                        <a:t>My introduction has a clear focus but is not exciting to the reader.</a:t>
                      </a:r>
                      <a:endParaRPr lang="en-US" sz="1100" dirty="0">
                        <a:effectLst/>
                      </a:endParaRPr>
                    </a:p>
                    <a:p>
                      <a:pPr marL="342900" marR="0" lvl="0" indent="-342900" algn="l">
                        <a:lnSpc>
                          <a:spcPct val="115000"/>
                        </a:lnSpc>
                        <a:spcBef>
                          <a:spcPts val="0"/>
                        </a:spcBef>
                        <a:spcAft>
                          <a:spcPts val="0"/>
                        </a:spcAft>
                        <a:buFont typeface="Symbol" panose="05050102010706020507" pitchFamily="18" charset="2"/>
                        <a:buChar char=""/>
                      </a:pPr>
                      <a:r>
                        <a:rPr lang="en-US" sz="1050" dirty="0">
                          <a:effectLst/>
                        </a:rPr>
                        <a:t>Most of my ideas are organized by categories or topics.</a:t>
                      </a:r>
                      <a:endParaRPr lang="en-US" sz="1100" dirty="0">
                        <a:effectLst/>
                      </a:endParaRPr>
                    </a:p>
                    <a:p>
                      <a:pPr marL="342900" marR="0" lvl="0" indent="-342900" algn="l">
                        <a:lnSpc>
                          <a:spcPct val="115000"/>
                        </a:lnSpc>
                        <a:spcBef>
                          <a:spcPts val="0"/>
                        </a:spcBef>
                        <a:spcAft>
                          <a:spcPts val="0"/>
                        </a:spcAft>
                        <a:buFont typeface="Symbol" panose="05050102010706020507" pitchFamily="18" charset="2"/>
                        <a:buChar char=""/>
                      </a:pPr>
                      <a:r>
                        <a:rPr lang="en-US" sz="1050" dirty="0">
                          <a:effectLst/>
                        </a:rPr>
                        <a:t>My ending relates to most of the information.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6080" marR="36080" marT="0" marB="0"/>
                </a:tc>
                <a:tc>
                  <a:txBody>
                    <a:bodyPr/>
                    <a:lstStyle/>
                    <a:p>
                      <a:pPr marL="320040" marR="0" algn="l">
                        <a:lnSpc>
                          <a:spcPct val="115000"/>
                        </a:lnSpc>
                        <a:spcBef>
                          <a:spcPts val="0"/>
                        </a:spcBef>
                        <a:spcAft>
                          <a:spcPts val="0"/>
                        </a:spcAft>
                      </a:pPr>
                      <a:r>
                        <a:rPr lang="en-US" sz="1000" dirty="0">
                          <a:effectLst/>
                        </a:rPr>
                        <a:t> </a:t>
                      </a:r>
                      <a:endParaRPr lang="en-US" sz="1100" dirty="0">
                        <a:effectLst/>
                      </a:endParaRPr>
                    </a:p>
                    <a:p>
                      <a:pPr marL="342900" marR="0" lvl="0" indent="-342900" algn="l">
                        <a:lnSpc>
                          <a:spcPct val="115000"/>
                        </a:lnSpc>
                        <a:spcBef>
                          <a:spcPts val="0"/>
                        </a:spcBef>
                        <a:spcAft>
                          <a:spcPts val="0"/>
                        </a:spcAft>
                        <a:buFont typeface="Symbol" panose="05050102010706020507" pitchFamily="18" charset="2"/>
                        <a:buChar char=""/>
                      </a:pPr>
                      <a:r>
                        <a:rPr lang="en-US" sz="1050" dirty="0">
                          <a:effectLst/>
                        </a:rPr>
                        <a:t>I use some topic-specific vocabulary to explain the topic.</a:t>
                      </a:r>
                      <a:endParaRPr lang="en-US" sz="1100" dirty="0">
                        <a:effectLst/>
                      </a:endParaRPr>
                    </a:p>
                    <a:p>
                      <a:pPr marL="342900" marR="0" lvl="0" indent="-342900" algn="l">
                        <a:lnSpc>
                          <a:spcPct val="115000"/>
                        </a:lnSpc>
                        <a:spcBef>
                          <a:spcPts val="0"/>
                        </a:spcBef>
                        <a:spcAft>
                          <a:spcPts val="0"/>
                        </a:spcAft>
                        <a:buFont typeface="Symbol" panose="05050102010706020507" pitchFamily="18" charset="2"/>
                        <a:buChar char=""/>
                      </a:pPr>
                      <a:r>
                        <a:rPr lang="en-US" sz="1050" dirty="0">
                          <a:effectLst/>
                        </a:rPr>
                        <a:t>I use some variety in my sentences.</a:t>
                      </a:r>
                      <a:endParaRPr lang="en-US" sz="1100" dirty="0">
                        <a:effectLst/>
                      </a:endParaRPr>
                    </a:p>
                    <a:p>
                      <a:pPr marL="342900" marR="0" lvl="0" indent="-342900" algn="l">
                        <a:lnSpc>
                          <a:spcPct val="115000"/>
                        </a:lnSpc>
                        <a:spcBef>
                          <a:spcPts val="0"/>
                        </a:spcBef>
                        <a:spcAft>
                          <a:spcPts val="0"/>
                        </a:spcAft>
                        <a:buFont typeface="Symbol" panose="05050102010706020507" pitchFamily="18" charset="2"/>
                        <a:buChar char=""/>
                      </a:pPr>
                      <a:r>
                        <a:rPr lang="en-US" sz="1050" dirty="0">
                          <a:effectLst/>
                        </a:rPr>
                        <a:t>Most of my writing is</a:t>
                      </a:r>
                      <a:br>
                        <a:rPr lang="en-US" sz="1050" dirty="0">
                          <a:effectLst/>
                        </a:rPr>
                      </a:br>
                      <a:r>
                        <a:rPr lang="en-US" sz="1050" dirty="0">
                          <a:effectLst/>
                        </a:rPr>
                        <a:t>formal and objective.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6080" marR="36080" marT="0" marB="0"/>
                </a:tc>
                <a:tc>
                  <a:txBody>
                    <a:bodyPr/>
                    <a:lstStyle/>
                    <a:p>
                      <a:pPr marL="320040" marR="0" algn="l">
                        <a:lnSpc>
                          <a:spcPct val="115000"/>
                        </a:lnSpc>
                        <a:spcBef>
                          <a:spcPts val="0"/>
                        </a:spcBef>
                        <a:spcAft>
                          <a:spcPts val="0"/>
                        </a:spcAft>
                      </a:pPr>
                      <a:r>
                        <a:rPr lang="en-US" sz="1000" dirty="0">
                          <a:effectLst/>
                        </a:rPr>
                        <a:t> </a:t>
                      </a:r>
                      <a:endParaRPr lang="en-US" sz="1100" dirty="0">
                        <a:effectLst/>
                      </a:endParaRPr>
                    </a:p>
                    <a:p>
                      <a:pPr marL="342900" marR="0" lvl="0" indent="-342900" algn="l">
                        <a:lnSpc>
                          <a:spcPct val="115000"/>
                        </a:lnSpc>
                        <a:spcBef>
                          <a:spcPts val="0"/>
                        </a:spcBef>
                        <a:spcAft>
                          <a:spcPts val="0"/>
                        </a:spcAft>
                        <a:buFont typeface="Symbol" panose="05050102010706020507" pitchFamily="18" charset="2"/>
                        <a:buChar char=""/>
                      </a:pPr>
                      <a:r>
                        <a:rPr lang="en-US" sz="1050" dirty="0">
                          <a:effectLst/>
                        </a:rPr>
                        <a:t>I usually use correct spelling, grammar, punctuation, and capitalization.</a:t>
                      </a:r>
                      <a:endParaRPr lang="en-US" sz="1100" dirty="0">
                        <a:effectLst/>
                      </a:endParaRPr>
                    </a:p>
                    <a:p>
                      <a:pPr marL="342900" marR="0" lvl="0" indent="-342900" algn="l">
                        <a:lnSpc>
                          <a:spcPct val="115000"/>
                        </a:lnSpc>
                        <a:spcBef>
                          <a:spcPts val="0"/>
                        </a:spcBef>
                        <a:spcAft>
                          <a:spcPts val="0"/>
                        </a:spcAft>
                        <a:buFont typeface="Symbol" panose="05050102010706020507" pitchFamily="18" charset="2"/>
                        <a:buChar char=""/>
                      </a:pPr>
                      <a:r>
                        <a:rPr lang="en-US" sz="1050" dirty="0">
                          <a:effectLst/>
                        </a:rPr>
                        <a:t>There are some errors</a:t>
                      </a:r>
                      <a:r>
                        <a:rPr lang="en-US" sz="1050" baseline="0" dirty="0">
                          <a:effectLst/>
                        </a:rPr>
                        <a:t> </a:t>
                      </a:r>
                      <a:r>
                        <a:rPr lang="en-US" sz="1050" dirty="0">
                          <a:effectLst/>
                        </a:rPr>
                        <a:t>but they don’t interfere with what I meant to</a:t>
                      </a:r>
                      <a:r>
                        <a:rPr lang="en-US" sz="1050" baseline="0" dirty="0">
                          <a:effectLst/>
                        </a:rPr>
                        <a:t> </a:t>
                      </a:r>
                      <a:r>
                        <a:rPr lang="en-US" sz="1050" dirty="0">
                          <a:effectLst/>
                        </a:rPr>
                        <a:t>say.</a:t>
                      </a:r>
                      <a:br>
                        <a:rPr lang="en-US" sz="1050" dirty="0">
                          <a:effectLst/>
                        </a:rPr>
                      </a:b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6080" marR="36080" marT="0" marB="0"/>
                </a:tc>
                <a:extLst>
                  <a:ext uri="{0D108BD9-81ED-4DB2-BD59-A6C34878D82A}">
                    <a16:rowId xmlns:a16="http://schemas.microsoft.com/office/drawing/2014/main" val="736025239"/>
                  </a:ext>
                </a:extLst>
              </a:tr>
              <a:tr h="1295406">
                <a:tc>
                  <a:txBody>
                    <a:bodyPr/>
                    <a:lstStyle/>
                    <a:p>
                      <a:pPr marL="0" marR="0" algn="ctr">
                        <a:lnSpc>
                          <a:spcPct val="115000"/>
                        </a:lnSpc>
                        <a:spcBef>
                          <a:spcPts val="0"/>
                        </a:spcBef>
                        <a:spcAft>
                          <a:spcPts val="0"/>
                        </a:spcAft>
                      </a:pPr>
                      <a:r>
                        <a:rPr lang="en-US" sz="2400" dirty="0">
                          <a:effectLst/>
                        </a:rPr>
                        <a:t> </a:t>
                      </a:r>
                    </a:p>
                    <a:p>
                      <a:pPr marL="0" marR="0" algn="ctr">
                        <a:lnSpc>
                          <a:spcPct val="115000"/>
                        </a:lnSpc>
                        <a:spcBef>
                          <a:spcPts val="0"/>
                        </a:spcBef>
                        <a:spcAft>
                          <a:spcPts val="0"/>
                        </a:spcAft>
                      </a:pPr>
                      <a:r>
                        <a:rPr lang="en-US" sz="2400" dirty="0">
                          <a:effectLst/>
                        </a:rPr>
                        <a:t>2</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36080" marR="36080" marT="0" marB="0"/>
                </a:tc>
                <a:tc>
                  <a:txBody>
                    <a:bodyPr/>
                    <a:lstStyle/>
                    <a:p>
                      <a:pPr marL="320040" marR="0" algn="l">
                        <a:lnSpc>
                          <a:spcPct val="115000"/>
                        </a:lnSpc>
                        <a:spcBef>
                          <a:spcPts val="0"/>
                        </a:spcBef>
                        <a:spcAft>
                          <a:spcPts val="0"/>
                        </a:spcAft>
                      </a:pPr>
                      <a:r>
                        <a:rPr lang="en-US" sz="1000" dirty="0">
                          <a:effectLst/>
                        </a:rPr>
                        <a:t> </a:t>
                      </a:r>
                      <a:endParaRPr lang="en-US" sz="1100" dirty="0">
                        <a:effectLst/>
                      </a:endParaRPr>
                    </a:p>
                    <a:p>
                      <a:pPr marL="342900" marR="0" lvl="0" indent="-342900" algn="l">
                        <a:lnSpc>
                          <a:spcPct val="115000"/>
                        </a:lnSpc>
                        <a:spcBef>
                          <a:spcPts val="0"/>
                        </a:spcBef>
                        <a:spcAft>
                          <a:spcPts val="0"/>
                        </a:spcAft>
                        <a:buFont typeface="Symbol" panose="05050102010706020507" pitchFamily="18" charset="2"/>
                        <a:buChar char=""/>
                      </a:pPr>
                      <a:r>
                        <a:rPr lang="en-US" sz="1050" dirty="0">
                          <a:effectLst/>
                        </a:rPr>
                        <a:t>Very few facts and ideas support my focus.</a:t>
                      </a:r>
                      <a:endParaRPr lang="en-US" sz="1100" dirty="0">
                        <a:effectLst/>
                      </a:endParaRPr>
                    </a:p>
                    <a:p>
                      <a:pPr marL="342900" marR="0" lvl="0" indent="-342900" algn="l">
                        <a:lnSpc>
                          <a:spcPct val="115000"/>
                        </a:lnSpc>
                        <a:spcBef>
                          <a:spcPts val="0"/>
                        </a:spcBef>
                        <a:spcAft>
                          <a:spcPts val="0"/>
                        </a:spcAft>
                        <a:buFont typeface="Symbol" panose="05050102010706020507" pitchFamily="18" charset="2"/>
                        <a:buChar char=""/>
                      </a:pPr>
                      <a:r>
                        <a:rPr lang="en-US" sz="1050" dirty="0">
                          <a:effectLst/>
                        </a:rPr>
                        <a:t>I used 1 or 2 facts or examples from the article.</a:t>
                      </a:r>
                      <a:endParaRPr lang="en-US" sz="1100" dirty="0">
                        <a:effectLst/>
                      </a:endParaRPr>
                    </a:p>
                    <a:p>
                      <a:pPr marL="342900" marR="0" lvl="0" indent="-342900" algn="l">
                        <a:lnSpc>
                          <a:spcPct val="115000"/>
                        </a:lnSpc>
                        <a:spcBef>
                          <a:spcPts val="0"/>
                        </a:spcBef>
                        <a:spcAft>
                          <a:spcPts val="0"/>
                        </a:spcAft>
                        <a:buFont typeface="Symbol" panose="05050102010706020507" pitchFamily="18" charset="2"/>
                        <a:buChar char=""/>
                      </a:pPr>
                      <a:r>
                        <a:rPr lang="en-US" sz="1050" dirty="0">
                          <a:effectLst/>
                        </a:rPr>
                        <a:t>My facts are somewhat incorrect, repetitious, or</a:t>
                      </a:r>
                      <a:r>
                        <a:rPr lang="en-US" sz="1050" baseline="0" dirty="0">
                          <a:effectLst/>
                        </a:rPr>
                        <a:t> </a:t>
                      </a:r>
                      <a:r>
                        <a:rPr lang="en-US" sz="1050" dirty="0">
                          <a:effectLst/>
                        </a:rPr>
                        <a:t>merely listed.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6080" marR="36080" marT="0" marB="0"/>
                </a:tc>
                <a:tc>
                  <a:txBody>
                    <a:bodyPr/>
                    <a:lstStyle/>
                    <a:p>
                      <a:pPr marL="320040" marR="0" algn="l">
                        <a:lnSpc>
                          <a:spcPct val="115000"/>
                        </a:lnSpc>
                        <a:spcBef>
                          <a:spcPts val="0"/>
                        </a:spcBef>
                        <a:spcAft>
                          <a:spcPts val="0"/>
                        </a:spcAft>
                      </a:pPr>
                      <a:r>
                        <a:rPr lang="en-US" sz="1000" dirty="0">
                          <a:effectLst/>
                        </a:rPr>
                        <a:t> </a:t>
                      </a:r>
                      <a:endParaRPr lang="en-US" sz="1100" dirty="0">
                        <a:effectLst/>
                      </a:endParaRPr>
                    </a:p>
                    <a:p>
                      <a:pPr marL="342900" marR="0" lvl="0" indent="-342900" algn="l">
                        <a:lnSpc>
                          <a:spcPct val="115000"/>
                        </a:lnSpc>
                        <a:spcBef>
                          <a:spcPts val="0"/>
                        </a:spcBef>
                        <a:spcAft>
                          <a:spcPts val="0"/>
                        </a:spcAft>
                        <a:buFont typeface="Symbol" panose="05050102010706020507" pitchFamily="18" charset="2"/>
                        <a:buChar char=""/>
                      </a:pPr>
                      <a:r>
                        <a:rPr lang="en-US" sz="1050" dirty="0">
                          <a:effectLst/>
                        </a:rPr>
                        <a:t>My introduction does not have a clear focus.</a:t>
                      </a:r>
                      <a:endParaRPr lang="en-US" sz="1100" dirty="0">
                        <a:effectLst/>
                      </a:endParaRPr>
                    </a:p>
                    <a:p>
                      <a:pPr marL="342900" marR="0" lvl="0" indent="-342900" algn="l">
                        <a:lnSpc>
                          <a:spcPct val="115000"/>
                        </a:lnSpc>
                        <a:spcBef>
                          <a:spcPts val="0"/>
                        </a:spcBef>
                        <a:spcAft>
                          <a:spcPts val="0"/>
                        </a:spcAft>
                        <a:buFont typeface="Symbol" panose="05050102010706020507" pitchFamily="18" charset="2"/>
                        <a:buChar char=""/>
                      </a:pPr>
                      <a:r>
                        <a:rPr lang="en-US" sz="1050" dirty="0">
                          <a:effectLst/>
                        </a:rPr>
                        <a:t>My ideas are not organized by categories or topics.</a:t>
                      </a:r>
                      <a:endParaRPr lang="en-US" sz="1100" dirty="0">
                        <a:effectLst/>
                      </a:endParaRPr>
                    </a:p>
                    <a:p>
                      <a:pPr marL="342900" marR="0" lvl="0" indent="-342900" algn="l">
                        <a:lnSpc>
                          <a:spcPct val="115000"/>
                        </a:lnSpc>
                        <a:spcBef>
                          <a:spcPts val="0"/>
                        </a:spcBef>
                        <a:spcAft>
                          <a:spcPts val="0"/>
                        </a:spcAft>
                        <a:buFont typeface="Symbol" panose="05050102010706020507" pitchFamily="18" charset="2"/>
                        <a:buChar char=""/>
                      </a:pPr>
                      <a:r>
                        <a:rPr lang="en-US" sz="1050" dirty="0">
                          <a:effectLst/>
                        </a:rPr>
                        <a:t>My ending doesn’t relate to the information.</a:t>
                      </a:r>
                      <a:br>
                        <a:rPr lang="en-US" sz="1050" dirty="0">
                          <a:effectLst/>
                        </a:rPr>
                      </a:b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6080" marR="36080" marT="0" marB="0"/>
                </a:tc>
                <a:tc>
                  <a:txBody>
                    <a:bodyPr/>
                    <a:lstStyle/>
                    <a:p>
                      <a:pPr marL="320040" marR="0" algn="l">
                        <a:lnSpc>
                          <a:spcPct val="115000"/>
                        </a:lnSpc>
                        <a:spcBef>
                          <a:spcPts val="0"/>
                        </a:spcBef>
                        <a:spcAft>
                          <a:spcPts val="0"/>
                        </a:spcAft>
                      </a:pPr>
                      <a:r>
                        <a:rPr lang="en-US" sz="1000" dirty="0">
                          <a:effectLst/>
                        </a:rPr>
                        <a:t> </a:t>
                      </a:r>
                      <a:endParaRPr lang="en-US" sz="1100" dirty="0">
                        <a:effectLst/>
                      </a:endParaRPr>
                    </a:p>
                    <a:p>
                      <a:pPr marL="342900" marR="0" lvl="0" indent="-342900" algn="l">
                        <a:lnSpc>
                          <a:spcPct val="115000"/>
                        </a:lnSpc>
                        <a:spcBef>
                          <a:spcPts val="0"/>
                        </a:spcBef>
                        <a:spcAft>
                          <a:spcPts val="0"/>
                        </a:spcAft>
                        <a:buFont typeface="Symbol" panose="05050102010706020507" pitchFamily="18" charset="2"/>
                        <a:buChar char=""/>
                      </a:pPr>
                      <a:r>
                        <a:rPr lang="en-US" sz="1050" dirty="0">
                          <a:effectLst/>
                        </a:rPr>
                        <a:t>I use very little topic-specific vocabulary to explain the topic.</a:t>
                      </a:r>
                      <a:endParaRPr lang="en-US" sz="1100" dirty="0">
                        <a:effectLst/>
                      </a:endParaRPr>
                    </a:p>
                    <a:p>
                      <a:pPr marL="342900" marR="0" lvl="0" indent="-342900" algn="l">
                        <a:lnSpc>
                          <a:spcPct val="115000"/>
                        </a:lnSpc>
                        <a:spcBef>
                          <a:spcPts val="0"/>
                        </a:spcBef>
                        <a:spcAft>
                          <a:spcPts val="0"/>
                        </a:spcAft>
                        <a:buFont typeface="Symbol" panose="05050102010706020507" pitchFamily="18" charset="2"/>
                        <a:buChar char=""/>
                      </a:pPr>
                      <a:r>
                        <a:rPr lang="en-US" sz="1050" dirty="0">
                          <a:effectLst/>
                        </a:rPr>
                        <a:t>I use very few different</a:t>
                      </a:r>
                      <a:r>
                        <a:rPr lang="en-US" sz="1050" baseline="0" dirty="0">
                          <a:effectLst/>
                        </a:rPr>
                        <a:t> </a:t>
                      </a:r>
                      <a:r>
                        <a:rPr lang="en-US" sz="1050" dirty="0">
                          <a:effectLst/>
                        </a:rPr>
                        <a:t>types of sentences.</a:t>
                      </a:r>
                      <a:endParaRPr lang="en-US" sz="1100" dirty="0">
                        <a:effectLst/>
                      </a:endParaRPr>
                    </a:p>
                    <a:p>
                      <a:pPr marL="342900" marR="0" lvl="0" indent="-342900" algn="l">
                        <a:lnSpc>
                          <a:spcPct val="115000"/>
                        </a:lnSpc>
                        <a:spcBef>
                          <a:spcPts val="0"/>
                        </a:spcBef>
                        <a:spcAft>
                          <a:spcPts val="0"/>
                        </a:spcAft>
                        <a:buFont typeface="Symbol" panose="05050102010706020507" pitchFamily="18" charset="2"/>
                        <a:buChar char=""/>
                      </a:pPr>
                      <a:r>
                        <a:rPr lang="en-US" sz="1050" dirty="0">
                          <a:effectLst/>
                        </a:rPr>
                        <a:t>My writing is not consistently formal and objective.</a:t>
                      </a:r>
                      <a:endParaRPr lang="en-US" sz="1100" dirty="0">
                        <a:effectLst/>
                      </a:endParaRPr>
                    </a:p>
                    <a:p>
                      <a:pPr marL="0" marR="0" algn="l">
                        <a:lnSpc>
                          <a:spcPct val="115000"/>
                        </a:lnSpc>
                        <a:spcBef>
                          <a:spcPts val="0"/>
                        </a:spcBef>
                        <a:spcAft>
                          <a:spcPts val="0"/>
                        </a:spcAft>
                      </a:pPr>
                      <a:r>
                        <a:rPr lang="en-US" sz="105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6080" marR="36080" marT="0" marB="0"/>
                </a:tc>
                <a:tc>
                  <a:txBody>
                    <a:bodyPr/>
                    <a:lstStyle/>
                    <a:p>
                      <a:pPr marL="320040" marR="0" algn="l">
                        <a:lnSpc>
                          <a:spcPct val="115000"/>
                        </a:lnSpc>
                        <a:spcBef>
                          <a:spcPts val="0"/>
                        </a:spcBef>
                        <a:spcAft>
                          <a:spcPts val="0"/>
                        </a:spcAft>
                      </a:pPr>
                      <a:r>
                        <a:rPr lang="en-US" sz="1000" dirty="0">
                          <a:effectLst/>
                        </a:rPr>
                        <a:t> </a:t>
                      </a:r>
                      <a:endParaRPr lang="en-US" sz="1100" dirty="0">
                        <a:effectLst/>
                      </a:endParaRPr>
                    </a:p>
                    <a:p>
                      <a:pPr marL="342900" marR="0" lvl="0" indent="-342900" algn="l">
                        <a:lnSpc>
                          <a:spcPct val="115000"/>
                        </a:lnSpc>
                        <a:spcBef>
                          <a:spcPts val="0"/>
                        </a:spcBef>
                        <a:spcAft>
                          <a:spcPts val="0"/>
                        </a:spcAft>
                        <a:buFont typeface="Symbol" panose="05050102010706020507" pitchFamily="18" charset="2"/>
                        <a:buChar char=""/>
                      </a:pPr>
                      <a:r>
                        <a:rPr lang="en-US" sz="1050" dirty="0">
                          <a:effectLst/>
                        </a:rPr>
                        <a:t>I have not correctly</a:t>
                      </a:r>
                      <a:r>
                        <a:rPr lang="en-US" sz="1050" baseline="0" dirty="0">
                          <a:effectLst/>
                        </a:rPr>
                        <a:t> </a:t>
                      </a:r>
                      <a:r>
                        <a:rPr lang="en-US" sz="1050" dirty="0">
                          <a:effectLst/>
                        </a:rPr>
                        <a:t>used spelling, grammar, punctuation, and/or capitalization.</a:t>
                      </a:r>
                      <a:endParaRPr lang="en-US" sz="1100" dirty="0">
                        <a:effectLst/>
                      </a:endParaRPr>
                    </a:p>
                    <a:p>
                      <a:pPr marL="342900" marR="0" lvl="0" indent="-342900" algn="l">
                        <a:lnSpc>
                          <a:spcPct val="115000"/>
                        </a:lnSpc>
                        <a:spcBef>
                          <a:spcPts val="0"/>
                        </a:spcBef>
                        <a:spcAft>
                          <a:spcPts val="0"/>
                        </a:spcAft>
                        <a:buFont typeface="Symbol" panose="05050102010706020507" pitchFamily="18" charset="2"/>
                        <a:buChar char=""/>
                      </a:pPr>
                      <a:r>
                        <a:rPr lang="en-US" sz="1050" dirty="0">
                          <a:effectLst/>
                        </a:rPr>
                        <a:t>The errors I have made interfere with what I meant to say.</a:t>
                      </a:r>
                      <a:br>
                        <a:rPr lang="en-US" sz="1050" dirty="0">
                          <a:effectLst/>
                        </a:rPr>
                      </a:b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6080" marR="36080" marT="0" marB="0"/>
                </a:tc>
                <a:extLst>
                  <a:ext uri="{0D108BD9-81ED-4DB2-BD59-A6C34878D82A}">
                    <a16:rowId xmlns:a16="http://schemas.microsoft.com/office/drawing/2014/main" val="3176397385"/>
                  </a:ext>
                </a:extLst>
              </a:tr>
              <a:tr h="1288086">
                <a:tc>
                  <a:txBody>
                    <a:bodyPr/>
                    <a:lstStyle/>
                    <a:p>
                      <a:pPr marL="0" marR="0" algn="ctr">
                        <a:lnSpc>
                          <a:spcPct val="115000"/>
                        </a:lnSpc>
                        <a:spcBef>
                          <a:spcPts val="0"/>
                        </a:spcBef>
                        <a:spcAft>
                          <a:spcPts val="0"/>
                        </a:spcAft>
                      </a:pPr>
                      <a:r>
                        <a:rPr lang="en-US" sz="2400" dirty="0">
                          <a:effectLst/>
                        </a:rPr>
                        <a:t> </a:t>
                      </a:r>
                    </a:p>
                    <a:p>
                      <a:pPr marL="0" marR="0" algn="ctr">
                        <a:lnSpc>
                          <a:spcPct val="115000"/>
                        </a:lnSpc>
                        <a:spcBef>
                          <a:spcPts val="0"/>
                        </a:spcBef>
                        <a:spcAft>
                          <a:spcPts val="0"/>
                        </a:spcAft>
                      </a:pPr>
                      <a:r>
                        <a:rPr lang="en-US" sz="2400" dirty="0">
                          <a:effectLst/>
                        </a:rPr>
                        <a:t>1</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36080" marR="36080" marT="0" marB="0"/>
                </a:tc>
                <a:tc>
                  <a:txBody>
                    <a:bodyPr/>
                    <a:lstStyle/>
                    <a:p>
                      <a:pPr marL="320040" marR="0" algn="l">
                        <a:lnSpc>
                          <a:spcPct val="115000"/>
                        </a:lnSpc>
                        <a:spcBef>
                          <a:spcPts val="0"/>
                        </a:spcBef>
                        <a:spcAft>
                          <a:spcPts val="0"/>
                        </a:spcAft>
                      </a:pPr>
                      <a:r>
                        <a:rPr lang="en-US" sz="1000" dirty="0">
                          <a:effectLst/>
                        </a:rPr>
                        <a:t> </a:t>
                      </a:r>
                      <a:endParaRPr lang="en-US" sz="1100" dirty="0">
                        <a:effectLst/>
                      </a:endParaRPr>
                    </a:p>
                    <a:p>
                      <a:pPr marL="342900" marR="0" lvl="0" indent="-342900" algn="l">
                        <a:lnSpc>
                          <a:spcPct val="115000"/>
                        </a:lnSpc>
                        <a:spcBef>
                          <a:spcPts val="0"/>
                        </a:spcBef>
                        <a:spcAft>
                          <a:spcPts val="0"/>
                        </a:spcAft>
                        <a:buFont typeface="Symbol" panose="05050102010706020507" pitchFamily="18" charset="2"/>
                        <a:buChar char=""/>
                      </a:pPr>
                      <a:r>
                        <a:rPr lang="en-US" sz="1050" dirty="0">
                          <a:effectLst/>
                        </a:rPr>
                        <a:t>I did not support my focus with facts and ideas.</a:t>
                      </a:r>
                      <a:endParaRPr lang="en-US" sz="1100" dirty="0">
                        <a:effectLst/>
                      </a:endParaRPr>
                    </a:p>
                    <a:p>
                      <a:pPr marL="342900" marR="0" lvl="0" indent="-342900" algn="l">
                        <a:lnSpc>
                          <a:spcPct val="115000"/>
                        </a:lnSpc>
                        <a:spcBef>
                          <a:spcPts val="0"/>
                        </a:spcBef>
                        <a:spcAft>
                          <a:spcPts val="0"/>
                        </a:spcAft>
                        <a:buFont typeface="Symbol" panose="05050102010706020507" pitchFamily="18" charset="2"/>
                        <a:buChar char=""/>
                      </a:pPr>
                      <a:r>
                        <a:rPr lang="en-US" sz="1050" dirty="0">
                          <a:effectLst/>
                        </a:rPr>
                        <a:t>I did not use facts or examples from the article.</a:t>
                      </a:r>
                      <a:endParaRPr lang="en-US" sz="1100" dirty="0">
                        <a:effectLst/>
                      </a:endParaRPr>
                    </a:p>
                    <a:p>
                      <a:pPr marL="342900" marR="0" lvl="0" indent="-342900" algn="l">
                        <a:lnSpc>
                          <a:spcPct val="115000"/>
                        </a:lnSpc>
                        <a:spcBef>
                          <a:spcPts val="0"/>
                        </a:spcBef>
                        <a:spcAft>
                          <a:spcPts val="0"/>
                        </a:spcAft>
                        <a:buFont typeface="Symbol" panose="05050102010706020507" pitchFamily="18" charset="2"/>
                        <a:buChar char=""/>
                      </a:pPr>
                      <a:r>
                        <a:rPr lang="en-US" sz="1050" dirty="0">
                          <a:effectLst/>
                        </a:rPr>
                        <a:t>My facts are based on personal knowledge.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6080" marR="36080" marT="0" marB="0"/>
                </a:tc>
                <a:tc>
                  <a:txBody>
                    <a:bodyPr/>
                    <a:lstStyle/>
                    <a:p>
                      <a:pPr marL="320040" marR="0" algn="l">
                        <a:lnSpc>
                          <a:spcPct val="115000"/>
                        </a:lnSpc>
                        <a:spcBef>
                          <a:spcPts val="0"/>
                        </a:spcBef>
                        <a:spcAft>
                          <a:spcPts val="0"/>
                        </a:spcAft>
                      </a:pPr>
                      <a:r>
                        <a:rPr lang="en-US" sz="1000" dirty="0">
                          <a:effectLst/>
                        </a:rPr>
                        <a:t> </a:t>
                      </a:r>
                      <a:endParaRPr lang="en-US" sz="1100" dirty="0">
                        <a:effectLst/>
                      </a:endParaRPr>
                    </a:p>
                    <a:p>
                      <a:pPr marL="342900" marR="0" lvl="0" indent="-342900" algn="l">
                        <a:lnSpc>
                          <a:spcPct val="115000"/>
                        </a:lnSpc>
                        <a:spcBef>
                          <a:spcPts val="0"/>
                        </a:spcBef>
                        <a:spcAft>
                          <a:spcPts val="0"/>
                        </a:spcAft>
                        <a:buFont typeface="Symbol" panose="05050102010706020507" pitchFamily="18" charset="2"/>
                        <a:buChar char=""/>
                      </a:pPr>
                      <a:r>
                        <a:rPr lang="en-US" sz="1050" dirty="0">
                          <a:effectLst/>
                        </a:rPr>
                        <a:t>I did not write an introduction.</a:t>
                      </a:r>
                      <a:endParaRPr lang="en-US" sz="1100" dirty="0">
                        <a:effectLst/>
                      </a:endParaRPr>
                    </a:p>
                    <a:p>
                      <a:pPr marL="342900" marR="0" lvl="0" indent="-342900" algn="l">
                        <a:lnSpc>
                          <a:spcPct val="115000"/>
                        </a:lnSpc>
                        <a:spcBef>
                          <a:spcPts val="0"/>
                        </a:spcBef>
                        <a:spcAft>
                          <a:spcPts val="0"/>
                        </a:spcAft>
                        <a:buFont typeface="Symbol" panose="05050102010706020507" pitchFamily="18" charset="2"/>
                        <a:buChar char=""/>
                      </a:pPr>
                      <a:r>
                        <a:rPr lang="en-US" sz="1050" dirty="0">
                          <a:effectLst/>
                        </a:rPr>
                        <a:t>My ideas are not organized in any way.</a:t>
                      </a:r>
                      <a:endParaRPr lang="en-US" sz="1100" dirty="0">
                        <a:effectLst/>
                      </a:endParaRPr>
                    </a:p>
                    <a:p>
                      <a:pPr marL="342900" marR="0" lvl="0" indent="-342900" algn="l">
                        <a:lnSpc>
                          <a:spcPct val="115000"/>
                        </a:lnSpc>
                        <a:spcBef>
                          <a:spcPts val="0"/>
                        </a:spcBef>
                        <a:spcAft>
                          <a:spcPts val="0"/>
                        </a:spcAft>
                        <a:buFont typeface="Symbol" panose="05050102010706020507" pitchFamily="18" charset="2"/>
                        <a:buChar char=""/>
                      </a:pPr>
                      <a:r>
                        <a:rPr lang="en-US" sz="1050" dirty="0">
                          <a:effectLst/>
                        </a:rPr>
                        <a:t>I did not write an ending.</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6080" marR="36080" marT="0" marB="0"/>
                </a:tc>
                <a:tc>
                  <a:txBody>
                    <a:bodyPr/>
                    <a:lstStyle/>
                    <a:p>
                      <a:pPr marL="320040" marR="0" algn="l">
                        <a:lnSpc>
                          <a:spcPct val="115000"/>
                        </a:lnSpc>
                        <a:spcBef>
                          <a:spcPts val="0"/>
                        </a:spcBef>
                        <a:spcAft>
                          <a:spcPts val="0"/>
                        </a:spcAft>
                      </a:pPr>
                      <a:r>
                        <a:rPr lang="en-US" sz="1000" dirty="0">
                          <a:effectLst/>
                        </a:rPr>
                        <a:t> </a:t>
                      </a:r>
                      <a:endParaRPr lang="en-US" sz="1100" dirty="0">
                        <a:effectLst/>
                      </a:endParaRPr>
                    </a:p>
                    <a:p>
                      <a:pPr marL="342900" marR="0" lvl="0" indent="-342900" algn="l">
                        <a:lnSpc>
                          <a:spcPct val="115000"/>
                        </a:lnSpc>
                        <a:spcBef>
                          <a:spcPts val="0"/>
                        </a:spcBef>
                        <a:spcAft>
                          <a:spcPts val="0"/>
                        </a:spcAft>
                        <a:buFont typeface="Symbol" panose="05050102010706020507" pitchFamily="18" charset="2"/>
                        <a:buChar char=""/>
                      </a:pPr>
                      <a:r>
                        <a:rPr lang="en-US" sz="1050" dirty="0">
                          <a:effectLst/>
                        </a:rPr>
                        <a:t>I do not use topic-specific vocabulary to explain the topic. </a:t>
                      </a:r>
                      <a:endParaRPr lang="en-US" sz="1100" dirty="0">
                        <a:effectLst/>
                      </a:endParaRPr>
                    </a:p>
                    <a:p>
                      <a:pPr marL="342900" marR="0" lvl="0" indent="-342900" algn="l">
                        <a:lnSpc>
                          <a:spcPct val="115000"/>
                        </a:lnSpc>
                        <a:spcBef>
                          <a:spcPts val="0"/>
                        </a:spcBef>
                        <a:spcAft>
                          <a:spcPts val="0"/>
                        </a:spcAft>
                        <a:buFont typeface="Symbol" panose="05050102010706020507" pitchFamily="18" charset="2"/>
                        <a:buChar char=""/>
                      </a:pPr>
                      <a:r>
                        <a:rPr lang="en-US" sz="1050" dirty="0">
                          <a:effectLst/>
                        </a:rPr>
                        <a:t>Most of my sentences sound or look the same.</a:t>
                      </a:r>
                      <a:endParaRPr lang="en-US" sz="1100" dirty="0">
                        <a:effectLst/>
                      </a:endParaRPr>
                    </a:p>
                    <a:p>
                      <a:pPr marL="342900" marR="0" lvl="0" indent="-342900" algn="l">
                        <a:lnSpc>
                          <a:spcPct val="115000"/>
                        </a:lnSpc>
                        <a:spcBef>
                          <a:spcPts val="0"/>
                        </a:spcBef>
                        <a:spcAft>
                          <a:spcPts val="0"/>
                        </a:spcAft>
                        <a:buFont typeface="Symbol" panose="05050102010706020507" pitchFamily="18" charset="2"/>
                        <a:buChar char=""/>
                      </a:pPr>
                      <a:r>
                        <a:rPr lang="en-US" sz="1050" dirty="0">
                          <a:effectLst/>
                        </a:rPr>
                        <a:t>My writing style is informal</a:t>
                      </a:r>
                      <a:r>
                        <a:rPr lang="en-US" sz="1050" baseline="0" dirty="0">
                          <a:effectLst/>
                        </a:rPr>
                        <a:t> </a:t>
                      </a:r>
                      <a:r>
                        <a:rPr lang="en-US" sz="1050" dirty="0">
                          <a:effectLst/>
                        </a:rPr>
                        <a:t>and conversational.</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6080" marR="36080" marT="0" marB="0"/>
                </a:tc>
                <a:tc>
                  <a:txBody>
                    <a:bodyPr/>
                    <a:lstStyle/>
                    <a:p>
                      <a:pPr marL="320040" marR="0" algn="l">
                        <a:lnSpc>
                          <a:spcPct val="115000"/>
                        </a:lnSpc>
                        <a:spcBef>
                          <a:spcPts val="0"/>
                        </a:spcBef>
                        <a:spcAft>
                          <a:spcPts val="0"/>
                        </a:spcAft>
                      </a:pPr>
                      <a:r>
                        <a:rPr lang="en-US" sz="1000" dirty="0">
                          <a:effectLst/>
                        </a:rPr>
                        <a:t> </a:t>
                      </a:r>
                      <a:endParaRPr lang="en-US" sz="1100" dirty="0">
                        <a:effectLst/>
                      </a:endParaRPr>
                    </a:p>
                    <a:p>
                      <a:pPr marL="342900" marR="0" lvl="0" indent="-342900" algn="l">
                        <a:lnSpc>
                          <a:spcPct val="115000"/>
                        </a:lnSpc>
                        <a:spcBef>
                          <a:spcPts val="0"/>
                        </a:spcBef>
                        <a:spcAft>
                          <a:spcPts val="0"/>
                        </a:spcAft>
                        <a:buFont typeface="Symbol" panose="05050102010706020507" pitchFamily="18" charset="2"/>
                        <a:buChar char=""/>
                      </a:pPr>
                      <a:r>
                        <a:rPr lang="en-US" sz="1050" dirty="0">
                          <a:effectLst/>
                        </a:rPr>
                        <a:t>I did not pay attention</a:t>
                      </a:r>
                      <a:r>
                        <a:rPr lang="en-US" sz="1050" baseline="0" dirty="0">
                          <a:effectLst/>
                        </a:rPr>
                        <a:t> </a:t>
                      </a:r>
                      <a:r>
                        <a:rPr lang="en-US" sz="1050" dirty="0">
                          <a:effectLst/>
                        </a:rPr>
                        <a:t>to conventions.</a:t>
                      </a:r>
                      <a:endParaRPr lang="en-US" sz="1100" dirty="0">
                        <a:effectLst/>
                      </a:endParaRPr>
                    </a:p>
                    <a:p>
                      <a:pPr marL="342900" marR="0" lvl="0" indent="-342900" algn="l">
                        <a:lnSpc>
                          <a:spcPct val="115000"/>
                        </a:lnSpc>
                        <a:spcBef>
                          <a:spcPts val="0"/>
                        </a:spcBef>
                        <a:spcAft>
                          <a:spcPts val="0"/>
                        </a:spcAft>
                        <a:buFont typeface="Symbol" panose="05050102010706020507" pitchFamily="18" charset="2"/>
                        <a:buChar char=""/>
                      </a:pPr>
                      <a:r>
                        <a:rPr lang="en-US" sz="1050" dirty="0">
                          <a:effectLst/>
                        </a:rPr>
                        <a:t>My errors make it hard</a:t>
                      </a:r>
                      <a:br>
                        <a:rPr lang="en-US" sz="1050" dirty="0">
                          <a:effectLst/>
                        </a:rPr>
                      </a:br>
                      <a:r>
                        <a:rPr lang="en-US" sz="1050" dirty="0">
                          <a:effectLst/>
                        </a:rPr>
                        <a:t>to understand what I was trying to say.</a:t>
                      </a:r>
                      <a:endParaRPr lang="en-US" sz="1100" dirty="0">
                        <a:effectLst/>
                      </a:endParaRPr>
                    </a:p>
                    <a:p>
                      <a:pPr marL="457200" marR="0" algn="l">
                        <a:lnSpc>
                          <a:spcPct val="115000"/>
                        </a:lnSpc>
                        <a:spcBef>
                          <a:spcPts val="0"/>
                        </a:spcBef>
                        <a:spcAft>
                          <a:spcPts val="0"/>
                        </a:spcAft>
                      </a:pPr>
                      <a:r>
                        <a:rPr lang="en-US" sz="1050" dirty="0">
                          <a:effectLst/>
                        </a:rPr>
                        <a:t> </a:t>
                      </a:r>
                      <a:endParaRPr lang="en-US" sz="1100" dirty="0">
                        <a:effectLst/>
                      </a:endParaRPr>
                    </a:p>
                    <a:p>
                      <a:pPr marL="320040" marR="0" algn="l">
                        <a:lnSpc>
                          <a:spcPct val="115000"/>
                        </a:lnSpc>
                        <a:spcBef>
                          <a:spcPts val="0"/>
                        </a:spcBef>
                        <a:spcAft>
                          <a:spcPts val="0"/>
                        </a:spcAft>
                      </a:pPr>
                      <a:r>
                        <a:rPr lang="en-US" sz="105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6080" marR="36080" marT="0" marB="0"/>
                </a:tc>
                <a:extLst>
                  <a:ext uri="{0D108BD9-81ED-4DB2-BD59-A6C34878D82A}">
                    <a16:rowId xmlns:a16="http://schemas.microsoft.com/office/drawing/2014/main" val="3227750924"/>
                  </a:ext>
                </a:extLst>
              </a:tr>
            </a:tbl>
          </a:graphicData>
        </a:graphic>
      </p:graphicFrame>
    </p:spTree>
    <p:extLst>
      <p:ext uri="{BB962C8B-B14F-4D97-AF65-F5344CB8AC3E}">
        <p14:creationId xmlns:p14="http://schemas.microsoft.com/office/powerpoint/2010/main" val="420263174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745" y="131530"/>
            <a:ext cx="11748654" cy="1356360"/>
          </a:xfrm>
        </p:spPr>
        <p:txBody>
          <a:bodyPr>
            <a:noAutofit/>
          </a:bodyPr>
          <a:lstStyle/>
          <a:p>
            <a:pPr algn="ctr"/>
            <a:r>
              <a:rPr lang="en-US" sz="5200" b="1" dirty="0"/>
              <a:t>Essential Questions for Revising/Editing</a:t>
            </a:r>
          </a:p>
        </p:txBody>
      </p:sp>
      <p:sp>
        <p:nvSpPr>
          <p:cNvPr id="3" name="Content Placeholder 2"/>
          <p:cNvSpPr>
            <a:spLocks noGrp="1"/>
          </p:cNvSpPr>
          <p:nvPr>
            <p:ph idx="1"/>
          </p:nvPr>
        </p:nvSpPr>
        <p:spPr>
          <a:xfrm>
            <a:off x="214745" y="1252363"/>
            <a:ext cx="11866417" cy="5605637"/>
          </a:xfrm>
        </p:spPr>
        <p:txBody>
          <a:bodyPr>
            <a:noAutofit/>
          </a:bodyPr>
          <a:lstStyle/>
          <a:p>
            <a:r>
              <a:rPr lang="en-US" sz="2800" dirty="0"/>
              <a:t>Did the writer (I) use facts and ideas to support the focus?</a:t>
            </a:r>
          </a:p>
          <a:p>
            <a:r>
              <a:rPr lang="en-US" sz="2800" dirty="0"/>
              <a:t>Did the writer (I) include at least four (4) facts/examples from the articles?</a:t>
            </a:r>
          </a:p>
          <a:p>
            <a:r>
              <a:rPr lang="en-US" sz="2800" dirty="0"/>
              <a:t>Did the writer (I) connect and explain the examples?</a:t>
            </a:r>
          </a:p>
          <a:p>
            <a:r>
              <a:rPr lang="en-US" sz="2800" dirty="0"/>
              <a:t>Did the writer (I) include an introduction with a clear focus?</a:t>
            </a:r>
          </a:p>
          <a:p>
            <a:r>
              <a:rPr lang="en-US" sz="2800" dirty="0"/>
              <a:t>Did the writer (I) organize ideas into paragraphs by categories or topics?</a:t>
            </a:r>
          </a:p>
          <a:p>
            <a:r>
              <a:rPr lang="en-US" sz="2800" dirty="0"/>
              <a:t>Did the writer (I) include an ending/conclusion that relates to the information?</a:t>
            </a:r>
          </a:p>
          <a:p>
            <a:r>
              <a:rPr lang="en-US" sz="2800" dirty="0"/>
              <a:t>Did the writer (I) include topic-specific vocabulary from the articles?</a:t>
            </a:r>
          </a:p>
          <a:p>
            <a:r>
              <a:rPr lang="en-US" sz="2800" dirty="0"/>
              <a:t>Did the writer (I) use different types of sentences that are formal/objective?</a:t>
            </a:r>
          </a:p>
          <a:p>
            <a:r>
              <a:rPr lang="en-US" sz="2800" dirty="0"/>
              <a:t>Did the writer (I) utilize correct spelling, grammar, punctuation, and capitalization?</a:t>
            </a:r>
          </a:p>
          <a:p>
            <a:endParaRPr lang="en-US" sz="2800" dirty="0"/>
          </a:p>
          <a:p>
            <a:endParaRPr lang="en-US" sz="2800" dirty="0"/>
          </a:p>
        </p:txBody>
      </p:sp>
    </p:spTree>
    <p:extLst>
      <p:ext uri="{BB962C8B-B14F-4D97-AF65-F5344CB8AC3E}">
        <p14:creationId xmlns:p14="http://schemas.microsoft.com/office/powerpoint/2010/main" val="334917854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8962" y="221674"/>
            <a:ext cx="11720945" cy="374072"/>
          </a:xfrm>
        </p:spPr>
        <p:txBody>
          <a:bodyPr>
            <a:noAutofit/>
          </a:bodyPr>
          <a:lstStyle/>
          <a:p>
            <a:pPr algn="ctr"/>
            <a:r>
              <a:rPr lang="en-US" sz="2800" b="1" dirty="0"/>
              <a:t>Student Sample #1</a:t>
            </a:r>
          </a:p>
        </p:txBody>
      </p:sp>
      <p:sp>
        <p:nvSpPr>
          <p:cNvPr id="3" name="Content Placeholder 2"/>
          <p:cNvSpPr>
            <a:spLocks noGrp="1"/>
          </p:cNvSpPr>
          <p:nvPr>
            <p:ph idx="1"/>
          </p:nvPr>
        </p:nvSpPr>
        <p:spPr>
          <a:xfrm>
            <a:off x="218962" y="595746"/>
            <a:ext cx="11720945" cy="5943599"/>
          </a:xfrm>
        </p:spPr>
        <p:txBody>
          <a:bodyPr>
            <a:noAutofit/>
          </a:bodyPr>
          <a:lstStyle/>
          <a:p>
            <a:pPr marL="45720" indent="0">
              <a:lnSpc>
                <a:spcPct val="100000"/>
              </a:lnSpc>
              <a:spcBef>
                <a:spcPts val="0"/>
              </a:spcBef>
              <a:buNone/>
            </a:pPr>
            <a:r>
              <a:rPr lang="en-US" sz="2100" dirty="0">
                <a:solidFill>
                  <a:srgbClr val="FF0000"/>
                </a:solidFill>
              </a:rPr>
              <a:t>Dear settlers,</a:t>
            </a:r>
          </a:p>
          <a:p>
            <a:pPr marL="45720" indent="0">
              <a:lnSpc>
                <a:spcPct val="100000"/>
              </a:lnSpc>
              <a:spcBef>
                <a:spcPts val="0"/>
              </a:spcBef>
              <a:buNone/>
            </a:pPr>
            <a:r>
              <a:rPr lang="en-US" sz="2100" dirty="0">
                <a:solidFill>
                  <a:srgbClr val="FF0000"/>
                </a:solidFill>
              </a:rPr>
              <a:t>        I would like to give you some advice because the other settlers had to deal with lots of problems.</a:t>
            </a:r>
          </a:p>
          <a:p>
            <a:pPr marL="45720" indent="0">
              <a:lnSpc>
                <a:spcPct val="100000"/>
              </a:lnSpc>
              <a:spcBef>
                <a:spcPts val="0"/>
              </a:spcBef>
              <a:buNone/>
            </a:pPr>
            <a:r>
              <a:rPr lang="en-US" sz="2100" dirty="0">
                <a:solidFill>
                  <a:srgbClr val="FF0000"/>
                </a:solidFill>
              </a:rPr>
              <a:t>        The first problem they had to deal with was that there were so many people that showed up so it was dangerous. The article said there were “heated arguments” (line 69) and it was “like thousands of wild animals penned up” (lines 70-71). You should get there early.</a:t>
            </a:r>
          </a:p>
          <a:p>
            <a:pPr marL="45720" indent="0">
              <a:lnSpc>
                <a:spcPct val="100000"/>
              </a:lnSpc>
              <a:spcBef>
                <a:spcPts val="0"/>
              </a:spcBef>
              <a:buNone/>
            </a:pPr>
            <a:r>
              <a:rPr lang="en-US" sz="2100" dirty="0">
                <a:solidFill>
                  <a:srgbClr val="FF0000"/>
                </a:solidFill>
              </a:rPr>
              <a:t>        Another problem was how the settlers travelled to the land. The government provided trains. They knew some people didn’t have a horse or wagon. They set up trains for people to use. But the trains were crowded and dangerous. So, my advice to you is to save you’re money and by a horse and wagon. You definitely don’t want to get stuck on one of the trains.</a:t>
            </a:r>
          </a:p>
          <a:p>
            <a:pPr marL="45720" indent="0">
              <a:lnSpc>
                <a:spcPct val="100000"/>
              </a:lnSpc>
              <a:spcBef>
                <a:spcPts val="0"/>
              </a:spcBef>
              <a:buNone/>
            </a:pPr>
            <a:r>
              <a:rPr lang="en-US" sz="2100" dirty="0">
                <a:solidFill>
                  <a:srgbClr val="FF0000"/>
                </a:solidFill>
              </a:rPr>
              <a:t>        Another suggestion is get yourself mentally prepared for the trip. The settlers had to deal with the craziness of the day of the rush, and they had a lot of problems once they got to their land. So I think before you go you should practice getting mentally prepared. You should go for a day or 2 without food, and try to drink as little water as possible for a couple of days. Also, you could sleep outside in a tent for a few nights to prepare yourself.</a:t>
            </a:r>
          </a:p>
          <a:p>
            <a:pPr marL="45720" indent="0">
              <a:lnSpc>
                <a:spcPct val="100000"/>
              </a:lnSpc>
              <a:spcBef>
                <a:spcPts val="0"/>
              </a:spcBef>
              <a:buNone/>
            </a:pPr>
            <a:r>
              <a:rPr lang="en-US" sz="2100" dirty="0">
                <a:solidFill>
                  <a:srgbClr val="FF0000"/>
                </a:solidFill>
              </a:rPr>
              <a:t>        Remember, your trip is going to be really hard. I hope you listen to the advice I gave you so you don’t have the same problems the settlers of the Land Rush of 1889 had.</a:t>
            </a:r>
          </a:p>
          <a:p>
            <a:pPr marL="45720" indent="0">
              <a:lnSpc>
                <a:spcPct val="100000"/>
              </a:lnSpc>
              <a:spcBef>
                <a:spcPts val="0"/>
              </a:spcBef>
              <a:buNone/>
            </a:pPr>
            <a:r>
              <a:rPr lang="en-US" sz="2100" dirty="0">
                <a:solidFill>
                  <a:srgbClr val="FF0000"/>
                </a:solidFill>
              </a:rPr>
              <a:t>        Good Luck! I hope you get a lot of land!</a:t>
            </a:r>
          </a:p>
        </p:txBody>
      </p:sp>
    </p:spTree>
    <p:extLst>
      <p:ext uri="{BB962C8B-B14F-4D97-AF65-F5344CB8AC3E}">
        <p14:creationId xmlns:p14="http://schemas.microsoft.com/office/powerpoint/2010/main" val="14884203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b="1" dirty="0"/>
              <a:t>I can statements…</a:t>
            </a:r>
          </a:p>
        </p:txBody>
      </p:sp>
      <p:sp>
        <p:nvSpPr>
          <p:cNvPr id="3" name="Content Placeholder 2"/>
          <p:cNvSpPr>
            <a:spLocks noGrp="1"/>
          </p:cNvSpPr>
          <p:nvPr>
            <p:ph idx="1"/>
          </p:nvPr>
        </p:nvSpPr>
        <p:spPr/>
        <p:txBody>
          <a:bodyPr>
            <a:normAutofit/>
          </a:bodyPr>
          <a:lstStyle/>
          <a:p>
            <a:r>
              <a:rPr lang="en-US" sz="4000" dirty="0"/>
              <a:t>I can identify how obstacles are overcome to achieve goals.</a:t>
            </a:r>
          </a:p>
          <a:p>
            <a:r>
              <a:rPr lang="en-US" sz="4000" dirty="0"/>
              <a:t>I can think of different solutions for problems and think of the consequences.</a:t>
            </a:r>
          </a:p>
        </p:txBody>
      </p:sp>
    </p:spTree>
    <p:extLst>
      <p:ext uri="{BB962C8B-B14F-4D97-AF65-F5344CB8AC3E}">
        <p14:creationId xmlns:p14="http://schemas.microsoft.com/office/powerpoint/2010/main" val="426553267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8962" y="221674"/>
            <a:ext cx="11720945" cy="374072"/>
          </a:xfrm>
        </p:spPr>
        <p:txBody>
          <a:bodyPr>
            <a:noAutofit/>
          </a:bodyPr>
          <a:lstStyle/>
          <a:p>
            <a:pPr algn="ctr"/>
            <a:r>
              <a:rPr lang="en-US" sz="2800" b="1" dirty="0"/>
              <a:t>Student Sample #1</a:t>
            </a:r>
          </a:p>
        </p:txBody>
      </p:sp>
      <p:sp>
        <p:nvSpPr>
          <p:cNvPr id="3" name="Content Placeholder 2"/>
          <p:cNvSpPr>
            <a:spLocks noGrp="1"/>
          </p:cNvSpPr>
          <p:nvPr>
            <p:ph idx="1"/>
          </p:nvPr>
        </p:nvSpPr>
        <p:spPr>
          <a:xfrm>
            <a:off x="218962" y="408710"/>
            <a:ext cx="11720945" cy="5943599"/>
          </a:xfrm>
        </p:spPr>
        <p:txBody>
          <a:bodyPr>
            <a:noAutofit/>
          </a:bodyPr>
          <a:lstStyle/>
          <a:p>
            <a:pPr marL="45720" indent="0">
              <a:lnSpc>
                <a:spcPct val="100000"/>
              </a:lnSpc>
              <a:spcBef>
                <a:spcPts val="0"/>
              </a:spcBef>
              <a:buNone/>
            </a:pPr>
            <a:r>
              <a:rPr lang="en-US" sz="2100" dirty="0"/>
              <a:t>Dear settlers,</a:t>
            </a:r>
          </a:p>
          <a:p>
            <a:pPr marL="45720" indent="0">
              <a:lnSpc>
                <a:spcPct val="100000"/>
              </a:lnSpc>
              <a:spcBef>
                <a:spcPts val="0"/>
              </a:spcBef>
              <a:buNone/>
            </a:pPr>
            <a:r>
              <a:rPr lang="en-US" sz="2100" dirty="0"/>
              <a:t>        I would like to give you some advice because the other settlers had to deal with lots of </a:t>
            </a:r>
            <a:r>
              <a:rPr lang="en-US" sz="2100" dirty="0">
                <a:solidFill>
                  <a:srgbClr val="00B050"/>
                </a:solidFill>
              </a:rPr>
              <a:t>problems</a:t>
            </a:r>
            <a:r>
              <a:rPr lang="en-US" sz="2100" dirty="0"/>
              <a:t>.</a:t>
            </a:r>
          </a:p>
          <a:p>
            <a:pPr marL="45720" indent="0">
              <a:lnSpc>
                <a:spcPct val="100000"/>
              </a:lnSpc>
              <a:spcBef>
                <a:spcPts val="0"/>
              </a:spcBef>
              <a:buNone/>
            </a:pPr>
            <a:r>
              <a:rPr lang="en-US" sz="2100" dirty="0"/>
              <a:t>        The first problem they had to deal with was that there were so many people that showed up so it was dangerous. The article said there were “heated arguments” (line 69) and it was “like thousands of wild animals penned up” (lines 70-71). You should get there early.</a:t>
            </a:r>
          </a:p>
          <a:p>
            <a:pPr marL="45720" indent="0">
              <a:lnSpc>
                <a:spcPct val="100000"/>
              </a:lnSpc>
              <a:spcBef>
                <a:spcPts val="0"/>
              </a:spcBef>
              <a:buNone/>
            </a:pPr>
            <a:r>
              <a:rPr lang="en-US" sz="2100" dirty="0"/>
              <a:t>        Another problem was how the settlers travelled to the land. The government provided trains. They knew some people didn’t have a horse or wagon. They set up trains for people to use. But the trains were crowded and dangerous. So, my advice to you is to save you’re money and by a horse and wagon. You definitely don’t want to get stuck on one of the trains.</a:t>
            </a:r>
          </a:p>
          <a:p>
            <a:pPr marL="45720" indent="0">
              <a:lnSpc>
                <a:spcPct val="100000"/>
              </a:lnSpc>
              <a:spcBef>
                <a:spcPts val="0"/>
              </a:spcBef>
              <a:buNone/>
            </a:pPr>
            <a:r>
              <a:rPr lang="en-US" sz="2100" dirty="0"/>
              <a:t>        Another suggestion is get yourself mentally prepared for the trip. The settlers had to deal with the craziness of the day of the rush, and they had a lot of problems once they got to their land. So I think before you go you should practice getting mentally prepared. You should go for a day or 2 without food, and try to drink as little water as possible for a couple of days. Also, you could sleep outside in a tent for a few nights to prepare yourself.</a:t>
            </a:r>
          </a:p>
          <a:p>
            <a:pPr marL="45720" indent="0">
              <a:lnSpc>
                <a:spcPct val="100000"/>
              </a:lnSpc>
              <a:spcBef>
                <a:spcPts val="0"/>
              </a:spcBef>
              <a:buNone/>
            </a:pPr>
            <a:r>
              <a:rPr lang="en-US" sz="2100" dirty="0"/>
              <a:t>        Remember, your trip is going to be really hard. I hope you listen to the advice I gave you so you don’t have the same problems the settlers of the Land Rush of 1889 had.</a:t>
            </a:r>
          </a:p>
          <a:p>
            <a:pPr marL="45720" indent="0">
              <a:lnSpc>
                <a:spcPct val="100000"/>
              </a:lnSpc>
              <a:spcBef>
                <a:spcPts val="0"/>
              </a:spcBef>
              <a:buNone/>
            </a:pPr>
            <a:r>
              <a:rPr lang="en-US" sz="2100" dirty="0"/>
              <a:t>        Good Luck! I hope you get a lot of land!</a:t>
            </a:r>
          </a:p>
        </p:txBody>
      </p:sp>
      <p:sp>
        <p:nvSpPr>
          <p:cNvPr id="5" name="TextBox 4"/>
          <p:cNvSpPr txBox="1"/>
          <p:nvPr/>
        </p:nvSpPr>
        <p:spPr>
          <a:xfrm>
            <a:off x="4726745" y="1651658"/>
            <a:ext cx="5092504" cy="1569660"/>
          </a:xfrm>
          <a:prstGeom prst="rect">
            <a:avLst/>
          </a:prstGeom>
          <a:solidFill>
            <a:schemeClr val="accent1">
              <a:alpha val="70000"/>
            </a:schemeClr>
          </a:solidFill>
          <a:ln w="25400" cap="rnd">
            <a:solidFill>
              <a:schemeClr val="accent1"/>
            </a:solidFill>
            <a:round/>
          </a:ln>
        </p:spPr>
        <p:txBody>
          <a:bodyPr wrap="square" rtlCol="0">
            <a:spAutoFit/>
          </a:bodyPr>
          <a:lstStyle/>
          <a:p>
            <a:r>
              <a:rPr lang="en-US" sz="2400" dirty="0"/>
              <a:t>Task &amp; Organization: The writer introduces the topic—providing advice to settlers—but the writer is not clear about the reasons for the advice.</a:t>
            </a:r>
          </a:p>
        </p:txBody>
      </p:sp>
      <p:cxnSp>
        <p:nvCxnSpPr>
          <p:cNvPr id="7" name="Straight Arrow Connector 6"/>
          <p:cNvCxnSpPr/>
          <p:nvPr/>
        </p:nvCxnSpPr>
        <p:spPr>
          <a:xfrm flipV="1">
            <a:off x="9819249" y="994544"/>
            <a:ext cx="436099" cy="665444"/>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4540138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8962" y="221674"/>
            <a:ext cx="11720945" cy="374072"/>
          </a:xfrm>
        </p:spPr>
        <p:txBody>
          <a:bodyPr>
            <a:noAutofit/>
          </a:bodyPr>
          <a:lstStyle/>
          <a:p>
            <a:pPr algn="ctr"/>
            <a:r>
              <a:rPr lang="en-US" sz="2800" b="1" dirty="0"/>
              <a:t>Student Sample #1</a:t>
            </a:r>
          </a:p>
        </p:txBody>
      </p:sp>
      <p:sp>
        <p:nvSpPr>
          <p:cNvPr id="3" name="Content Placeholder 2"/>
          <p:cNvSpPr>
            <a:spLocks noGrp="1"/>
          </p:cNvSpPr>
          <p:nvPr>
            <p:ph idx="1"/>
          </p:nvPr>
        </p:nvSpPr>
        <p:spPr>
          <a:xfrm>
            <a:off x="218962" y="408710"/>
            <a:ext cx="11720945" cy="5943599"/>
          </a:xfrm>
        </p:spPr>
        <p:txBody>
          <a:bodyPr>
            <a:noAutofit/>
          </a:bodyPr>
          <a:lstStyle/>
          <a:p>
            <a:pPr marL="45720" indent="0">
              <a:lnSpc>
                <a:spcPct val="100000"/>
              </a:lnSpc>
              <a:spcBef>
                <a:spcPts val="0"/>
              </a:spcBef>
              <a:buNone/>
            </a:pPr>
            <a:r>
              <a:rPr lang="en-US" sz="2100" dirty="0"/>
              <a:t>Dear settlers,</a:t>
            </a:r>
          </a:p>
          <a:p>
            <a:pPr marL="45720" indent="0">
              <a:lnSpc>
                <a:spcPct val="100000"/>
              </a:lnSpc>
              <a:spcBef>
                <a:spcPts val="0"/>
              </a:spcBef>
              <a:buNone/>
            </a:pPr>
            <a:r>
              <a:rPr lang="en-US" sz="2100" dirty="0"/>
              <a:t>        I would like to give you some advice because the other settlers had to deal with lots of problems.</a:t>
            </a:r>
          </a:p>
          <a:p>
            <a:pPr marL="45720" indent="0">
              <a:lnSpc>
                <a:spcPct val="100000"/>
              </a:lnSpc>
              <a:spcBef>
                <a:spcPts val="0"/>
              </a:spcBef>
              <a:buNone/>
            </a:pPr>
            <a:r>
              <a:rPr lang="en-US" sz="2100" dirty="0"/>
              <a:t>        </a:t>
            </a:r>
            <a:r>
              <a:rPr lang="en-US" sz="2100" dirty="0">
                <a:solidFill>
                  <a:srgbClr val="00B050"/>
                </a:solidFill>
              </a:rPr>
              <a:t>The first problem they had to deal with was that there were so many people that showed up so it was dangerous. </a:t>
            </a:r>
            <a:r>
              <a:rPr lang="en-US" sz="2100" dirty="0"/>
              <a:t>The article said there were “heated arguments” (line 69) and it was “like thousands of wild animals penned up” (lines 70-71). You should get there early.</a:t>
            </a:r>
          </a:p>
          <a:p>
            <a:pPr marL="45720" indent="0">
              <a:lnSpc>
                <a:spcPct val="100000"/>
              </a:lnSpc>
              <a:spcBef>
                <a:spcPts val="0"/>
              </a:spcBef>
              <a:buNone/>
            </a:pPr>
            <a:r>
              <a:rPr lang="en-US" sz="2100" dirty="0"/>
              <a:t>        Another problem was how the settlers travelled to the land. The government provided trains. They knew some people didn’t have a horse or wagon. They set up trains for people to use. But the trains were crowded and dangerous. So, my advice to you is to save you’re money and by a horse and wagon. You definitely don’t want to get stuck on one of the trains.</a:t>
            </a:r>
          </a:p>
          <a:p>
            <a:pPr marL="45720" indent="0">
              <a:lnSpc>
                <a:spcPct val="100000"/>
              </a:lnSpc>
              <a:spcBef>
                <a:spcPts val="0"/>
              </a:spcBef>
              <a:buNone/>
            </a:pPr>
            <a:r>
              <a:rPr lang="en-US" sz="2100" dirty="0"/>
              <a:t>        Another suggestion is get yourself mentally prepared for the trip. The settlers had to deal with the craziness of the day of the rush, and they had a lot of problems once they got to their land. So I think before you go you should practice getting mentally prepared. You should go for a day or 2 without food, and try to drink as little water as possible for a couple of days. Also, you could sleep outside in a tent for a few nights to prepare yourself.</a:t>
            </a:r>
          </a:p>
          <a:p>
            <a:pPr marL="45720" indent="0">
              <a:lnSpc>
                <a:spcPct val="100000"/>
              </a:lnSpc>
              <a:spcBef>
                <a:spcPts val="0"/>
              </a:spcBef>
              <a:buNone/>
            </a:pPr>
            <a:r>
              <a:rPr lang="en-US" sz="2100" dirty="0"/>
              <a:t>        Remember, your trip is going to be really hard. I hope you listen to the advice I gave you so you don’t have the same problems the settlers of the Land Rush of 1889 had.</a:t>
            </a:r>
          </a:p>
          <a:p>
            <a:pPr marL="45720" indent="0">
              <a:lnSpc>
                <a:spcPct val="100000"/>
              </a:lnSpc>
              <a:spcBef>
                <a:spcPts val="0"/>
              </a:spcBef>
              <a:buNone/>
            </a:pPr>
            <a:r>
              <a:rPr lang="en-US" sz="2100" dirty="0"/>
              <a:t>        Good Luck! I hope you get a lot of land!</a:t>
            </a:r>
          </a:p>
        </p:txBody>
      </p:sp>
      <p:sp>
        <p:nvSpPr>
          <p:cNvPr id="4" name="TextBox 3"/>
          <p:cNvSpPr txBox="1"/>
          <p:nvPr/>
        </p:nvSpPr>
        <p:spPr>
          <a:xfrm>
            <a:off x="1899137" y="2089032"/>
            <a:ext cx="4614204" cy="1569660"/>
          </a:xfrm>
          <a:prstGeom prst="rect">
            <a:avLst/>
          </a:prstGeom>
          <a:solidFill>
            <a:schemeClr val="accent1">
              <a:alpha val="70000"/>
            </a:schemeClr>
          </a:solidFill>
          <a:ln w="25400" cap="rnd">
            <a:solidFill>
              <a:schemeClr val="accent1"/>
            </a:solidFill>
            <a:round/>
          </a:ln>
        </p:spPr>
        <p:txBody>
          <a:bodyPr wrap="square" rtlCol="0">
            <a:spAutoFit/>
          </a:bodyPr>
          <a:lstStyle/>
          <a:p>
            <a:r>
              <a:rPr lang="en-US" sz="2400" dirty="0"/>
              <a:t>Idea: The writer explains that the land rush was dangerous because so many people showed up the day of the event.</a:t>
            </a:r>
          </a:p>
        </p:txBody>
      </p:sp>
      <p:cxnSp>
        <p:nvCxnSpPr>
          <p:cNvPr id="5" name="Straight Arrow Connector 4"/>
          <p:cNvCxnSpPr/>
          <p:nvPr/>
        </p:nvCxnSpPr>
        <p:spPr>
          <a:xfrm flipH="1" flipV="1">
            <a:off x="1617785" y="1434905"/>
            <a:ext cx="281352" cy="654127"/>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6877927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8962" y="221674"/>
            <a:ext cx="11720945" cy="374072"/>
          </a:xfrm>
        </p:spPr>
        <p:txBody>
          <a:bodyPr>
            <a:noAutofit/>
          </a:bodyPr>
          <a:lstStyle/>
          <a:p>
            <a:pPr algn="ctr"/>
            <a:r>
              <a:rPr lang="en-US" sz="2800" b="1" dirty="0"/>
              <a:t>Student Sample #1</a:t>
            </a:r>
          </a:p>
        </p:txBody>
      </p:sp>
      <p:sp>
        <p:nvSpPr>
          <p:cNvPr id="3" name="Content Placeholder 2"/>
          <p:cNvSpPr>
            <a:spLocks noGrp="1"/>
          </p:cNvSpPr>
          <p:nvPr>
            <p:ph idx="1"/>
          </p:nvPr>
        </p:nvSpPr>
        <p:spPr>
          <a:xfrm>
            <a:off x="218962" y="408710"/>
            <a:ext cx="11720945" cy="5943599"/>
          </a:xfrm>
        </p:spPr>
        <p:txBody>
          <a:bodyPr>
            <a:noAutofit/>
          </a:bodyPr>
          <a:lstStyle/>
          <a:p>
            <a:pPr marL="45720" indent="0">
              <a:lnSpc>
                <a:spcPct val="100000"/>
              </a:lnSpc>
              <a:spcBef>
                <a:spcPts val="0"/>
              </a:spcBef>
              <a:buNone/>
            </a:pPr>
            <a:r>
              <a:rPr lang="en-US" sz="2100" dirty="0"/>
              <a:t>Dear settlers,</a:t>
            </a:r>
          </a:p>
          <a:p>
            <a:pPr marL="45720" indent="0">
              <a:lnSpc>
                <a:spcPct val="100000"/>
              </a:lnSpc>
              <a:spcBef>
                <a:spcPts val="0"/>
              </a:spcBef>
              <a:buNone/>
            </a:pPr>
            <a:r>
              <a:rPr lang="en-US" sz="2100" dirty="0"/>
              <a:t>        I would like to give you some advice because the other settlers had to deal with lots of problems.</a:t>
            </a:r>
          </a:p>
          <a:p>
            <a:pPr marL="45720" indent="0">
              <a:lnSpc>
                <a:spcPct val="100000"/>
              </a:lnSpc>
              <a:spcBef>
                <a:spcPts val="0"/>
              </a:spcBef>
              <a:buNone/>
            </a:pPr>
            <a:r>
              <a:rPr lang="en-US" sz="2100" dirty="0"/>
              <a:t>        The first problem they had to deal with was that there were so many people that showed up so it was dangerous. </a:t>
            </a:r>
            <a:r>
              <a:rPr lang="en-US" sz="2100" dirty="0">
                <a:solidFill>
                  <a:srgbClr val="00B050"/>
                </a:solidFill>
              </a:rPr>
              <a:t>The article said there were “heated arguments” (line 69) and it was “like thousands of wild animals penned up” (lines 70-71).</a:t>
            </a:r>
            <a:r>
              <a:rPr lang="en-US" sz="2100" dirty="0"/>
              <a:t> You should get there early.</a:t>
            </a:r>
          </a:p>
          <a:p>
            <a:pPr marL="45720" indent="0">
              <a:lnSpc>
                <a:spcPct val="100000"/>
              </a:lnSpc>
              <a:spcBef>
                <a:spcPts val="0"/>
              </a:spcBef>
              <a:buNone/>
            </a:pPr>
            <a:r>
              <a:rPr lang="en-US" sz="2100" dirty="0"/>
              <a:t>        Another problem was how the settlers travelled to the land. The government provided trains. They knew some people didn’t have a horse or wagon. They set up trains for people to use. But the trains were crowded and dangerous. So, my advice to you is to save you’re money and by a horse and wagon. You definitely don’t want to get stuck on one of the trains.</a:t>
            </a:r>
          </a:p>
          <a:p>
            <a:pPr marL="45720" indent="0">
              <a:lnSpc>
                <a:spcPct val="100000"/>
              </a:lnSpc>
              <a:spcBef>
                <a:spcPts val="0"/>
              </a:spcBef>
              <a:buNone/>
            </a:pPr>
            <a:r>
              <a:rPr lang="en-US" sz="2100" dirty="0"/>
              <a:t>        Another suggestion is get yourself mentally prepared for the trip. The settlers had to deal with the craziness of the day of the rush, and they had a lot of problems once they got to their land. So I think before you go you should practice getting mentally prepared. You should go for a day or 2 without food, and try to drink as little water as possible for a couple of days. Also, you could sleep outside in a tent for a few nights to prepare yourself.</a:t>
            </a:r>
          </a:p>
          <a:p>
            <a:pPr marL="45720" indent="0">
              <a:lnSpc>
                <a:spcPct val="100000"/>
              </a:lnSpc>
              <a:spcBef>
                <a:spcPts val="0"/>
              </a:spcBef>
              <a:buNone/>
            </a:pPr>
            <a:r>
              <a:rPr lang="en-US" sz="2100" dirty="0"/>
              <a:t>        Remember, your trip is going to be really hard. I hope you listen to the advice I gave you so you don’t have the same problems the settlers of the Land Rush of 1889 had.</a:t>
            </a:r>
          </a:p>
          <a:p>
            <a:pPr marL="45720" indent="0">
              <a:lnSpc>
                <a:spcPct val="100000"/>
              </a:lnSpc>
              <a:spcBef>
                <a:spcPts val="0"/>
              </a:spcBef>
              <a:buNone/>
            </a:pPr>
            <a:r>
              <a:rPr lang="en-US" sz="2100" dirty="0"/>
              <a:t>        Good Luck! I hope you get a lot of land!</a:t>
            </a:r>
          </a:p>
        </p:txBody>
      </p:sp>
      <p:sp>
        <p:nvSpPr>
          <p:cNvPr id="4" name="TextBox 3"/>
          <p:cNvSpPr txBox="1"/>
          <p:nvPr/>
        </p:nvSpPr>
        <p:spPr>
          <a:xfrm>
            <a:off x="4431322" y="2457179"/>
            <a:ext cx="4614204" cy="1569660"/>
          </a:xfrm>
          <a:prstGeom prst="rect">
            <a:avLst/>
          </a:prstGeom>
          <a:solidFill>
            <a:schemeClr val="accent1">
              <a:alpha val="70000"/>
            </a:schemeClr>
          </a:solidFill>
          <a:ln w="25400" cap="rnd">
            <a:solidFill>
              <a:schemeClr val="accent1"/>
            </a:solidFill>
            <a:round/>
          </a:ln>
        </p:spPr>
        <p:txBody>
          <a:bodyPr wrap="square" rtlCol="0">
            <a:spAutoFit/>
          </a:bodyPr>
          <a:lstStyle/>
          <a:p>
            <a:r>
              <a:rPr lang="en-US" sz="2400" dirty="0"/>
              <a:t>Evidence: The writer uses textual evidence from “Built in a Day” that supports the idea that the land rush was dangerous.</a:t>
            </a:r>
            <a:endParaRPr lang="en-US" sz="3200" dirty="0"/>
          </a:p>
        </p:txBody>
      </p:sp>
      <p:cxnSp>
        <p:nvCxnSpPr>
          <p:cNvPr id="5" name="Straight Arrow Connector 4"/>
          <p:cNvCxnSpPr/>
          <p:nvPr/>
        </p:nvCxnSpPr>
        <p:spPr>
          <a:xfrm flipH="1" flipV="1">
            <a:off x="3826412" y="1997612"/>
            <a:ext cx="604911" cy="459569"/>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3801715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8962" y="221674"/>
            <a:ext cx="11720945" cy="374072"/>
          </a:xfrm>
        </p:spPr>
        <p:txBody>
          <a:bodyPr>
            <a:noAutofit/>
          </a:bodyPr>
          <a:lstStyle/>
          <a:p>
            <a:pPr algn="ctr"/>
            <a:r>
              <a:rPr lang="en-US" sz="2800" b="1" dirty="0"/>
              <a:t>Student Sample #1</a:t>
            </a:r>
          </a:p>
        </p:txBody>
      </p:sp>
      <p:sp>
        <p:nvSpPr>
          <p:cNvPr id="3" name="Content Placeholder 2"/>
          <p:cNvSpPr>
            <a:spLocks noGrp="1"/>
          </p:cNvSpPr>
          <p:nvPr>
            <p:ph idx="1"/>
          </p:nvPr>
        </p:nvSpPr>
        <p:spPr>
          <a:xfrm>
            <a:off x="218962" y="408710"/>
            <a:ext cx="11720945" cy="5943599"/>
          </a:xfrm>
        </p:spPr>
        <p:txBody>
          <a:bodyPr>
            <a:noAutofit/>
          </a:bodyPr>
          <a:lstStyle/>
          <a:p>
            <a:pPr marL="45720" indent="0">
              <a:lnSpc>
                <a:spcPct val="100000"/>
              </a:lnSpc>
              <a:spcBef>
                <a:spcPts val="0"/>
              </a:spcBef>
              <a:buNone/>
            </a:pPr>
            <a:r>
              <a:rPr lang="en-US" sz="2100" dirty="0"/>
              <a:t>Dear settlers,</a:t>
            </a:r>
          </a:p>
          <a:p>
            <a:pPr marL="45720" indent="0">
              <a:lnSpc>
                <a:spcPct val="100000"/>
              </a:lnSpc>
              <a:spcBef>
                <a:spcPts val="0"/>
              </a:spcBef>
              <a:buNone/>
            </a:pPr>
            <a:r>
              <a:rPr lang="en-US" sz="2100" dirty="0"/>
              <a:t>        I would like to give you some advice because the other settlers had to deal with lots of problems.</a:t>
            </a:r>
          </a:p>
          <a:p>
            <a:pPr marL="45720" indent="0">
              <a:lnSpc>
                <a:spcPct val="100000"/>
              </a:lnSpc>
              <a:spcBef>
                <a:spcPts val="0"/>
              </a:spcBef>
              <a:buNone/>
            </a:pPr>
            <a:r>
              <a:rPr lang="en-US" sz="2100" dirty="0"/>
              <a:t>        The first problem they had to deal with was that there were so many people that showed up so it was dangerous. The article said there were “heated arguments” (line 69) and it was “like thousands of wild animals penned up” (lines 70-71). </a:t>
            </a:r>
            <a:r>
              <a:rPr lang="en-US" sz="2100" dirty="0">
                <a:solidFill>
                  <a:srgbClr val="00B050"/>
                </a:solidFill>
              </a:rPr>
              <a:t>You should get there early.</a:t>
            </a:r>
          </a:p>
          <a:p>
            <a:pPr marL="45720" indent="0">
              <a:lnSpc>
                <a:spcPct val="100000"/>
              </a:lnSpc>
              <a:spcBef>
                <a:spcPts val="0"/>
              </a:spcBef>
              <a:buNone/>
            </a:pPr>
            <a:r>
              <a:rPr lang="en-US" sz="2100" dirty="0"/>
              <a:t>        Another problem was how the settlers travelled to the land. The government provided trains. They knew some people didn’t have a horse or wagon. They set up trains for people to use. But the trains were crowded and dangerous. So, my advice to you is to save you’re money and by a horse and wagon. You definitely don’t want to get stuck on one of the trains.</a:t>
            </a:r>
          </a:p>
          <a:p>
            <a:pPr marL="45720" indent="0">
              <a:lnSpc>
                <a:spcPct val="100000"/>
              </a:lnSpc>
              <a:spcBef>
                <a:spcPts val="0"/>
              </a:spcBef>
              <a:buNone/>
            </a:pPr>
            <a:r>
              <a:rPr lang="en-US" sz="2100" dirty="0"/>
              <a:t>        Another suggestion is get yourself mentally prepared for the trip. The settlers had to deal with the craziness of the day of the rush, and they had a lot of problems once they got to their land. So I think before you go you should practice getting mentally prepared. You should go for a day or 2 without food, and try to drink as little water as possible for a couple of days. Also, you could sleep outside in a tent for a few nights to prepare yourself.</a:t>
            </a:r>
          </a:p>
          <a:p>
            <a:pPr marL="45720" indent="0">
              <a:lnSpc>
                <a:spcPct val="100000"/>
              </a:lnSpc>
              <a:spcBef>
                <a:spcPts val="0"/>
              </a:spcBef>
              <a:buNone/>
            </a:pPr>
            <a:r>
              <a:rPr lang="en-US" sz="2100" dirty="0"/>
              <a:t>        Remember, your trip is going to be really hard. I hope you listen to the advice I gave you so you don’t have the same problems the settlers of the Land Rush of 1889 had.</a:t>
            </a:r>
          </a:p>
          <a:p>
            <a:pPr marL="45720" indent="0">
              <a:lnSpc>
                <a:spcPct val="100000"/>
              </a:lnSpc>
              <a:spcBef>
                <a:spcPts val="0"/>
              </a:spcBef>
              <a:buNone/>
            </a:pPr>
            <a:r>
              <a:rPr lang="en-US" sz="2100" dirty="0"/>
              <a:t>        Good Luck! I hope you get a lot of land!</a:t>
            </a:r>
          </a:p>
        </p:txBody>
      </p:sp>
      <p:sp>
        <p:nvSpPr>
          <p:cNvPr id="4" name="TextBox 3"/>
          <p:cNvSpPr txBox="1"/>
          <p:nvPr/>
        </p:nvSpPr>
        <p:spPr>
          <a:xfrm>
            <a:off x="4684541" y="2738535"/>
            <a:ext cx="6147581" cy="2308324"/>
          </a:xfrm>
          <a:prstGeom prst="rect">
            <a:avLst/>
          </a:prstGeom>
          <a:solidFill>
            <a:schemeClr val="accent1">
              <a:alpha val="70000"/>
            </a:schemeClr>
          </a:solidFill>
          <a:ln w="25400" cap="rnd">
            <a:solidFill>
              <a:schemeClr val="accent1"/>
            </a:solidFill>
            <a:round/>
          </a:ln>
        </p:spPr>
        <p:txBody>
          <a:bodyPr wrap="square" rtlCol="0">
            <a:spAutoFit/>
          </a:bodyPr>
          <a:lstStyle/>
          <a:p>
            <a:r>
              <a:rPr lang="en-US" sz="2400" dirty="0"/>
              <a:t>Idea: The writer states their advice that settlers should get to the land rush early. They do not, however, provide an explanation in this paragraph about how this advice will help settlers overcome the danger associated with so many people.</a:t>
            </a:r>
            <a:endParaRPr lang="en-US" sz="3200" dirty="0"/>
          </a:p>
        </p:txBody>
      </p:sp>
      <p:cxnSp>
        <p:nvCxnSpPr>
          <p:cNvPr id="5" name="Straight Arrow Connector 4"/>
          <p:cNvCxnSpPr/>
          <p:nvPr/>
        </p:nvCxnSpPr>
        <p:spPr>
          <a:xfrm flipH="1" flipV="1">
            <a:off x="4276578" y="2039815"/>
            <a:ext cx="407965" cy="698721"/>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3208141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8962" y="221674"/>
            <a:ext cx="11720945" cy="374072"/>
          </a:xfrm>
        </p:spPr>
        <p:txBody>
          <a:bodyPr>
            <a:noAutofit/>
          </a:bodyPr>
          <a:lstStyle/>
          <a:p>
            <a:pPr algn="ctr"/>
            <a:r>
              <a:rPr lang="en-US" sz="2800" b="1" dirty="0"/>
              <a:t>Student Sample #1</a:t>
            </a:r>
          </a:p>
        </p:txBody>
      </p:sp>
      <p:sp>
        <p:nvSpPr>
          <p:cNvPr id="3" name="Content Placeholder 2"/>
          <p:cNvSpPr>
            <a:spLocks noGrp="1"/>
          </p:cNvSpPr>
          <p:nvPr>
            <p:ph idx="1"/>
          </p:nvPr>
        </p:nvSpPr>
        <p:spPr>
          <a:xfrm>
            <a:off x="218962" y="595746"/>
            <a:ext cx="11720945" cy="5943599"/>
          </a:xfrm>
        </p:spPr>
        <p:txBody>
          <a:bodyPr>
            <a:noAutofit/>
          </a:bodyPr>
          <a:lstStyle/>
          <a:p>
            <a:pPr marL="45720" indent="0">
              <a:lnSpc>
                <a:spcPct val="100000"/>
              </a:lnSpc>
              <a:spcBef>
                <a:spcPts val="0"/>
              </a:spcBef>
              <a:buNone/>
            </a:pPr>
            <a:r>
              <a:rPr lang="en-US" sz="2100" dirty="0"/>
              <a:t>Dear settlers,</a:t>
            </a:r>
          </a:p>
          <a:p>
            <a:pPr marL="45720" indent="0">
              <a:lnSpc>
                <a:spcPct val="100000"/>
              </a:lnSpc>
              <a:spcBef>
                <a:spcPts val="0"/>
              </a:spcBef>
              <a:buNone/>
            </a:pPr>
            <a:r>
              <a:rPr lang="en-US" sz="2100" dirty="0"/>
              <a:t>        I would like to give you some advice because the other settlers had to deal with lots of problems.</a:t>
            </a:r>
          </a:p>
          <a:p>
            <a:pPr marL="45720" indent="0">
              <a:lnSpc>
                <a:spcPct val="100000"/>
              </a:lnSpc>
              <a:spcBef>
                <a:spcPts val="0"/>
              </a:spcBef>
              <a:buNone/>
            </a:pPr>
            <a:r>
              <a:rPr lang="en-US" sz="2100" dirty="0"/>
              <a:t>        The first problem they had to deal with was that there were so many people that showed up so it was dangerous. The article said there were “heated arguments” (line 69) and it was “like thousands of wild animals penned up” (lines 70-71). You should get there early.</a:t>
            </a:r>
          </a:p>
          <a:p>
            <a:pPr marL="45720" indent="0">
              <a:lnSpc>
                <a:spcPct val="100000"/>
              </a:lnSpc>
              <a:spcBef>
                <a:spcPts val="0"/>
              </a:spcBef>
              <a:buNone/>
            </a:pPr>
            <a:r>
              <a:rPr lang="en-US" sz="2100" dirty="0"/>
              <a:t>        </a:t>
            </a:r>
            <a:r>
              <a:rPr lang="en-US" sz="2100" dirty="0">
                <a:solidFill>
                  <a:srgbClr val="00B050"/>
                </a:solidFill>
              </a:rPr>
              <a:t>Another problem was how the settlers travelled to the land. The government provided trains. They knew some people didn’t have a horse or wagon. They set up trains for people to use. But the trains were crowded and dangerous. </a:t>
            </a:r>
            <a:r>
              <a:rPr lang="en-US" sz="2100" dirty="0"/>
              <a:t>So, my advice to you is to save you’re money and by a horse and wagon. You definitely don’t want to get stuck on one of the trains.</a:t>
            </a:r>
          </a:p>
          <a:p>
            <a:pPr marL="45720" indent="0">
              <a:lnSpc>
                <a:spcPct val="100000"/>
              </a:lnSpc>
              <a:spcBef>
                <a:spcPts val="0"/>
              </a:spcBef>
              <a:buNone/>
            </a:pPr>
            <a:r>
              <a:rPr lang="en-US" sz="2100" dirty="0"/>
              <a:t>        Another suggestion is get yourself mentally prepared for the trip. The settlers had to deal with the craziness of the day of the rush, and they had a lot of problems once they got to their land. So I think before you go you should practice getting mentally prepared. You should go for a day or 2 without food, and try to drink as little water as possible for a couple of days. Also, you could sleep outside in a tent for a few nights to prepare yourself.</a:t>
            </a:r>
          </a:p>
          <a:p>
            <a:pPr marL="45720" indent="0">
              <a:lnSpc>
                <a:spcPct val="100000"/>
              </a:lnSpc>
              <a:spcBef>
                <a:spcPts val="0"/>
              </a:spcBef>
              <a:buNone/>
            </a:pPr>
            <a:r>
              <a:rPr lang="en-US" sz="2100" dirty="0"/>
              <a:t>        Remember, your trip is going to be really hard. I hope you listen to the advice I gave you so you don’t have the same problems the settlers of the Land Rush of 1889 had.</a:t>
            </a:r>
          </a:p>
          <a:p>
            <a:pPr marL="45720" indent="0">
              <a:lnSpc>
                <a:spcPct val="100000"/>
              </a:lnSpc>
              <a:spcBef>
                <a:spcPts val="0"/>
              </a:spcBef>
              <a:buNone/>
            </a:pPr>
            <a:r>
              <a:rPr lang="en-US" sz="2100" dirty="0"/>
              <a:t>        Good Luck! I hope you get a lot of land!</a:t>
            </a:r>
          </a:p>
        </p:txBody>
      </p:sp>
      <p:sp>
        <p:nvSpPr>
          <p:cNvPr id="4" name="TextBox 3"/>
          <p:cNvSpPr txBox="1"/>
          <p:nvPr/>
        </p:nvSpPr>
        <p:spPr>
          <a:xfrm>
            <a:off x="4037428" y="3826412"/>
            <a:ext cx="6355078" cy="1938992"/>
          </a:xfrm>
          <a:prstGeom prst="rect">
            <a:avLst/>
          </a:prstGeom>
          <a:solidFill>
            <a:schemeClr val="accent1">
              <a:alpha val="70000"/>
            </a:schemeClr>
          </a:solidFill>
          <a:ln w="25400" cap="rnd">
            <a:solidFill>
              <a:schemeClr val="accent1"/>
            </a:solidFill>
            <a:round/>
          </a:ln>
        </p:spPr>
        <p:txBody>
          <a:bodyPr wrap="square" rtlCol="0">
            <a:spAutoFit/>
          </a:bodyPr>
          <a:lstStyle/>
          <a:p>
            <a:r>
              <a:rPr lang="en-US" sz="2400" dirty="0"/>
              <a:t>Idea &amp; Explanation: The writer states and explains another challenge the settlers faced: travelling to a new land, especially by train, which was dangerous. The writer does not cite evidence to support their point about the trains.</a:t>
            </a:r>
            <a:endParaRPr lang="en-US" sz="4000" dirty="0"/>
          </a:p>
        </p:txBody>
      </p:sp>
      <p:cxnSp>
        <p:nvCxnSpPr>
          <p:cNvPr id="5" name="Straight Arrow Connector 4"/>
          <p:cNvCxnSpPr/>
          <p:nvPr/>
        </p:nvCxnSpPr>
        <p:spPr>
          <a:xfrm flipH="1" flipV="1">
            <a:off x="3070278" y="3140395"/>
            <a:ext cx="967150" cy="686017"/>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2922088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8962" y="221674"/>
            <a:ext cx="11720945" cy="374072"/>
          </a:xfrm>
        </p:spPr>
        <p:txBody>
          <a:bodyPr>
            <a:noAutofit/>
          </a:bodyPr>
          <a:lstStyle/>
          <a:p>
            <a:pPr algn="ctr"/>
            <a:r>
              <a:rPr lang="en-US" sz="2800" b="1" dirty="0"/>
              <a:t>Student Sample #1</a:t>
            </a:r>
          </a:p>
        </p:txBody>
      </p:sp>
      <p:sp>
        <p:nvSpPr>
          <p:cNvPr id="3" name="Content Placeholder 2"/>
          <p:cNvSpPr>
            <a:spLocks noGrp="1"/>
          </p:cNvSpPr>
          <p:nvPr>
            <p:ph idx="1"/>
          </p:nvPr>
        </p:nvSpPr>
        <p:spPr>
          <a:xfrm>
            <a:off x="218962" y="595746"/>
            <a:ext cx="11720945" cy="5943599"/>
          </a:xfrm>
        </p:spPr>
        <p:txBody>
          <a:bodyPr>
            <a:noAutofit/>
          </a:bodyPr>
          <a:lstStyle/>
          <a:p>
            <a:pPr marL="45720" indent="0">
              <a:lnSpc>
                <a:spcPct val="100000"/>
              </a:lnSpc>
              <a:spcBef>
                <a:spcPts val="0"/>
              </a:spcBef>
              <a:buNone/>
            </a:pPr>
            <a:r>
              <a:rPr lang="en-US" sz="2100" dirty="0"/>
              <a:t>Dear settlers,</a:t>
            </a:r>
          </a:p>
          <a:p>
            <a:pPr marL="45720" indent="0">
              <a:lnSpc>
                <a:spcPct val="100000"/>
              </a:lnSpc>
              <a:spcBef>
                <a:spcPts val="0"/>
              </a:spcBef>
              <a:buNone/>
            </a:pPr>
            <a:r>
              <a:rPr lang="en-US" sz="2100" dirty="0"/>
              <a:t>        I would like to give you some advice because the other settlers had to deal with lots of problems.</a:t>
            </a:r>
          </a:p>
          <a:p>
            <a:pPr marL="45720" indent="0">
              <a:lnSpc>
                <a:spcPct val="100000"/>
              </a:lnSpc>
              <a:spcBef>
                <a:spcPts val="0"/>
              </a:spcBef>
              <a:buNone/>
            </a:pPr>
            <a:r>
              <a:rPr lang="en-US" sz="2100" dirty="0"/>
              <a:t>        The first problem they had to deal with was that there were so many people that showed up so it was dangerous. The article said there were “heated arguments” (line 69) and it was “like thousands of wild animals penned up” (lines 70-71). You should get there early.</a:t>
            </a:r>
          </a:p>
          <a:p>
            <a:pPr marL="45720" indent="0">
              <a:lnSpc>
                <a:spcPct val="100000"/>
              </a:lnSpc>
              <a:spcBef>
                <a:spcPts val="0"/>
              </a:spcBef>
              <a:buNone/>
            </a:pPr>
            <a:r>
              <a:rPr lang="en-US" sz="2100" dirty="0"/>
              <a:t>        Another problem was how the settlers travelled to the land. The government provided trains. They knew some people didn’t have a horse or wagon. They set up trains for people to use. But the trains were crowded and dangerous. </a:t>
            </a:r>
            <a:r>
              <a:rPr lang="en-US" sz="2100" dirty="0">
                <a:solidFill>
                  <a:srgbClr val="00B050"/>
                </a:solidFill>
              </a:rPr>
              <a:t>So, my advice to you is to save you’re money and by a horse and wagon. You definitely don’t want to get stuck on one of the trains.</a:t>
            </a:r>
          </a:p>
          <a:p>
            <a:pPr marL="45720" indent="0">
              <a:lnSpc>
                <a:spcPct val="100000"/>
              </a:lnSpc>
              <a:spcBef>
                <a:spcPts val="0"/>
              </a:spcBef>
              <a:buNone/>
            </a:pPr>
            <a:r>
              <a:rPr lang="en-US" sz="2100" dirty="0"/>
              <a:t>        Another suggestion is get yourself mentally prepared for the trip. The settlers had to deal with the craziness of the day of the rush, and they had a lot of problems once they got to their land. So I think before you go you should practice getting mentally prepared. You should go for a day or 2 without food, and try to drink as little water as possible for a couple of days. Also, you could sleep outside in a tent for a few nights to prepare yourself.</a:t>
            </a:r>
          </a:p>
          <a:p>
            <a:pPr marL="45720" indent="0">
              <a:lnSpc>
                <a:spcPct val="100000"/>
              </a:lnSpc>
              <a:spcBef>
                <a:spcPts val="0"/>
              </a:spcBef>
              <a:buNone/>
            </a:pPr>
            <a:r>
              <a:rPr lang="en-US" sz="2100" dirty="0"/>
              <a:t>        Remember, your trip is going to be really hard. I hope you listen to the advice I gave you so you don’t have the same problems the settlers of the Land Rush of 1889 had.</a:t>
            </a:r>
          </a:p>
          <a:p>
            <a:pPr marL="45720" indent="0">
              <a:lnSpc>
                <a:spcPct val="100000"/>
              </a:lnSpc>
              <a:spcBef>
                <a:spcPts val="0"/>
              </a:spcBef>
              <a:buNone/>
            </a:pPr>
            <a:r>
              <a:rPr lang="en-US" sz="2100" dirty="0"/>
              <a:t>        Good Luck! I hope you get a lot of land!</a:t>
            </a:r>
          </a:p>
        </p:txBody>
      </p:sp>
      <p:sp>
        <p:nvSpPr>
          <p:cNvPr id="4" name="TextBox 3"/>
          <p:cNvSpPr txBox="1"/>
          <p:nvPr/>
        </p:nvSpPr>
        <p:spPr>
          <a:xfrm>
            <a:off x="5391446" y="4357155"/>
            <a:ext cx="6355078" cy="830997"/>
          </a:xfrm>
          <a:prstGeom prst="rect">
            <a:avLst/>
          </a:prstGeom>
          <a:solidFill>
            <a:schemeClr val="accent1">
              <a:alpha val="70000"/>
            </a:schemeClr>
          </a:solidFill>
          <a:ln w="25400" cap="rnd">
            <a:solidFill>
              <a:schemeClr val="accent1"/>
            </a:solidFill>
            <a:round/>
          </a:ln>
        </p:spPr>
        <p:txBody>
          <a:bodyPr wrap="square" rtlCol="0">
            <a:spAutoFit/>
          </a:bodyPr>
          <a:lstStyle/>
          <a:p>
            <a:r>
              <a:rPr lang="en-US" sz="2400" dirty="0"/>
              <a:t>Idea: The writer advises settlers to buy a horse and wagon so as to avoid the trains.</a:t>
            </a:r>
            <a:endParaRPr lang="en-US" sz="4000" dirty="0"/>
          </a:p>
        </p:txBody>
      </p:sp>
      <p:cxnSp>
        <p:nvCxnSpPr>
          <p:cNvPr id="5" name="Straight Arrow Connector 4"/>
          <p:cNvCxnSpPr/>
          <p:nvPr/>
        </p:nvCxnSpPr>
        <p:spPr>
          <a:xfrm flipH="1" flipV="1">
            <a:off x="5321108" y="3502855"/>
            <a:ext cx="140676" cy="854300"/>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6604621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8962" y="221674"/>
            <a:ext cx="11720945" cy="374072"/>
          </a:xfrm>
        </p:spPr>
        <p:txBody>
          <a:bodyPr>
            <a:noAutofit/>
          </a:bodyPr>
          <a:lstStyle/>
          <a:p>
            <a:pPr algn="ctr"/>
            <a:r>
              <a:rPr lang="en-US" sz="2800" b="1" dirty="0"/>
              <a:t>Student Sample #1</a:t>
            </a:r>
          </a:p>
        </p:txBody>
      </p:sp>
      <p:sp>
        <p:nvSpPr>
          <p:cNvPr id="3" name="Content Placeholder 2"/>
          <p:cNvSpPr>
            <a:spLocks noGrp="1"/>
          </p:cNvSpPr>
          <p:nvPr>
            <p:ph idx="1"/>
          </p:nvPr>
        </p:nvSpPr>
        <p:spPr>
          <a:xfrm>
            <a:off x="218962" y="595746"/>
            <a:ext cx="11720945" cy="5943599"/>
          </a:xfrm>
        </p:spPr>
        <p:txBody>
          <a:bodyPr>
            <a:noAutofit/>
          </a:bodyPr>
          <a:lstStyle/>
          <a:p>
            <a:pPr marL="45720" indent="0">
              <a:lnSpc>
                <a:spcPct val="100000"/>
              </a:lnSpc>
              <a:spcBef>
                <a:spcPts val="0"/>
              </a:spcBef>
              <a:buNone/>
            </a:pPr>
            <a:r>
              <a:rPr lang="en-US" sz="2100" dirty="0"/>
              <a:t>Dear settlers,</a:t>
            </a:r>
          </a:p>
          <a:p>
            <a:pPr marL="45720" indent="0">
              <a:lnSpc>
                <a:spcPct val="100000"/>
              </a:lnSpc>
              <a:spcBef>
                <a:spcPts val="0"/>
              </a:spcBef>
              <a:buNone/>
            </a:pPr>
            <a:r>
              <a:rPr lang="en-US" sz="2100" dirty="0"/>
              <a:t>        I would like to give you some advice because the other settlers had to deal with lots of problems.</a:t>
            </a:r>
          </a:p>
          <a:p>
            <a:pPr marL="45720" indent="0">
              <a:lnSpc>
                <a:spcPct val="100000"/>
              </a:lnSpc>
              <a:spcBef>
                <a:spcPts val="0"/>
              </a:spcBef>
              <a:buNone/>
            </a:pPr>
            <a:r>
              <a:rPr lang="en-US" sz="2100" dirty="0"/>
              <a:t>        The first problem they had to deal with was that there were so many people that showed up so it was dangerous. The article said there were “heated arguments” (line 69) and it was “like thousands of wild animals penned up” (lines 70-71). You should get there early.</a:t>
            </a:r>
          </a:p>
          <a:p>
            <a:pPr marL="45720" indent="0">
              <a:lnSpc>
                <a:spcPct val="100000"/>
              </a:lnSpc>
              <a:spcBef>
                <a:spcPts val="0"/>
              </a:spcBef>
              <a:buNone/>
            </a:pPr>
            <a:r>
              <a:rPr lang="en-US" sz="2100" dirty="0"/>
              <a:t>        Another problem was how the settlers travelled to the land. The government provided trains. They knew some people didn’t have a horse or wagon. They set up trains for people to use. But the trains were crowded and dangerous. So, my advice to you is to save you’re money and by a horse and wagon. You definitely don’t want to get stuck on one of the trains.</a:t>
            </a:r>
          </a:p>
          <a:p>
            <a:pPr marL="45720" indent="0">
              <a:lnSpc>
                <a:spcPct val="100000"/>
              </a:lnSpc>
              <a:spcBef>
                <a:spcPts val="0"/>
              </a:spcBef>
              <a:buNone/>
            </a:pPr>
            <a:r>
              <a:rPr lang="en-US" sz="2100" dirty="0"/>
              <a:t>        </a:t>
            </a:r>
            <a:r>
              <a:rPr lang="en-US" sz="2100" dirty="0">
                <a:solidFill>
                  <a:srgbClr val="00B050"/>
                </a:solidFill>
              </a:rPr>
              <a:t>Another suggestion is get yourself mentally prepared for the trip. </a:t>
            </a:r>
            <a:r>
              <a:rPr lang="en-US" sz="2100" dirty="0"/>
              <a:t>The settlers had to deal with the craziness of the day of the rush, and they had a lot of problems once they got to their land. So I think before you go you should practice getting mentally prepared. You should go for a day or 2 without food, and try to drink as little water as possible for a couple of days. Also, you could sleep outside in a tent for a few nights to prepare yourself.</a:t>
            </a:r>
          </a:p>
          <a:p>
            <a:pPr marL="45720" indent="0">
              <a:lnSpc>
                <a:spcPct val="100000"/>
              </a:lnSpc>
              <a:spcBef>
                <a:spcPts val="0"/>
              </a:spcBef>
              <a:buNone/>
            </a:pPr>
            <a:r>
              <a:rPr lang="en-US" sz="2100" dirty="0"/>
              <a:t>        Remember, your trip is going to be really hard. I hope you listen to the advice I gave you so you don’t have the same problems the settlers of the Land Rush of 1889 had.</a:t>
            </a:r>
          </a:p>
          <a:p>
            <a:pPr marL="45720" indent="0">
              <a:lnSpc>
                <a:spcPct val="100000"/>
              </a:lnSpc>
              <a:spcBef>
                <a:spcPts val="0"/>
              </a:spcBef>
              <a:buNone/>
            </a:pPr>
            <a:r>
              <a:rPr lang="en-US" sz="2100" dirty="0"/>
              <a:t>        Good Luck! I hope you get a lot of land!</a:t>
            </a:r>
          </a:p>
        </p:txBody>
      </p:sp>
      <p:sp>
        <p:nvSpPr>
          <p:cNvPr id="4" name="TextBox 3"/>
          <p:cNvSpPr txBox="1"/>
          <p:nvPr/>
        </p:nvSpPr>
        <p:spPr>
          <a:xfrm>
            <a:off x="3559126" y="2190294"/>
            <a:ext cx="6355078" cy="830997"/>
          </a:xfrm>
          <a:prstGeom prst="rect">
            <a:avLst/>
          </a:prstGeom>
          <a:solidFill>
            <a:schemeClr val="accent1">
              <a:alpha val="70000"/>
            </a:schemeClr>
          </a:solidFill>
          <a:ln w="25400" cap="rnd">
            <a:solidFill>
              <a:schemeClr val="accent1"/>
            </a:solidFill>
            <a:round/>
          </a:ln>
        </p:spPr>
        <p:txBody>
          <a:bodyPr wrap="square" rtlCol="0">
            <a:spAutoFit/>
          </a:bodyPr>
          <a:lstStyle/>
          <a:p>
            <a:r>
              <a:rPr lang="en-US" sz="2400" dirty="0"/>
              <a:t>Idea: The writer advises settlers to get mentally prepared for the trip.</a:t>
            </a:r>
            <a:endParaRPr lang="en-US" sz="4800" dirty="0"/>
          </a:p>
        </p:txBody>
      </p:sp>
      <p:cxnSp>
        <p:nvCxnSpPr>
          <p:cNvPr id="5" name="Straight Arrow Connector 4"/>
          <p:cNvCxnSpPr/>
          <p:nvPr/>
        </p:nvCxnSpPr>
        <p:spPr>
          <a:xfrm flipH="1">
            <a:off x="2236763" y="3021291"/>
            <a:ext cx="1322363" cy="594106"/>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8305000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8962" y="221674"/>
            <a:ext cx="11720945" cy="374072"/>
          </a:xfrm>
        </p:spPr>
        <p:txBody>
          <a:bodyPr>
            <a:noAutofit/>
          </a:bodyPr>
          <a:lstStyle/>
          <a:p>
            <a:pPr algn="ctr"/>
            <a:r>
              <a:rPr lang="en-US" sz="2800" b="1" dirty="0"/>
              <a:t>Student Sample #1</a:t>
            </a:r>
          </a:p>
        </p:txBody>
      </p:sp>
      <p:sp>
        <p:nvSpPr>
          <p:cNvPr id="3" name="Content Placeholder 2"/>
          <p:cNvSpPr>
            <a:spLocks noGrp="1"/>
          </p:cNvSpPr>
          <p:nvPr>
            <p:ph idx="1"/>
          </p:nvPr>
        </p:nvSpPr>
        <p:spPr>
          <a:xfrm>
            <a:off x="218962" y="595746"/>
            <a:ext cx="11720945" cy="5943599"/>
          </a:xfrm>
        </p:spPr>
        <p:txBody>
          <a:bodyPr>
            <a:noAutofit/>
          </a:bodyPr>
          <a:lstStyle/>
          <a:p>
            <a:pPr marL="45720" indent="0">
              <a:lnSpc>
                <a:spcPct val="100000"/>
              </a:lnSpc>
              <a:spcBef>
                <a:spcPts val="0"/>
              </a:spcBef>
              <a:buNone/>
            </a:pPr>
            <a:r>
              <a:rPr lang="en-US" sz="2100" dirty="0"/>
              <a:t>Dear settlers,</a:t>
            </a:r>
          </a:p>
          <a:p>
            <a:pPr marL="45720" indent="0">
              <a:lnSpc>
                <a:spcPct val="100000"/>
              </a:lnSpc>
              <a:spcBef>
                <a:spcPts val="0"/>
              </a:spcBef>
              <a:buNone/>
            </a:pPr>
            <a:r>
              <a:rPr lang="en-US" sz="2100" dirty="0"/>
              <a:t>        I would like to give you some advice because the other settlers had to deal with lots of problems.</a:t>
            </a:r>
          </a:p>
          <a:p>
            <a:pPr marL="45720" indent="0">
              <a:lnSpc>
                <a:spcPct val="100000"/>
              </a:lnSpc>
              <a:spcBef>
                <a:spcPts val="0"/>
              </a:spcBef>
              <a:buNone/>
            </a:pPr>
            <a:r>
              <a:rPr lang="en-US" sz="2100" dirty="0"/>
              <a:t>        The first problem they had to deal with was that there were so many people that showed up so it was dangerous. The article said there were “heated arguments” (line 69) and it was “like thousands of wild animals penned up” (lines 70-71). You should get there early.</a:t>
            </a:r>
          </a:p>
          <a:p>
            <a:pPr marL="45720" indent="0">
              <a:lnSpc>
                <a:spcPct val="100000"/>
              </a:lnSpc>
              <a:spcBef>
                <a:spcPts val="0"/>
              </a:spcBef>
              <a:buNone/>
            </a:pPr>
            <a:r>
              <a:rPr lang="en-US" sz="2100" dirty="0"/>
              <a:t>        Another problem was how the settlers travelled to the land. The government provided trains. They knew some people didn’t have a horse or wagon. They set up trains for people to use. But the trains were crowded and dangerous. So, my advice to you is to save you’re money and by a horse and wagon. You definitely don’t want to get stuck on one of the trains.</a:t>
            </a:r>
          </a:p>
          <a:p>
            <a:pPr marL="45720" indent="0">
              <a:lnSpc>
                <a:spcPct val="100000"/>
              </a:lnSpc>
              <a:spcBef>
                <a:spcPts val="0"/>
              </a:spcBef>
              <a:buNone/>
            </a:pPr>
            <a:r>
              <a:rPr lang="en-US" sz="2100" dirty="0"/>
              <a:t>        Another suggestion is get yourself mentally prepared for the trip. </a:t>
            </a:r>
            <a:r>
              <a:rPr lang="en-US" sz="2100" dirty="0">
                <a:solidFill>
                  <a:srgbClr val="00B050"/>
                </a:solidFill>
              </a:rPr>
              <a:t>The settlers had to deal with the craziness of the day of the rush, and they had a lot of problems once they got to their land. </a:t>
            </a:r>
            <a:r>
              <a:rPr lang="en-US" sz="2100" dirty="0"/>
              <a:t>So I think before you go you should practice getting mentally prepared. You should go for a day or 2 without food, and try to drink as little water as possible for a couple of days. Also, you could sleep outside in a tent for a few nights to prepare yourself.</a:t>
            </a:r>
          </a:p>
          <a:p>
            <a:pPr marL="45720" indent="0">
              <a:lnSpc>
                <a:spcPct val="100000"/>
              </a:lnSpc>
              <a:spcBef>
                <a:spcPts val="0"/>
              </a:spcBef>
              <a:buNone/>
            </a:pPr>
            <a:r>
              <a:rPr lang="en-US" sz="2100" dirty="0"/>
              <a:t>        Remember, your trip is going to be really hard. I hope you listen to the advice I gave you so you don’t have the same problems the settlers of the Land Rush of 1889 had.</a:t>
            </a:r>
          </a:p>
          <a:p>
            <a:pPr marL="45720" indent="0">
              <a:lnSpc>
                <a:spcPct val="100000"/>
              </a:lnSpc>
              <a:spcBef>
                <a:spcPts val="0"/>
              </a:spcBef>
              <a:buNone/>
            </a:pPr>
            <a:r>
              <a:rPr lang="en-US" sz="2100" dirty="0"/>
              <a:t>        Good Luck! I hope you get a lot of land!</a:t>
            </a:r>
          </a:p>
        </p:txBody>
      </p:sp>
      <p:sp>
        <p:nvSpPr>
          <p:cNvPr id="4" name="TextBox 3"/>
          <p:cNvSpPr txBox="1"/>
          <p:nvPr/>
        </p:nvSpPr>
        <p:spPr>
          <a:xfrm>
            <a:off x="407962" y="969818"/>
            <a:ext cx="7934179" cy="2308324"/>
          </a:xfrm>
          <a:prstGeom prst="rect">
            <a:avLst/>
          </a:prstGeom>
          <a:solidFill>
            <a:schemeClr val="accent1">
              <a:alpha val="70000"/>
            </a:schemeClr>
          </a:solidFill>
          <a:ln w="25400" cap="rnd">
            <a:solidFill>
              <a:schemeClr val="accent1"/>
            </a:solidFill>
            <a:round/>
          </a:ln>
        </p:spPr>
        <p:txBody>
          <a:bodyPr wrap="square" rtlCol="0">
            <a:spAutoFit/>
          </a:bodyPr>
          <a:lstStyle/>
          <a:p>
            <a:r>
              <a:rPr lang="en-US" sz="2400" dirty="0"/>
              <a:t>Explanation: The writer provides a general explanation that the settlers had to deal with “a lot of problems,” which is why the future settlers need to get themselves mentally prepared. The writer does not provide evidence to support their explanation that the day was marked by “craziness” and</a:t>
            </a:r>
          </a:p>
          <a:p>
            <a:r>
              <a:rPr lang="en-US" sz="2400" dirty="0"/>
              <a:t>problems.</a:t>
            </a:r>
            <a:endParaRPr lang="en-US" sz="6000" dirty="0"/>
          </a:p>
        </p:txBody>
      </p:sp>
      <p:cxnSp>
        <p:nvCxnSpPr>
          <p:cNvPr id="5" name="Straight Arrow Connector 4"/>
          <p:cNvCxnSpPr/>
          <p:nvPr/>
        </p:nvCxnSpPr>
        <p:spPr>
          <a:xfrm>
            <a:off x="5570806" y="3278142"/>
            <a:ext cx="2419643" cy="374072"/>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7722506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8962" y="221674"/>
            <a:ext cx="11720945" cy="374072"/>
          </a:xfrm>
        </p:spPr>
        <p:txBody>
          <a:bodyPr>
            <a:noAutofit/>
          </a:bodyPr>
          <a:lstStyle/>
          <a:p>
            <a:pPr algn="ctr"/>
            <a:r>
              <a:rPr lang="en-US" sz="2800" b="1" dirty="0"/>
              <a:t>Student Sample #1</a:t>
            </a:r>
          </a:p>
        </p:txBody>
      </p:sp>
      <p:sp>
        <p:nvSpPr>
          <p:cNvPr id="3" name="Content Placeholder 2"/>
          <p:cNvSpPr>
            <a:spLocks noGrp="1"/>
          </p:cNvSpPr>
          <p:nvPr>
            <p:ph idx="1"/>
          </p:nvPr>
        </p:nvSpPr>
        <p:spPr>
          <a:xfrm>
            <a:off x="218962" y="595746"/>
            <a:ext cx="11720945" cy="5943599"/>
          </a:xfrm>
        </p:spPr>
        <p:txBody>
          <a:bodyPr>
            <a:noAutofit/>
          </a:bodyPr>
          <a:lstStyle/>
          <a:p>
            <a:pPr marL="45720" indent="0">
              <a:lnSpc>
                <a:spcPct val="100000"/>
              </a:lnSpc>
              <a:spcBef>
                <a:spcPts val="0"/>
              </a:spcBef>
              <a:buNone/>
            </a:pPr>
            <a:r>
              <a:rPr lang="en-US" sz="2100" dirty="0"/>
              <a:t>Dear settlers,</a:t>
            </a:r>
          </a:p>
          <a:p>
            <a:pPr marL="45720" indent="0">
              <a:lnSpc>
                <a:spcPct val="100000"/>
              </a:lnSpc>
              <a:spcBef>
                <a:spcPts val="0"/>
              </a:spcBef>
              <a:buNone/>
            </a:pPr>
            <a:r>
              <a:rPr lang="en-US" sz="2100" dirty="0"/>
              <a:t>        I would like to give you some advice because the other settlers had to deal with lots of problems.</a:t>
            </a:r>
          </a:p>
          <a:p>
            <a:pPr marL="45720" indent="0">
              <a:lnSpc>
                <a:spcPct val="100000"/>
              </a:lnSpc>
              <a:spcBef>
                <a:spcPts val="0"/>
              </a:spcBef>
              <a:buNone/>
            </a:pPr>
            <a:r>
              <a:rPr lang="en-US" sz="2100" dirty="0"/>
              <a:t>        The first problem they had to deal with was that there were so many people that showed up so it was dangerous. The article said there were “heated arguments” (line 69) and it was “like thousands of wild animals penned up” (lines 70-71). You should get there early.</a:t>
            </a:r>
          </a:p>
          <a:p>
            <a:pPr marL="45720" indent="0">
              <a:lnSpc>
                <a:spcPct val="100000"/>
              </a:lnSpc>
              <a:spcBef>
                <a:spcPts val="0"/>
              </a:spcBef>
              <a:buNone/>
            </a:pPr>
            <a:r>
              <a:rPr lang="en-US" sz="2100" dirty="0"/>
              <a:t>        Another problem was how the settlers travelled to the land. The government provided trains. They knew some people didn’t have a horse or wagon. They set up trains for people to use. But the trains were crowded and dangerous. So, my advice to you is to save you’re money and by a horse and wagon. You definitely don’t want to get stuck on one of the trains.</a:t>
            </a:r>
          </a:p>
          <a:p>
            <a:pPr marL="45720" indent="0">
              <a:lnSpc>
                <a:spcPct val="100000"/>
              </a:lnSpc>
              <a:spcBef>
                <a:spcPts val="0"/>
              </a:spcBef>
              <a:buNone/>
            </a:pPr>
            <a:r>
              <a:rPr lang="en-US" sz="2100" dirty="0"/>
              <a:t>        Another suggestion is get yourself mentally prepared for the trip. The settlers had to deal with the craziness of the day of the rush, and they had a lot of problems once they got to their land. </a:t>
            </a:r>
            <a:r>
              <a:rPr lang="en-US" sz="2100" dirty="0">
                <a:solidFill>
                  <a:srgbClr val="00B050"/>
                </a:solidFill>
              </a:rPr>
              <a:t>So I think before you go you should practice getting mentally prepared. You should go for a day or 2 without food, and try to drink as little water as possible for a couple of days. Also, you could sleep outside in a tent for a few nights to prepare yourself.</a:t>
            </a:r>
          </a:p>
          <a:p>
            <a:pPr marL="45720" indent="0">
              <a:lnSpc>
                <a:spcPct val="100000"/>
              </a:lnSpc>
              <a:spcBef>
                <a:spcPts val="0"/>
              </a:spcBef>
              <a:buNone/>
            </a:pPr>
            <a:r>
              <a:rPr lang="en-US" sz="2100" dirty="0"/>
              <a:t>        Remember, your trip is going to be really hard. I hope you listen to the advice I gave you so you don’t have the same problems the settlers of the Land Rush of 1889 had.</a:t>
            </a:r>
          </a:p>
          <a:p>
            <a:pPr marL="45720" indent="0">
              <a:lnSpc>
                <a:spcPct val="100000"/>
              </a:lnSpc>
              <a:spcBef>
                <a:spcPts val="0"/>
              </a:spcBef>
              <a:buNone/>
            </a:pPr>
            <a:r>
              <a:rPr lang="en-US" sz="2100" dirty="0"/>
              <a:t>        Good Luck! I hope you get a lot of land!</a:t>
            </a:r>
          </a:p>
        </p:txBody>
      </p:sp>
      <p:sp>
        <p:nvSpPr>
          <p:cNvPr id="4" name="TextBox 3"/>
          <p:cNvSpPr txBox="1"/>
          <p:nvPr/>
        </p:nvSpPr>
        <p:spPr>
          <a:xfrm>
            <a:off x="998804" y="1880911"/>
            <a:ext cx="7512149" cy="1938992"/>
          </a:xfrm>
          <a:prstGeom prst="rect">
            <a:avLst/>
          </a:prstGeom>
          <a:solidFill>
            <a:schemeClr val="accent1">
              <a:alpha val="70000"/>
            </a:schemeClr>
          </a:solidFill>
          <a:ln w="25400" cap="rnd">
            <a:solidFill>
              <a:schemeClr val="accent1"/>
            </a:solidFill>
            <a:round/>
          </a:ln>
        </p:spPr>
        <p:txBody>
          <a:bodyPr wrap="square" rtlCol="0">
            <a:spAutoFit/>
          </a:bodyPr>
          <a:lstStyle/>
          <a:p>
            <a:r>
              <a:rPr lang="en-US" sz="2400" dirty="0"/>
              <a:t>Idea &amp; Explanation: The writer explains some of the things the settlers can do to mentally prepare themselves. Once again, the writer does not provide textual evidence to support this advice. Both unit texts provide evidence for the writer’s advice.</a:t>
            </a:r>
            <a:endParaRPr lang="en-US" sz="7200" dirty="0"/>
          </a:p>
        </p:txBody>
      </p:sp>
      <p:cxnSp>
        <p:nvCxnSpPr>
          <p:cNvPr id="5" name="Straight Arrow Connector 4"/>
          <p:cNvCxnSpPr/>
          <p:nvPr/>
        </p:nvCxnSpPr>
        <p:spPr>
          <a:xfrm>
            <a:off x="8510953" y="3819903"/>
            <a:ext cx="1828801" cy="172599"/>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8801295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3626" y="140677"/>
            <a:ext cx="11748654" cy="844062"/>
          </a:xfrm>
        </p:spPr>
        <p:txBody>
          <a:bodyPr>
            <a:noAutofit/>
          </a:bodyPr>
          <a:lstStyle/>
          <a:p>
            <a:pPr algn="ctr"/>
            <a:r>
              <a:rPr lang="en-US" sz="5200" b="1" dirty="0"/>
              <a:t>Essential Questions for Revising/Editing</a:t>
            </a:r>
          </a:p>
        </p:txBody>
      </p:sp>
      <p:sp>
        <p:nvSpPr>
          <p:cNvPr id="3" name="Content Placeholder 2"/>
          <p:cNvSpPr>
            <a:spLocks noGrp="1"/>
          </p:cNvSpPr>
          <p:nvPr>
            <p:ph idx="1"/>
          </p:nvPr>
        </p:nvSpPr>
        <p:spPr>
          <a:xfrm>
            <a:off x="214744" y="872535"/>
            <a:ext cx="11866417" cy="5605637"/>
          </a:xfrm>
        </p:spPr>
        <p:txBody>
          <a:bodyPr>
            <a:noAutofit/>
          </a:bodyPr>
          <a:lstStyle/>
          <a:p>
            <a:pPr>
              <a:lnSpc>
                <a:spcPct val="100000"/>
              </a:lnSpc>
              <a:spcBef>
                <a:spcPts val="0"/>
              </a:spcBef>
            </a:pPr>
            <a:r>
              <a:rPr lang="en-US" sz="2000" dirty="0"/>
              <a:t>Did the writer (I) use facts and ideas to support the focus?</a:t>
            </a:r>
          </a:p>
          <a:p>
            <a:pPr>
              <a:lnSpc>
                <a:spcPct val="100000"/>
              </a:lnSpc>
              <a:spcBef>
                <a:spcPts val="0"/>
              </a:spcBef>
            </a:pPr>
            <a:r>
              <a:rPr lang="en-US" sz="2000" dirty="0"/>
              <a:t>Did the writer (I) include at least four (4) facts/examples from the articles?</a:t>
            </a:r>
          </a:p>
          <a:p>
            <a:pPr>
              <a:lnSpc>
                <a:spcPct val="100000"/>
              </a:lnSpc>
              <a:spcBef>
                <a:spcPts val="0"/>
              </a:spcBef>
            </a:pPr>
            <a:r>
              <a:rPr lang="en-US" sz="2000" dirty="0"/>
              <a:t>Did the writer (I) connect and explain the examples?</a:t>
            </a:r>
          </a:p>
          <a:p>
            <a:pPr>
              <a:lnSpc>
                <a:spcPct val="100000"/>
              </a:lnSpc>
              <a:spcBef>
                <a:spcPts val="0"/>
              </a:spcBef>
            </a:pPr>
            <a:r>
              <a:rPr lang="en-US" sz="2000" dirty="0"/>
              <a:t>Did the writer (I) include an introduction with a clear focus?</a:t>
            </a:r>
          </a:p>
          <a:p>
            <a:pPr>
              <a:lnSpc>
                <a:spcPct val="100000"/>
              </a:lnSpc>
              <a:spcBef>
                <a:spcPts val="0"/>
              </a:spcBef>
            </a:pPr>
            <a:r>
              <a:rPr lang="en-US" sz="2000" dirty="0"/>
              <a:t>Did the writer (I) organize ideas into paragraphs by categories or topics?</a:t>
            </a:r>
          </a:p>
          <a:p>
            <a:pPr>
              <a:lnSpc>
                <a:spcPct val="100000"/>
              </a:lnSpc>
              <a:spcBef>
                <a:spcPts val="0"/>
              </a:spcBef>
            </a:pPr>
            <a:r>
              <a:rPr lang="en-US" sz="2000" dirty="0"/>
              <a:t>Did the writer (I) include an ending/conclusion that relates to the information?</a:t>
            </a:r>
          </a:p>
          <a:p>
            <a:pPr>
              <a:lnSpc>
                <a:spcPct val="100000"/>
              </a:lnSpc>
              <a:spcBef>
                <a:spcPts val="0"/>
              </a:spcBef>
            </a:pPr>
            <a:r>
              <a:rPr lang="en-US" sz="2000" dirty="0"/>
              <a:t>Did the writer (I) include topic-specific vocabulary from the articles?</a:t>
            </a:r>
          </a:p>
          <a:p>
            <a:pPr>
              <a:lnSpc>
                <a:spcPct val="100000"/>
              </a:lnSpc>
              <a:spcBef>
                <a:spcPts val="0"/>
              </a:spcBef>
            </a:pPr>
            <a:r>
              <a:rPr lang="en-US" sz="2000" dirty="0"/>
              <a:t>Did the writer (I) use different types of sentences that are formal/objective?</a:t>
            </a:r>
          </a:p>
          <a:p>
            <a:pPr>
              <a:lnSpc>
                <a:spcPct val="100000"/>
              </a:lnSpc>
              <a:spcBef>
                <a:spcPts val="0"/>
              </a:spcBef>
            </a:pPr>
            <a:r>
              <a:rPr lang="en-US" sz="2000" dirty="0"/>
              <a:t>Did the writer (I) utilize correct spelling, grammar, punctuation, and capitalization?</a:t>
            </a:r>
          </a:p>
          <a:p>
            <a:pPr>
              <a:lnSpc>
                <a:spcPct val="100000"/>
              </a:lnSpc>
              <a:spcBef>
                <a:spcPts val="0"/>
              </a:spcBef>
            </a:pPr>
            <a:endParaRPr lang="en-US" sz="2400" dirty="0"/>
          </a:p>
          <a:p>
            <a:pPr marL="45720" indent="0">
              <a:lnSpc>
                <a:spcPct val="100000"/>
              </a:lnSpc>
              <a:spcBef>
                <a:spcPts val="0"/>
              </a:spcBef>
              <a:buNone/>
            </a:pPr>
            <a:r>
              <a:rPr lang="en-US" sz="2800" dirty="0"/>
              <a:t>While the author of Sample #1 introduced some information from both texts and organized their letter with an introduction and conclusion, the focus is unclear (why are they providing advice to settlers?). They included very little topic-specific vocabulary. Furthermore, the ideas and examples need to be more clearly explained with text evidence that connects to the focus. For these reasons, this sample would receive a grade of “2” overall.</a:t>
            </a:r>
          </a:p>
          <a:p>
            <a:endParaRPr lang="en-US" sz="2800" dirty="0"/>
          </a:p>
          <a:p>
            <a:endParaRPr lang="en-US" sz="2800" dirty="0"/>
          </a:p>
        </p:txBody>
      </p:sp>
    </p:spTree>
    <p:extLst>
      <p:ext uri="{BB962C8B-B14F-4D97-AF65-F5344CB8AC3E}">
        <p14:creationId xmlns:p14="http://schemas.microsoft.com/office/powerpoint/2010/main" val="26087174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b="1" dirty="0"/>
              <a:t>Driving Question</a:t>
            </a:r>
          </a:p>
        </p:txBody>
      </p:sp>
      <p:sp>
        <p:nvSpPr>
          <p:cNvPr id="3" name="Content Placeholder 2"/>
          <p:cNvSpPr>
            <a:spLocks noGrp="1"/>
          </p:cNvSpPr>
          <p:nvPr>
            <p:ph idx="1"/>
          </p:nvPr>
        </p:nvSpPr>
        <p:spPr/>
        <p:txBody>
          <a:bodyPr>
            <a:normAutofit/>
          </a:bodyPr>
          <a:lstStyle/>
          <a:p>
            <a:r>
              <a:rPr lang="en-US" sz="6000" dirty="0"/>
              <a:t>Why do people make certain choices?</a:t>
            </a:r>
          </a:p>
        </p:txBody>
      </p:sp>
    </p:spTree>
    <p:extLst>
      <p:ext uri="{BB962C8B-B14F-4D97-AF65-F5344CB8AC3E}">
        <p14:creationId xmlns:p14="http://schemas.microsoft.com/office/powerpoint/2010/main" val="162027298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3626" y="140677"/>
            <a:ext cx="11748654" cy="844062"/>
          </a:xfrm>
        </p:spPr>
        <p:txBody>
          <a:bodyPr>
            <a:noAutofit/>
          </a:bodyPr>
          <a:lstStyle/>
          <a:p>
            <a:pPr algn="ctr"/>
            <a:r>
              <a:rPr lang="en-US" sz="5200" b="1" dirty="0"/>
              <a:t>Essential Questions for Revising/Editing</a:t>
            </a:r>
          </a:p>
        </p:txBody>
      </p:sp>
      <p:sp>
        <p:nvSpPr>
          <p:cNvPr id="3" name="Content Placeholder 2"/>
          <p:cNvSpPr>
            <a:spLocks noGrp="1"/>
          </p:cNvSpPr>
          <p:nvPr>
            <p:ph idx="1"/>
          </p:nvPr>
        </p:nvSpPr>
        <p:spPr>
          <a:xfrm>
            <a:off x="214744" y="872535"/>
            <a:ext cx="11866417" cy="5605637"/>
          </a:xfrm>
        </p:spPr>
        <p:txBody>
          <a:bodyPr>
            <a:noAutofit/>
          </a:bodyPr>
          <a:lstStyle/>
          <a:p>
            <a:pPr>
              <a:lnSpc>
                <a:spcPct val="100000"/>
              </a:lnSpc>
              <a:spcBef>
                <a:spcPts val="0"/>
              </a:spcBef>
            </a:pPr>
            <a:r>
              <a:rPr lang="en-US" sz="2000" dirty="0"/>
              <a:t>Did the writer (I) use facts and ideas to support the focus?</a:t>
            </a:r>
          </a:p>
          <a:p>
            <a:pPr>
              <a:lnSpc>
                <a:spcPct val="100000"/>
              </a:lnSpc>
              <a:spcBef>
                <a:spcPts val="0"/>
              </a:spcBef>
            </a:pPr>
            <a:r>
              <a:rPr lang="en-US" sz="2000" dirty="0"/>
              <a:t>Did the writer (I) include at least four (4) facts/examples from the articles?</a:t>
            </a:r>
          </a:p>
          <a:p>
            <a:pPr>
              <a:lnSpc>
                <a:spcPct val="100000"/>
              </a:lnSpc>
              <a:spcBef>
                <a:spcPts val="0"/>
              </a:spcBef>
            </a:pPr>
            <a:r>
              <a:rPr lang="en-US" sz="2000" dirty="0"/>
              <a:t>Did the writer (I) connect and explain the examples?</a:t>
            </a:r>
          </a:p>
          <a:p>
            <a:pPr>
              <a:lnSpc>
                <a:spcPct val="100000"/>
              </a:lnSpc>
              <a:spcBef>
                <a:spcPts val="0"/>
              </a:spcBef>
            </a:pPr>
            <a:r>
              <a:rPr lang="en-US" sz="2000" dirty="0"/>
              <a:t>Did the writer (I) include an introduction with a clear focus?</a:t>
            </a:r>
          </a:p>
          <a:p>
            <a:pPr>
              <a:lnSpc>
                <a:spcPct val="100000"/>
              </a:lnSpc>
              <a:spcBef>
                <a:spcPts val="0"/>
              </a:spcBef>
            </a:pPr>
            <a:r>
              <a:rPr lang="en-US" sz="2000" dirty="0"/>
              <a:t>Did the writer (I) organize ideas into paragraphs by categories or topics?</a:t>
            </a:r>
          </a:p>
          <a:p>
            <a:pPr>
              <a:lnSpc>
                <a:spcPct val="100000"/>
              </a:lnSpc>
              <a:spcBef>
                <a:spcPts val="0"/>
              </a:spcBef>
            </a:pPr>
            <a:r>
              <a:rPr lang="en-US" sz="2000" dirty="0"/>
              <a:t>Did the writer (I) include an ending/conclusion that relates to the information?</a:t>
            </a:r>
          </a:p>
          <a:p>
            <a:pPr>
              <a:lnSpc>
                <a:spcPct val="100000"/>
              </a:lnSpc>
              <a:spcBef>
                <a:spcPts val="0"/>
              </a:spcBef>
            </a:pPr>
            <a:r>
              <a:rPr lang="en-US" sz="2000" dirty="0"/>
              <a:t>Did the writer (I) include topic-specific vocabulary from the articles?</a:t>
            </a:r>
          </a:p>
          <a:p>
            <a:pPr>
              <a:lnSpc>
                <a:spcPct val="100000"/>
              </a:lnSpc>
              <a:spcBef>
                <a:spcPts val="0"/>
              </a:spcBef>
            </a:pPr>
            <a:r>
              <a:rPr lang="en-US" sz="2000" dirty="0"/>
              <a:t>Did the writer (I) use different types of sentences that are formal/objective?</a:t>
            </a:r>
          </a:p>
          <a:p>
            <a:pPr>
              <a:lnSpc>
                <a:spcPct val="100000"/>
              </a:lnSpc>
              <a:spcBef>
                <a:spcPts val="0"/>
              </a:spcBef>
            </a:pPr>
            <a:r>
              <a:rPr lang="en-US" sz="2000" dirty="0"/>
              <a:t>Did the writer (I) utilize correct spelling, grammar, punctuation, and capitalization?</a:t>
            </a:r>
          </a:p>
          <a:p>
            <a:pPr>
              <a:lnSpc>
                <a:spcPct val="100000"/>
              </a:lnSpc>
              <a:spcBef>
                <a:spcPts val="0"/>
              </a:spcBef>
            </a:pPr>
            <a:endParaRPr lang="en-US" sz="2400" dirty="0"/>
          </a:p>
          <a:p>
            <a:pPr marL="45720" indent="0">
              <a:lnSpc>
                <a:spcPct val="100000"/>
              </a:lnSpc>
              <a:spcBef>
                <a:spcPts val="0"/>
              </a:spcBef>
              <a:buNone/>
            </a:pPr>
            <a:r>
              <a:rPr lang="en-US" sz="3200" dirty="0"/>
              <a:t>We’ll review one more example together. This time, read the sample quietly to yourself. After reading, be prepared to share your observations about the letter. Use your </a:t>
            </a:r>
            <a:r>
              <a:rPr lang="en-US" sz="3200" i="1" dirty="0"/>
              <a:t>Informational Writing Rubric </a:t>
            </a:r>
            <a:br>
              <a:rPr lang="en-US" sz="3200" i="1" dirty="0"/>
            </a:br>
            <a:r>
              <a:rPr lang="en-US" sz="3200" dirty="0"/>
              <a:t>to analyze the author’s work.</a:t>
            </a:r>
          </a:p>
          <a:p>
            <a:pPr marL="45720" indent="0">
              <a:lnSpc>
                <a:spcPct val="100000"/>
              </a:lnSpc>
              <a:spcBef>
                <a:spcPts val="0"/>
              </a:spcBef>
              <a:buNone/>
            </a:pPr>
            <a:r>
              <a:rPr lang="en-US" sz="3200" dirty="0"/>
              <a:t>How would you provide specific feedback to this student?</a:t>
            </a:r>
          </a:p>
          <a:p>
            <a:endParaRPr lang="en-US" sz="2800" dirty="0"/>
          </a:p>
        </p:txBody>
      </p:sp>
    </p:spTree>
    <p:extLst>
      <p:ext uri="{BB962C8B-B14F-4D97-AF65-F5344CB8AC3E}">
        <p14:creationId xmlns:p14="http://schemas.microsoft.com/office/powerpoint/2010/main" val="411065013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8962" y="235528"/>
            <a:ext cx="11720945" cy="374072"/>
          </a:xfrm>
        </p:spPr>
        <p:txBody>
          <a:bodyPr>
            <a:noAutofit/>
          </a:bodyPr>
          <a:lstStyle/>
          <a:p>
            <a:pPr algn="ctr"/>
            <a:r>
              <a:rPr lang="en-US" sz="2800" b="1" dirty="0"/>
              <a:t>Student Sample #2</a:t>
            </a:r>
          </a:p>
        </p:txBody>
      </p:sp>
      <p:sp>
        <p:nvSpPr>
          <p:cNvPr id="3" name="Content Placeholder 2"/>
          <p:cNvSpPr>
            <a:spLocks noGrp="1"/>
          </p:cNvSpPr>
          <p:nvPr>
            <p:ph idx="1"/>
          </p:nvPr>
        </p:nvSpPr>
        <p:spPr>
          <a:xfrm>
            <a:off x="218962" y="436419"/>
            <a:ext cx="11720945" cy="6248400"/>
          </a:xfrm>
        </p:spPr>
        <p:txBody>
          <a:bodyPr>
            <a:normAutofit fontScale="70000" lnSpcReduction="20000"/>
          </a:bodyPr>
          <a:lstStyle/>
          <a:p>
            <a:pPr marL="45720" indent="0">
              <a:lnSpc>
                <a:spcPct val="120000"/>
              </a:lnSpc>
              <a:spcBef>
                <a:spcPts val="0"/>
              </a:spcBef>
              <a:buNone/>
            </a:pPr>
            <a:r>
              <a:rPr lang="en-US" sz="2600" dirty="0">
                <a:solidFill>
                  <a:schemeClr val="tx1"/>
                </a:solidFill>
              </a:rPr>
              <a:t>Dear settlers,</a:t>
            </a:r>
          </a:p>
          <a:p>
            <a:pPr marL="45720" indent="0">
              <a:lnSpc>
                <a:spcPct val="120000"/>
              </a:lnSpc>
              <a:spcBef>
                <a:spcPts val="0"/>
              </a:spcBef>
              <a:buNone/>
            </a:pPr>
            <a:r>
              <a:rPr lang="en-US" sz="2600" dirty="0">
                <a:solidFill>
                  <a:schemeClr val="tx1"/>
                </a:solidFill>
              </a:rPr>
              <a:t>          I heard you are getting ready to be in the Land Rush of 1891. I read a lot about the Land Rush of 1889. I know that the settlers who did that land rush faced a lot of challenges. So, before you begin your journey I want to give you some advice.</a:t>
            </a:r>
          </a:p>
          <a:p>
            <a:pPr marL="45720" indent="0">
              <a:lnSpc>
                <a:spcPct val="120000"/>
              </a:lnSpc>
              <a:spcBef>
                <a:spcPts val="0"/>
              </a:spcBef>
              <a:buNone/>
            </a:pPr>
            <a:r>
              <a:rPr lang="en-US" sz="2600" dirty="0">
                <a:solidFill>
                  <a:schemeClr val="tx1"/>
                </a:solidFill>
              </a:rPr>
              <a:t>          My first piece of advice to you is to scout out the available land before the land rush. One of the biggest problems people faced was that there wasn’t enough land especially good land. Howard said, “only a limited number of quarter sections of land on the river bottom were worth settling upon, and that the upland country was nothing but worthless red sand coated over with a film of green grass” (lines 154-156). In the article from the National Park Service also said that there were too many people for the land that was available (lines 77-83, 84-88). If you scout out the land you will know what land will be worth settling on and you will be able to move to that land quickly before someone else claims it.</a:t>
            </a:r>
          </a:p>
          <a:p>
            <a:pPr marL="45720" indent="0">
              <a:lnSpc>
                <a:spcPct val="120000"/>
              </a:lnSpc>
              <a:spcBef>
                <a:spcPts val="0"/>
              </a:spcBef>
              <a:buNone/>
            </a:pPr>
            <a:r>
              <a:rPr lang="en-US" sz="2600" dirty="0">
                <a:solidFill>
                  <a:schemeClr val="tx1"/>
                </a:solidFill>
              </a:rPr>
              <a:t>        My second piece of advice would be for you to figure out how many supplies you will need for the trip before you go to Oklahoma. The people who participated in the 1889 Land Rush had a lot to deal with once they reached the town of Guthrie. The National Park Service said, “Small, previously unknown border towns became bustling metropolises. Most of them had no sidewalks, street lighting, or other conveniences” (lines 61-62). The other article said that the conditions were horrible and that there wasn’t enough food for all the people that came to town. It was so bad that one man even left because he thought he was going to starve to death. Another man looked so bad from starving they said he was “a walking </a:t>
            </a:r>
            <a:r>
              <a:rPr lang="en-US" sz="2600" dirty="0" err="1">
                <a:solidFill>
                  <a:schemeClr val="tx1"/>
                </a:solidFill>
              </a:rPr>
              <a:t>spectre</a:t>
            </a:r>
            <a:r>
              <a:rPr lang="en-US" sz="2600" dirty="0">
                <a:solidFill>
                  <a:schemeClr val="tx1"/>
                </a:solidFill>
              </a:rPr>
              <a:t> of famine” (Howard, line 178). If you bring enough supplies with you, such as food, water, and something to help you make a shelter, you should not have to deal with unsafe drinking water, famine, or towns where you can’t buy what you need.</a:t>
            </a:r>
          </a:p>
          <a:p>
            <a:pPr marL="45720" indent="0">
              <a:lnSpc>
                <a:spcPct val="120000"/>
              </a:lnSpc>
              <a:spcBef>
                <a:spcPts val="0"/>
              </a:spcBef>
              <a:buNone/>
            </a:pPr>
            <a:r>
              <a:rPr lang="en-US" sz="2600" dirty="0">
                <a:solidFill>
                  <a:schemeClr val="tx1"/>
                </a:solidFill>
              </a:rPr>
              <a:t>        I know you are excited about starting your journey and getting free land, but try not to make the same mistakes as the settlers from the Land Rush of 1889. Think about the obstacles they faced and think about the suggestions I gave you. I hope you follow my advice and have a successful journey to your new land.</a:t>
            </a:r>
          </a:p>
          <a:p>
            <a:pPr marL="45720" indent="0">
              <a:lnSpc>
                <a:spcPct val="120000"/>
              </a:lnSpc>
              <a:spcBef>
                <a:spcPts val="0"/>
              </a:spcBef>
              <a:buNone/>
            </a:pPr>
            <a:r>
              <a:rPr lang="en-US" sz="2600" dirty="0">
                <a:solidFill>
                  <a:schemeClr val="tx1"/>
                </a:solidFill>
              </a:rPr>
              <a:t>Your friend,</a:t>
            </a:r>
            <a:endParaRPr lang="en-US" dirty="0">
              <a:solidFill>
                <a:schemeClr val="tx1"/>
              </a:solidFill>
            </a:endParaRPr>
          </a:p>
        </p:txBody>
      </p:sp>
    </p:spTree>
    <p:extLst>
      <p:ext uri="{BB962C8B-B14F-4D97-AF65-F5344CB8AC3E}">
        <p14:creationId xmlns:p14="http://schemas.microsoft.com/office/powerpoint/2010/main" val="197234134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3626" y="140677"/>
            <a:ext cx="11748654" cy="844062"/>
          </a:xfrm>
        </p:spPr>
        <p:txBody>
          <a:bodyPr>
            <a:noAutofit/>
          </a:bodyPr>
          <a:lstStyle/>
          <a:p>
            <a:pPr algn="ctr"/>
            <a:r>
              <a:rPr lang="en-US" sz="5200" b="1" dirty="0"/>
              <a:t>Essential Questions for Revising/Editing</a:t>
            </a:r>
          </a:p>
        </p:txBody>
      </p:sp>
      <p:sp>
        <p:nvSpPr>
          <p:cNvPr id="3" name="Content Placeholder 2"/>
          <p:cNvSpPr>
            <a:spLocks noGrp="1"/>
          </p:cNvSpPr>
          <p:nvPr>
            <p:ph idx="1"/>
          </p:nvPr>
        </p:nvSpPr>
        <p:spPr>
          <a:xfrm>
            <a:off x="273626" y="844400"/>
            <a:ext cx="11866417" cy="5605637"/>
          </a:xfrm>
        </p:spPr>
        <p:txBody>
          <a:bodyPr>
            <a:noAutofit/>
          </a:bodyPr>
          <a:lstStyle/>
          <a:p>
            <a:pPr>
              <a:lnSpc>
                <a:spcPct val="100000"/>
              </a:lnSpc>
              <a:spcBef>
                <a:spcPts val="0"/>
              </a:spcBef>
            </a:pPr>
            <a:r>
              <a:rPr lang="en-US" sz="2000" dirty="0"/>
              <a:t>Did the writer (I) use facts and ideas to support the focus?</a:t>
            </a:r>
          </a:p>
          <a:p>
            <a:pPr>
              <a:lnSpc>
                <a:spcPct val="100000"/>
              </a:lnSpc>
              <a:spcBef>
                <a:spcPts val="0"/>
              </a:spcBef>
            </a:pPr>
            <a:r>
              <a:rPr lang="en-US" sz="2000" dirty="0"/>
              <a:t>Did the writer (I) include at least four (4) facts/examples from the articles?</a:t>
            </a:r>
          </a:p>
          <a:p>
            <a:pPr>
              <a:lnSpc>
                <a:spcPct val="100000"/>
              </a:lnSpc>
              <a:spcBef>
                <a:spcPts val="0"/>
              </a:spcBef>
            </a:pPr>
            <a:r>
              <a:rPr lang="en-US" sz="2000" dirty="0"/>
              <a:t>Did the writer (I) connect and explain the examples?</a:t>
            </a:r>
          </a:p>
          <a:p>
            <a:pPr>
              <a:lnSpc>
                <a:spcPct val="100000"/>
              </a:lnSpc>
              <a:spcBef>
                <a:spcPts val="0"/>
              </a:spcBef>
            </a:pPr>
            <a:r>
              <a:rPr lang="en-US" sz="2000" dirty="0"/>
              <a:t>Did the writer (I) include an introduction with a clear focus?</a:t>
            </a:r>
          </a:p>
          <a:p>
            <a:pPr>
              <a:lnSpc>
                <a:spcPct val="100000"/>
              </a:lnSpc>
              <a:spcBef>
                <a:spcPts val="0"/>
              </a:spcBef>
            </a:pPr>
            <a:r>
              <a:rPr lang="en-US" sz="2000" dirty="0"/>
              <a:t>Did the writer (I) organize ideas into paragraphs by categories or topics?</a:t>
            </a:r>
          </a:p>
          <a:p>
            <a:pPr>
              <a:lnSpc>
                <a:spcPct val="100000"/>
              </a:lnSpc>
              <a:spcBef>
                <a:spcPts val="0"/>
              </a:spcBef>
            </a:pPr>
            <a:r>
              <a:rPr lang="en-US" sz="2000" dirty="0"/>
              <a:t>Did the writer (I) include an ending/conclusion that relates to the information?</a:t>
            </a:r>
          </a:p>
          <a:p>
            <a:pPr>
              <a:lnSpc>
                <a:spcPct val="100000"/>
              </a:lnSpc>
              <a:spcBef>
                <a:spcPts val="0"/>
              </a:spcBef>
            </a:pPr>
            <a:r>
              <a:rPr lang="en-US" sz="2000" dirty="0"/>
              <a:t>Did the writer (I) include topic-specific vocabulary from the articles?</a:t>
            </a:r>
          </a:p>
          <a:p>
            <a:pPr>
              <a:lnSpc>
                <a:spcPct val="100000"/>
              </a:lnSpc>
              <a:spcBef>
                <a:spcPts val="0"/>
              </a:spcBef>
            </a:pPr>
            <a:r>
              <a:rPr lang="en-US" sz="2000" dirty="0"/>
              <a:t>Did the writer (I) use different types of sentences that are formal/objective?</a:t>
            </a:r>
          </a:p>
          <a:p>
            <a:pPr>
              <a:lnSpc>
                <a:spcPct val="100000"/>
              </a:lnSpc>
              <a:spcBef>
                <a:spcPts val="0"/>
              </a:spcBef>
            </a:pPr>
            <a:r>
              <a:rPr lang="en-US" sz="2000" dirty="0"/>
              <a:t>Did the writer (I) utilize correct spelling, grammar, punctuation, and capitalization?</a:t>
            </a:r>
            <a:br>
              <a:rPr lang="en-US" sz="2000" dirty="0"/>
            </a:br>
            <a:r>
              <a:rPr lang="en-US" sz="2800" dirty="0"/>
              <a:t>Sample #2 is much more polished. The writer introduces the topic, restating the prompt. The letter is organized into two focused idea sections that provide multiple examples of text evidence from both passages. The ideas connect to the focus of the letter (providing advice to participants of the Land Rush of 1891). Each example is very clearly explained. The author concludes the letter by reinforcing that the settlers should avoid the mistakes made by settlers during the Land Rush of 1889. This sample would receive a grade of “4.”</a:t>
            </a:r>
          </a:p>
          <a:p>
            <a:endParaRPr lang="en-US" sz="2800" dirty="0"/>
          </a:p>
          <a:p>
            <a:endParaRPr lang="en-US" sz="2800" dirty="0"/>
          </a:p>
        </p:txBody>
      </p:sp>
    </p:spTree>
    <p:extLst>
      <p:ext uri="{BB962C8B-B14F-4D97-AF65-F5344CB8AC3E}">
        <p14:creationId xmlns:p14="http://schemas.microsoft.com/office/powerpoint/2010/main" val="114001858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1313" y="292332"/>
            <a:ext cx="9875520" cy="1106977"/>
          </a:xfrm>
        </p:spPr>
        <p:txBody>
          <a:bodyPr>
            <a:normAutofit/>
          </a:bodyPr>
          <a:lstStyle/>
          <a:p>
            <a:pPr algn="ctr"/>
            <a:r>
              <a:rPr lang="en-US" sz="6000" b="1" dirty="0"/>
              <a:t>Peer Review</a:t>
            </a:r>
          </a:p>
        </p:txBody>
      </p:sp>
      <p:sp>
        <p:nvSpPr>
          <p:cNvPr id="3" name="Content Placeholder 2"/>
          <p:cNvSpPr>
            <a:spLocks noGrp="1"/>
          </p:cNvSpPr>
          <p:nvPr>
            <p:ph idx="1"/>
          </p:nvPr>
        </p:nvSpPr>
        <p:spPr>
          <a:xfrm>
            <a:off x="235528" y="1537855"/>
            <a:ext cx="11707090" cy="5056909"/>
          </a:xfrm>
        </p:spPr>
        <p:txBody>
          <a:bodyPr>
            <a:normAutofit fontScale="62500" lnSpcReduction="20000"/>
          </a:bodyPr>
          <a:lstStyle/>
          <a:p>
            <a:pPr marL="45720" indent="0">
              <a:buNone/>
            </a:pPr>
            <a:r>
              <a:rPr lang="en-US" sz="5100" dirty="0"/>
              <a:t>Working with a partner, Follow these steps to review your writing:</a:t>
            </a:r>
          </a:p>
          <a:p>
            <a:pPr marL="502920" indent="-457200">
              <a:buAutoNum type="arabicParenR"/>
            </a:pPr>
            <a:r>
              <a:rPr lang="en-US" sz="4200" dirty="0"/>
              <a:t>Determine who is “Partner #1” (the person whose birthday comes first during the year). </a:t>
            </a:r>
          </a:p>
          <a:p>
            <a:pPr marL="502920" indent="-457200">
              <a:buAutoNum type="arabicParenR"/>
            </a:pPr>
            <a:r>
              <a:rPr lang="en-US" sz="4200" i="1" dirty="0"/>
              <a:t>Partner #1 </a:t>
            </a:r>
            <a:r>
              <a:rPr lang="en-US" sz="4200" dirty="0"/>
              <a:t>will read their writing aloud to </a:t>
            </a:r>
            <a:r>
              <a:rPr lang="en-US" sz="4200" i="1" dirty="0"/>
              <a:t>Partner #2 </a:t>
            </a:r>
            <a:r>
              <a:rPr lang="en-US" sz="4200" dirty="0"/>
              <a:t>(who is following along silently).</a:t>
            </a:r>
          </a:p>
          <a:p>
            <a:pPr marL="502920" indent="-457200">
              <a:buAutoNum type="arabicParenR"/>
            </a:pPr>
            <a:r>
              <a:rPr lang="en-US" sz="4200" i="1" dirty="0"/>
              <a:t>Partner #2 </a:t>
            </a:r>
            <a:r>
              <a:rPr lang="en-US" sz="4200" dirty="0"/>
              <a:t>will complete the “Peer Writing Review Sheet” to give </a:t>
            </a:r>
            <a:r>
              <a:rPr lang="en-US" sz="4200" i="1" dirty="0"/>
              <a:t>Partner #1</a:t>
            </a:r>
            <a:r>
              <a:rPr lang="en-US" sz="4200" dirty="0"/>
              <a:t> feedback.</a:t>
            </a:r>
          </a:p>
          <a:p>
            <a:pPr marL="731520" lvl="1" indent="-457200">
              <a:buFont typeface="+mj-lt"/>
              <a:buAutoNum type="alphaLcParenR"/>
            </a:pPr>
            <a:r>
              <a:rPr lang="en-US" sz="3800" dirty="0"/>
              <a:t>During this time, ask questions as needed to clarify things you don’t understand, etc.</a:t>
            </a:r>
          </a:p>
          <a:p>
            <a:pPr marL="502920" indent="-457200">
              <a:buFont typeface="+mj-lt"/>
              <a:buAutoNum type="arabicParenR"/>
            </a:pPr>
            <a:r>
              <a:rPr lang="en-US" sz="4200" dirty="0"/>
              <a:t>SWITCH: </a:t>
            </a:r>
            <a:r>
              <a:rPr lang="en-US" sz="4200" i="1" dirty="0"/>
              <a:t>Partner #2 </a:t>
            </a:r>
            <a:r>
              <a:rPr lang="en-US" sz="4200" dirty="0"/>
              <a:t>will read their writing aloud to </a:t>
            </a:r>
            <a:r>
              <a:rPr lang="en-US" sz="4200" i="1" dirty="0"/>
              <a:t>Partner #1 </a:t>
            </a:r>
            <a:r>
              <a:rPr lang="en-US" sz="4200" dirty="0"/>
              <a:t>(who is following along silently).</a:t>
            </a:r>
          </a:p>
          <a:p>
            <a:pPr marL="502920" indent="-457200">
              <a:buAutoNum type="arabicParenR"/>
            </a:pPr>
            <a:r>
              <a:rPr lang="en-US" sz="4200" i="1" dirty="0"/>
              <a:t>Partner #1 </a:t>
            </a:r>
            <a:r>
              <a:rPr lang="en-US" sz="4200" dirty="0"/>
              <a:t>will complete the “Peer Writing Review Sheet” to give </a:t>
            </a:r>
            <a:r>
              <a:rPr lang="en-US" sz="4200" i="1" dirty="0"/>
              <a:t>Partner #2</a:t>
            </a:r>
            <a:r>
              <a:rPr lang="en-US" sz="4200" dirty="0"/>
              <a:t> feedback.</a:t>
            </a:r>
          </a:p>
          <a:p>
            <a:pPr marL="731520" lvl="1" indent="-457200">
              <a:buFont typeface="+mj-lt"/>
              <a:buAutoNum type="alphaLcParenR"/>
            </a:pPr>
            <a:r>
              <a:rPr lang="en-US" sz="3800" dirty="0"/>
              <a:t>Again, ASK QUESTIONS! Help each other out. The goal is to improve your writing.</a:t>
            </a:r>
          </a:p>
        </p:txBody>
      </p:sp>
    </p:spTree>
    <p:extLst>
      <p:ext uri="{BB962C8B-B14F-4D97-AF65-F5344CB8AC3E}">
        <p14:creationId xmlns:p14="http://schemas.microsoft.com/office/powerpoint/2010/main" val="6771538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745" y="131530"/>
            <a:ext cx="11748654" cy="1356360"/>
          </a:xfrm>
        </p:spPr>
        <p:txBody>
          <a:bodyPr>
            <a:noAutofit/>
          </a:bodyPr>
          <a:lstStyle/>
          <a:p>
            <a:pPr algn="ctr"/>
            <a:r>
              <a:rPr lang="en-US" sz="5200" b="1" dirty="0"/>
              <a:t>Essential Questions for Revising/Editing</a:t>
            </a:r>
          </a:p>
        </p:txBody>
      </p:sp>
      <p:sp>
        <p:nvSpPr>
          <p:cNvPr id="3" name="Content Placeholder 2"/>
          <p:cNvSpPr>
            <a:spLocks noGrp="1"/>
          </p:cNvSpPr>
          <p:nvPr>
            <p:ph idx="1"/>
          </p:nvPr>
        </p:nvSpPr>
        <p:spPr>
          <a:xfrm>
            <a:off x="214745" y="1252363"/>
            <a:ext cx="11866417" cy="5605637"/>
          </a:xfrm>
        </p:spPr>
        <p:txBody>
          <a:bodyPr>
            <a:noAutofit/>
          </a:bodyPr>
          <a:lstStyle/>
          <a:p>
            <a:r>
              <a:rPr lang="en-US" sz="2800" dirty="0"/>
              <a:t>Did the writer (I) use facts and ideas to support the focus?</a:t>
            </a:r>
          </a:p>
          <a:p>
            <a:r>
              <a:rPr lang="en-US" sz="2800" dirty="0"/>
              <a:t>Did the writer (I) include at least four (4) facts/examples from the articles?</a:t>
            </a:r>
          </a:p>
          <a:p>
            <a:r>
              <a:rPr lang="en-US" sz="2800" dirty="0"/>
              <a:t>Did the writer (I) connect and explain the examples?</a:t>
            </a:r>
          </a:p>
          <a:p>
            <a:r>
              <a:rPr lang="en-US" sz="2800" dirty="0"/>
              <a:t>Did the writer (I) include an introduction with a clear focus?</a:t>
            </a:r>
          </a:p>
          <a:p>
            <a:r>
              <a:rPr lang="en-US" sz="2800" dirty="0"/>
              <a:t>Did the writer (I) organize ideas into paragraphs by categories or topics?</a:t>
            </a:r>
          </a:p>
          <a:p>
            <a:r>
              <a:rPr lang="en-US" sz="2800" dirty="0"/>
              <a:t>Did the writer (I) include an ending/conclusion that relates to the information?</a:t>
            </a:r>
          </a:p>
          <a:p>
            <a:r>
              <a:rPr lang="en-US" sz="2800" dirty="0"/>
              <a:t>Did the writer (I) include topic-specific vocabulary from the articles?</a:t>
            </a:r>
          </a:p>
          <a:p>
            <a:r>
              <a:rPr lang="en-US" sz="2800" dirty="0"/>
              <a:t>Did the writer (I) use different types of sentences that are formal/objective?</a:t>
            </a:r>
          </a:p>
          <a:p>
            <a:r>
              <a:rPr lang="en-US" sz="2800" dirty="0"/>
              <a:t>Did the writer (I) utilize correct spelling, grammar, punctuation, and capitalization?</a:t>
            </a:r>
          </a:p>
          <a:p>
            <a:endParaRPr lang="en-US" sz="2800" dirty="0"/>
          </a:p>
          <a:p>
            <a:endParaRPr lang="en-US" sz="2800" dirty="0"/>
          </a:p>
        </p:txBody>
      </p:sp>
    </p:spTree>
    <p:extLst>
      <p:ext uri="{BB962C8B-B14F-4D97-AF65-F5344CB8AC3E}">
        <p14:creationId xmlns:p14="http://schemas.microsoft.com/office/powerpoint/2010/main" val="303511692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1312" y="34548"/>
            <a:ext cx="9875520" cy="1356360"/>
          </a:xfrm>
        </p:spPr>
        <p:txBody>
          <a:bodyPr>
            <a:normAutofit/>
          </a:bodyPr>
          <a:lstStyle/>
          <a:p>
            <a:r>
              <a:rPr lang="en-US" sz="6600" b="1" dirty="0"/>
              <a:t>Publishing a Final Draft</a:t>
            </a:r>
          </a:p>
        </p:txBody>
      </p:sp>
      <p:sp>
        <p:nvSpPr>
          <p:cNvPr id="3" name="Content Placeholder 2"/>
          <p:cNvSpPr>
            <a:spLocks noGrp="1"/>
          </p:cNvSpPr>
          <p:nvPr>
            <p:ph idx="1"/>
          </p:nvPr>
        </p:nvSpPr>
        <p:spPr>
          <a:xfrm>
            <a:off x="318654" y="1099963"/>
            <a:ext cx="11540835" cy="5120727"/>
          </a:xfrm>
        </p:spPr>
        <p:txBody>
          <a:bodyPr>
            <a:noAutofit/>
          </a:bodyPr>
          <a:lstStyle/>
          <a:p>
            <a:r>
              <a:rPr lang="en-US" sz="3600" dirty="0"/>
              <a:t>Using the feedback from your partner, revise/edit your writing to publish a final draft. REMEMBER to check for commonly misused words like those we studied yesterday!</a:t>
            </a:r>
          </a:p>
          <a:p>
            <a:pPr marL="45720" indent="0">
              <a:buNone/>
            </a:pPr>
            <a:r>
              <a:rPr lang="en-US" sz="3400" dirty="0"/>
              <a:t>Based on what you know about the Oklahoma Land Rush of 1889, write a letter to people who are about to participate in the land rush of 1891 to help them be successful in their quest for land. Provide the potential settlers with at least two pieces of advice and explain how each piece of advice will help them overcome challenges that come with participating in a land rush. Make sure that your advice is based in evidence from both unit texts.</a:t>
            </a:r>
          </a:p>
        </p:txBody>
      </p:sp>
    </p:spTree>
    <p:extLst>
      <p:ext uri="{BB962C8B-B14F-4D97-AF65-F5344CB8AC3E}">
        <p14:creationId xmlns:p14="http://schemas.microsoft.com/office/powerpoint/2010/main" val="323282738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1312" y="236913"/>
            <a:ext cx="9875520" cy="1356360"/>
          </a:xfrm>
        </p:spPr>
        <p:txBody>
          <a:bodyPr>
            <a:normAutofit/>
          </a:bodyPr>
          <a:lstStyle/>
          <a:p>
            <a:r>
              <a:rPr lang="en-US" sz="8000" b="1" dirty="0"/>
              <a:t>Paragraph Structure</a:t>
            </a:r>
          </a:p>
        </p:txBody>
      </p:sp>
      <p:sp>
        <p:nvSpPr>
          <p:cNvPr id="3" name="Content Placeholder 2"/>
          <p:cNvSpPr>
            <a:spLocks noGrp="1"/>
          </p:cNvSpPr>
          <p:nvPr>
            <p:ph idx="1"/>
          </p:nvPr>
        </p:nvSpPr>
        <p:spPr>
          <a:xfrm>
            <a:off x="304799" y="1593273"/>
            <a:ext cx="11651673" cy="4959926"/>
          </a:xfrm>
        </p:spPr>
        <p:txBody>
          <a:bodyPr>
            <a:noAutofit/>
          </a:bodyPr>
          <a:lstStyle/>
          <a:p>
            <a:r>
              <a:rPr lang="en-US" sz="5200" dirty="0"/>
              <a:t>Use the following format to </a:t>
            </a:r>
            <a:r>
              <a:rPr lang="en-US" sz="5200" b="1" dirty="0"/>
              <a:t>organize</a:t>
            </a:r>
            <a:r>
              <a:rPr lang="en-US" sz="5200" dirty="0"/>
              <a:t> your paragraph:</a:t>
            </a:r>
            <a:br>
              <a:rPr lang="en-US" sz="5200" dirty="0"/>
            </a:br>
            <a:r>
              <a:rPr lang="en-US" sz="5200" dirty="0"/>
              <a:t>1) Advice (What should settlers do?)</a:t>
            </a:r>
            <a:br>
              <a:rPr lang="en-US" sz="5200" dirty="0"/>
            </a:br>
            <a:r>
              <a:rPr lang="en-US" sz="5200" dirty="0"/>
              <a:t>2) Challenge (Why? What’s the problem?)</a:t>
            </a:r>
            <a:br>
              <a:rPr lang="en-US" sz="5200" dirty="0"/>
            </a:br>
            <a:r>
              <a:rPr lang="en-US" sz="5200" dirty="0"/>
              <a:t>3) Text Evidence/Fact (Citation: Prove it!)</a:t>
            </a:r>
            <a:br>
              <a:rPr lang="en-US" sz="5200" dirty="0"/>
            </a:br>
            <a:r>
              <a:rPr lang="en-US" sz="5200" dirty="0"/>
              <a:t>4) Explanation (Connect to your focus.)</a:t>
            </a:r>
          </a:p>
        </p:txBody>
      </p:sp>
    </p:spTree>
    <p:extLst>
      <p:ext uri="{BB962C8B-B14F-4D97-AF65-F5344CB8AC3E}">
        <p14:creationId xmlns:p14="http://schemas.microsoft.com/office/powerpoint/2010/main" val="209538911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1312" y="34548"/>
            <a:ext cx="9875520" cy="1356360"/>
          </a:xfrm>
        </p:spPr>
        <p:txBody>
          <a:bodyPr>
            <a:normAutofit/>
          </a:bodyPr>
          <a:lstStyle/>
          <a:p>
            <a:r>
              <a:rPr lang="en-US" sz="6600" b="1" dirty="0"/>
              <a:t>Publishing a Final Draft</a:t>
            </a:r>
          </a:p>
        </p:txBody>
      </p:sp>
      <p:sp>
        <p:nvSpPr>
          <p:cNvPr id="3" name="Content Placeholder 2"/>
          <p:cNvSpPr>
            <a:spLocks noGrp="1"/>
          </p:cNvSpPr>
          <p:nvPr>
            <p:ph idx="1"/>
          </p:nvPr>
        </p:nvSpPr>
        <p:spPr>
          <a:xfrm>
            <a:off x="318654" y="1099963"/>
            <a:ext cx="11540835" cy="5120727"/>
          </a:xfrm>
        </p:spPr>
        <p:txBody>
          <a:bodyPr>
            <a:noAutofit/>
          </a:bodyPr>
          <a:lstStyle/>
          <a:p>
            <a:r>
              <a:rPr lang="en-US" sz="3600" dirty="0"/>
              <a:t>Using the feedback from your partner, revise/edit your writing to publish a final draft. REMEMBER to check for commonly misused words like those we studied yesterday!</a:t>
            </a:r>
          </a:p>
          <a:p>
            <a:pPr marL="45720" indent="0">
              <a:buNone/>
            </a:pPr>
            <a:r>
              <a:rPr lang="en-US" sz="3400" dirty="0"/>
              <a:t>Based on what you know about the Oklahoma Land Rush of 1889, write a letter to people who are about to participate in </a:t>
            </a:r>
            <a:r>
              <a:rPr lang="en-US" sz="3400" b="1" u="sng" dirty="0"/>
              <a:t>the land rush of 1891</a:t>
            </a:r>
            <a:r>
              <a:rPr lang="en-US" sz="3400" dirty="0"/>
              <a:t> to help them be successful in their quest for land. Provide the potential settlers with </a:t>
            </a:r>
            <a:r>
              <a:rPr lang="en-US" sz="3400" b="1" u="sng" dirty="0"/>
              <a:t>at least two pieces of advice</a:t>
            </a:r>
            <a:r>
              <a:rPr lang="en-US" sz="3400" dirty="0"/>
              <a:t> and </a:t>
            </a:r>
            <a:r>
              <a:rPr lang="en-US" sz="3400" b="1" u="sng" dirty="0"/>
              <a:t>explain how each piece of advice will help them overcome challenges</a:t>
            </a:r>
            <a:r>
              <a:rPr lang="en-US" sz="3400" dirty="0"/>
              <a:t> that come with participating in a land rush. Make sure that your advice is based in </a:t>
            </a:r>
            <a:r>
              <a:rPr lang="en-US" sz="3400" b="1" u="sng" dirty="0">
                <a:solidFill>
                  <a:srgbClr val="FF0000"/>
                </a:solidFill>
              </a:rPr>
              <a:t>evidence from both unit texts</a:t>
            </a:r>
            <a:r>
              <a:rPr lang="en-US" sz="3400" dirty="0"/>
              <a:t>.</a:t>
            </a:r>
          </a:p>
        </p:txBody>
      </p:sp>
    </p:spTree>
    <p:extLst>
      <p:ext uri="{BB962C8B-B14F-4D97-AF65-F5344CB8AC3E}">
        <p14:creationId xmlns:p14="http://schemas.microsoft.com/office/powerpoint/2010/main" val="128779894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2274" y="374073"/>
            <a:ext cx="11236036" cy="1676400"/>
          </a:xfrm>
        </p:spPr>
        <p:txBody>
          <a:bodyPr>
            <a:noAutofit/>
          </a:bodyPr>
          <a:lstStyle/>
          <a:p>
            <a:pPr algn="ctr"/>
            <a:r>
              <a:rPr lang="en-US" sz="4800" b="1" dirty="0"/>
              <a:t>Text-to-Text Connection: Film Clip</a:t>
            </a:r>
            <a:br>
              <a:rPr lang="en-US" sz="4800" dirty="0"/>
            </a:br>
            <a:r>
              <a:rPr lang="en-US" sz="2800" dirty="0"/>
              <a:t>While watching the film clip, consider whether or not the depiction matches what you imagined while reading about the Oklahoma Land Rush.</a:t>
            </a:r>
          </a:p>
        </p:txBody>
      </p:sp>
      <p:sp>
        <p:nvSpPr>
          <p:cNvPr id="5" name="TextBox 4"/>
          <p:cNvSpPr txBox="1"/>
          <p:nvPr/>
        </p:nvSpPr>
        <p:spPr>
          <a:xfrm>
            <a:off x="2652222" y="2341418"/>
            <a:ext cx="6976141" cy="1200329"/>
          </a:xfrm>
          <a:prstGeom prst="rect">
            <a:avLst/>
          </a:prstGeom>
          <a:noFill/>
        </p:spPr>
        <p:txBody>
          <a:bodyPr wrap="none" rtlCol="0">
            <a:spAutoFit/>
          </a:bodyPr>
          <a:lstStyle/>
          <a:p>
            <a:pPr algn="ctr"/>
            <a:r>
              <a:rPr lang="en-US" sz="3600" b="1" dirty="0">
                <a:solidFill>
                  <a:schemeClr val="accent1"/>
                </a:solidFill>
              </a:rPr>
              <a:t>The Oklahoma Land Rush</a:t>
            </a:r>
          </a:p>
          <a:p>
            <a:pPr algn="ctr"/>
            <a:r>
              <a:rPr lang="en-US" sz="3600" b="1" dirty="0">
                <a:solidFill>
                  <a:schemeClr val="accent1"/>
                </a:solidFill>
              </a:rPr>
              <a:t>Scene from “Far and Away” (1992)</a:t>
            </a:r>
          </a:p>
        </p:txBody>
      </p:sp>
      <p:pic>
        <p:nvPicPr>
          <p:cNvPr id="6" name="yxaJY8UZxn4"/>
          <p:cNvPicPr>
            <a:picLocks noRot="1" noChangeAspect="1"/>
          </p:cNvPicPr>
          <p:nvPr>
            <a:videoFile r:link="rId1"/>
          </p:nvPr>
        </p:nvPicPr>
        <p:blipFill>
          <a:blip r:embed="rId3"/>
          <a:stretch>
            <a:fillRect/>
          </a:stretch>
        </p:blipFill>
        <p:spPr>
          <a:xfrm>
            <a:off x="3726872" y="3597165"/>
            <a:ext cx="4572000" cy="2571750"/>
          </a:xfrm>
          <a:prstGeom prst="rect">
            <a:avLst/>
          </a:prstGeom>
        </p:spPr>
      </p:pic>
    </p:spTree>
    <p:extLst>
      <p:ext uri="{BB962C8B-B14F-4D97-AF65-F5344CB8AC3E}">
        <p14:creationId xmlns:p14="http://schemas.microsoft.com/office/powerpoint/2010/main" val="1690023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56222"/>
            <a:ext cx="9875520" cy="1356360"/>
          </a:xfrm>
        </p:spPr>
        <p:txBody>
          <a:bodyPr>
            <a:normAutofit/>
          </a:bodyPr>
          <a:lstStyle/>
          <a:p>
            <a:r>
              <a:rPr lang="en-US" sz="6600" b="1" dirty="0"/>
              <a:t>Summative Writing Task</a:t>
            </a:r>
          </a:p>
        </p:txBody>
      </p:sp>
      <p:sp>
        <p:nvSpPr>
          <p:cNvPr id="3" name="Content Placeholder 2"/>
          <p:cNvSpPr>
            <a:spLocks noGrp="1"/>
          </p:cNvSpPr>
          <p:nvPr>
            <p:ph idx="1"/>
          </p:nvPr>
        </p:nvSpPr>
        <p:spPr>
          <a:xfrm>
            <a:off x="318655" y="1390908"/>
            <a:ext cx="11540835" cy="5120727"/>
          </a:xfrm>
        </p:spPr>
        <p:txBody>
          <a:bodyPr>
            <a:noAutofit/>
          </a:bodyPr>
          <a:lstStyle/>
          <a:p>
            <a:pPr marL="45720" indent="0">
              <a:buNone/>
            </a:pPr>
            <a:r>
              <a:rPr lang="en-US" sz="4000" dirty="0"/>
              <a:t>Based on what you know about the Oklahoma Land Rush of 1889, write a letter to people who are about to participate in the land rush of 1891 to help them be successful in their quest for land. Provide the potential settlers with at least two pieces of advice and explain how each piece of advice will help them overcome challenges that come with participating in a land rush. Make sure that your advice is based in evidence from both unit texts.</a:t>
            </a:r>
          </a:p>
        </p:txBody>
      </p:sp>
    </p:spTree>
    <p:extLst>
      <p:ext uri="{BB962C8B-B14F-4D97-AF65-F5344CB8AC3E}">
        <p14:creationId xmlns:p14="http://schemas.microsoft.com/office/powerpoint/2010/main" val="16421607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2999" y="609600"/>
            <a:ext cx="10287001" cy="1676400"/>
          </a:xfrm>
        </p:spPr>
        <p:txBody>
          <a:bodyPr>
            <a:noAutofit/>
          </a:bodyPr>
          <a:lstStyle/>
          <a:p>
            <a:r>
              <a:rPr lang="en-US" sz="4800" dirty="0"/>
              <a:t>Text #1: “Built in a Day: The Oklahoma Land Rush” by the National Park Service</a:t>
            </a:r>
          </a:p>
        </p:txBody>
      </p:sp>
      <p:sp>
        <p:nvSpPr>
          <p:cNvPr id="3" name="Content Placeholder 2"/>
          <p:cNvSpPr>
            <a:spLocks noGrp="1"/>
          </p:cNvSpPr>
          <p:nvPr>
            <p:ph idx="1"/>
          </p:nvPr>
        </p:nvSpPr>
        <p:spPr>
          <a:xfrm>
            <a:off x="1143000" y="2396836"/>
            <a:ext cx="10287000" cy="3699163"/>
          </a:xfrm>
        </p:spPr>
        <p:txBody>
          <a:bodyPr>
            <a:normAutofit fontScale="92500" lnSpcReduction="20000"/>
          </a:bodyPr>
          <a:lstStyle/>
          <a:p>
            <a:r>
              <a:rPr lang="en-US" sz="6500" dirty="0"/>
              <a:t>You have annotated the text with symbols from our Annotation Chart. We will further explore a few specific elements of this text together.</a:t>
            </a:r>
            <a:endParaRPr lang="en-US" sz="5200" dirty="0"/>
          </a:p>
        </p:txBody>
      </p:sp>
    </p:spTree>
    <p:extLst>
      <p:ext uri="{BB962C8B-B14F-4D97-AF65-F5344CB8AC3E}">
        <p14:creationId xmlns:p14="http://schemas.microsoft.com/office/powerpoint/2010/main" val="42118124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2999" y="609600"/>
            <a:ext cx="10287001" cy="1676400"/>
          </a:xfrm>
        </p:spPr>
        <p:txBody>
          <a:bodyPr>
            <a:noAutofit/>
          </a:bodyPr>
          <a:lstStyle/>
          <a:p>
            <a:r>
              <a:rPr lang="en-US" sz="4800" dirty="0"/>
              <a:t>Text #1: “Built in a Day: The Oklahoma Land Rush” by the National Park Service</a:t>
            </a:r>
          </a:p>
        </p:txBody>
      </p:sp>
      <p:sp>
        <p:nvSpPr>
          <p:cNvPr id="3" name="Content Placeholder 2"/>
          <p:cNvSpPr>
            <a:spLocks noGrp="1"/>
          </p:cNvSpPr>
          <p:nvPr>
            <p:ph idx="1"/>
          </p:nvPr>
        </p:nvSpPr>
        <p:spPr>
          <a:xfrm>
            <a:off x="1143000" y="2396836"/>
            <a:ext cx="10287000" cy="3699163"/>
          </a:xfrm>
        </p:spPr>
        <p:txBody>
          <a:bodyPr>
            <a:normAutofit fontScale="77500" lnSpcReduction="20000"/>
          </a:bodyPr>
          <a:lstStyle/>
          <a:p>
            <a:r>
              <a:rPr lang="en-US" sz="6500" dirty="0"/>
              <a:t>This text includes both primary and secondary sources.</a:t>
            </a:r>
          </a:p>
          <a:p>
            <a:r>
              <a:rPr lang="en-US" sz="6500" dirty="0"/>
              <a:t>What’s the difference?</a:t>
            </a:r>
          </a:p>
          <a:p>
            <a:r>
              <a:rPr lang="en-US" sz="6500" dirty="0"/>
              <a:t>Is one more reliable than the other when studying history? Why/why not?</a:t>
            </a:r>
            <a:endParaRPr lang="en-US" sz="5200" dirty="0"/>
          </a:p>
        </p:txBody>
      </p:sp>
    </p:spTree>
    <p:extLst>
      <p:ext uri="{BB962C8B-B14F-4D97-AF65-F5344CB8AC3E}">
        <p14:creationId xmlns:p14="http://schemas.microsoft.com/office/powerpoint/2010/main" val="27945237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2999" y="609600"/>
            <a:ext cx="10287001" cy="1676400"/>
          </a:xfrm>
        </p:spPr>
        <p:txBody>
          <a:bodyPr>
            <a:noAutofit/>
          </a:bodyPr>
          <a:lstStyle/>
          <a:p>
            <a:r>
              <a:rPr lang="en-US" sz="4800" dirty="0"/>
              <a:t>Text #1: “Built in a Day: The Oklahoma Land Rush” by the National Park Service</a:t>
            </a:r>
          </a:p>
        </p:txBody>
      </p:sp>
      <p:pic>
        <p:nvPicPr>
          <p:cNvPr id="4" name="83ozOX9l7M8"/>
          <p:cNvPicPr>
            <a:picLocks noGrp="1" noRot="1" noChangeAspect="1"/>
          </p:cNvPicPr>
          <p:nvPr>
            <p:ph idx="1"/>
            <a:videoFile r:link="rId1"/>
          </p:nvPr>
        </p:nvPicPr>
        <p:blipFill>
          <a:blip r:embed="rId3"/>
          <a:stretch>
            <a:fillRect/>
          </a:stretch>
        </p:blipFill>
        <p:spPr>
          <a:xfrm>
            <a:off x="3251905" y="3111573"/>
            <a:ext cx="6069187" cy="3413918"/>
          </a:xfrm>
          <a:prstGeom prst="rect">
            <a:avLst/>
          </a:prstGeom>
        </p:spPr>
      </p:pic>
      <p:sp>
        <p:nvSpPr>
          <p:cNvPr id="5" name="TextBox 4"/>
          <p:cNvSpPr txBox="1"/>
          <p:nvPr/>
        </p:nvSpPr>
        <p:spPr>
          <a:xfrm>
            <a:off x="4418871" y="2465242"/>
            <a:ext cx="3735253" cy="646331"/>
          </a:xfrm>
          <a:prstGeom prst="rect">
            <a:avLst/>
          </a:prstGeom>
          <a:noFill/>
        </p:spPr>
        <p:txBody>
          <a:bodyPr wrap="none" rtlCol="0">
            <a:spAutoFit/>
          </a:bodyPr>
          <a:lstStyle/>
          <a:p>
            <a:r>
              <a:rPr lang="en-US" sz="3600" b="1" dirty="0">
                <a:solidFill>
                  <a:schemeClr val="accent1"/>
                </a:solidFill>
              </a:rPr>
              <a:t>“reveille” – line 72</a:t>
            </a:r>
          </a:p>
        </p:txBody>
      </p:sp>
    </p:spTree>
    <p:extLst>
      <p:ext uri="{BB962C8B-B14F-4D97-AF65-F5344CB8AC3E}">
        <p14:creationId xmlns:p14="http://schemas.microsoft.com/office/powerpoint/2010/main" val="36378902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2999" y="609600"/>
            <a:ext cx="10287001" cy="1676400"/>
          </a:xfrm>
        </p:spPr>
        <p:txBody>
          <a:bodyPr>
            <a:noAutofit/>
          </a:bodyPr>
          <a:lstStyle/>
          <a:p>
            <a:r>
              <a:rPr lang="en-US" sz="4800" dirty="0"/>
              <a:t>Text #1: “Built in a Day: The Oklahoma Land Rush” by the National Park Service</a:t>
            </a:r>
          </a:p>
        </p:txBody>
      </p:sp>
      <p:sp>
        <p:nvSpPr>
          <p:cNvPr id="3" name="Content Placeholder 2"/>
          <p:cNvSpPr>
            <a:spLocks noGrp="1"/>
          </p:cNvSpPr>
          <p:nvPr>
            <p:ph idx="1"/>
          </p:nvPr>
        </p:nvSpPr>
        <p:spPr>
          <a:xfrm>
            <a:off x="1143000" y="2396836"/>
            <a:ext cx="10287000" cy="3699163"/>
          </a:xfrm>
        </p:spPr>
        <p:txBody>
          <a:bodyPr>
            <a:normAutofit fontScale="92500" lnSpcReduction="20000"/>
          </a:bodyPr>
          <a:lstStyle/>
          <a:p>
            <a:r>
              <a:rPr lang="en-US" sz="6500" dirty="0"/>
              <a:t>Comprehension Questions:</a:t>
            </a:r>
          </a:p>
          <a:p>
            <a:pPr lvl="1"/>
            <a:r>
              <a:rPr lang="en-US" sz="5200" dirty="0"/>
              <a:t>What do you learn about the Homestead Act and the Oklahoma Land Rush from reading this text?</a:t>
            </a:r>
          </a:p>
          <a:p>
            <a:pPr lvl="1"/>
            <a:r>
              <a:rPr lang="en-US" sz="5200" dirty="0"/>
              <a:t>What places in the text are getting in your way of understanding?</a:t>
            </a:r>
          </a:p>
        </p:txBody>
      </p:sp>
    </p:spTree>
    <p:extLst>
      <p:ext uri="{BB962C8B-B14F-4D97-AF65-F5344CB8AC3E}">
        <p14:creationId xmlns:p14="http://schemas.microsoft.com/office/powerpoint/2010/main" val="2843547464"/>
      </p:ext>
    </p:extLst>
  </p:cSld>
  <p:clrMapOvr>
    <a:masterClrMapping/>
  </p:clrMapOvr>
</p:sld>
</file>

<file path=ppt/theme/theme1.xml><?xml version="1.0" encoding="utf-8"?>
<a:theme xmlns:a="http://schemas.openxmlformats.org/drawingml/2006/main" name="Basis">
  <a:themeElements>
    <a:clrScheme name="Basis">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TM03457444[[fn=Basis]]</Template>
  <TotalTime>6388</TotalTime>
  <Words>6561</Words>
  <Application>Microsoft Macintosh PowerPoint</Application>
  <PresentationFormat>Widescreen</PresentationFormat>
  <Paragraphs>346</Paragraphs>
  <Slides>48</Slides>
  <Notes>1</Notes>
  <HiddenSlides>0</HiddenSlides>
  <MMClips>2</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48</vt:i4>
      </vt:variant>
    </vt:vector>
  </HeadingPairs>
  <TitlesOfParts>
    <vt:vector size="53" baseType="lpstr">
      <vt:lpstr>Calibri</vt:lpstr>
      <vt:lpstr>Corbel</vt:lpstr>
      <vt:lpstr>Symbol</vt:lpstr>
      <vt:lpstr>Times New Roman</vt:lpstr>
      <vt:lpstr>Basis</vt:lpstr>
      <vt:lpstr>The Oklahoma  Land Rush</vt:lpstr>
      <vt:lpstr>Learning Standards</vt:lpstr>
      <vt:lpstr>I can statements…</vt:lpstr>
      <vt:lpstr>Driving Question</vt:lpstr>
      <vt:lpstr>Summative Writing Task</vt:lpstr>
      <vt:lpstr>Text #1: “Built in a Day: The Oklahoma Land Rush” by the National Park Service</vt:lpstr>
      <vt:lpstr>Text #1: “Built in a Day: The Oklahoma Land Rush” by the National Park Service</vt:lpstr>
      <vt:lpstr>Text #1: “Built in a Day: The Oklahoma Land Rush” by the National Park Service</vt:lpstr>
      <vt:lpstr>Text #1: “Built in a Day: The Oklahoma Land Rush” by the National Park Service</vt:lpstr>
      <vt:lpstr>Text #1: “Built in a Day: The Oklahoma Land Rush” by the National Park Service</vt:lpstr>
      <vt:lpstr>Text #1: “Built in a Day: The Oklahoma Land Rush” by the National Park Service</vt:lpstr>
      <vt:lpstr>Text #1: “Built in a Day: The Oklahoma Land Rush” by the National Park Service</vt:lpstr>
      <vt:lpstr>Text #2: “The Rush to Oklahoma”  by William Willard Howard</vt:lpstr>
      <vt:lpstr>Text #2: “The Rush to Oklahoma”  by William Willard Howard</vt:lpstr>
      <vt:lpstr>Text #2: “The Rush to Oklahoma”  by William Willard Howard</vt:lpstr>
      <vt:lpstr>Text #1 “Built in a Day: The Oklahoma Land Rush” and Text #2: “The Rush to Oklahoma” </vt:lpstr>
      <vt:lpstr>Learning Standards</vt:lpstr>
      <vt:lpstr>Writing Task – Graphic Organizer Record this table on page 18 in your Student Reader. You will take notes in the table for your prewriting.</vt:lpstr>
      <vt:lpstr>Summative Writing Task</vt:lpstr>
      <vt:lpstr>Writing Task – Graphic Organizer Use the annotations you made in the texts to record notes in the table for your prewriting.</vt:lpstr>
      <vt:lpstr>Writing Task – Graphic Organizer  Annotation Ideas</vt:lpstr>
      <vt:lpstr>Learning Standards</vt:lpstr>
      <vt:lpstr>I can statements…</vt:lpstr>
      <vt:lpstr>Writing Process Review</vt:lpstr>
      <vt:lpstr>Summative Writing Task</vt:lpstr>
      <vt:lpstr>Student Samples</vt:lpstr>
      <vt:lpstr>PowerPoint Presentation</vt:lpstr>
      <vt:lpstr>Essential Questions for Revising/Editing</vt:lpstr>
      <vt:lpstr>Student Sample #1</vt:lpstr>
      <vt:lpstr>Student Sample #1</vt:lpstr>
      <vt:lpstr>Student Sample #1</vt:lpstr>
      <vt:lpstr>Student Sample #1</vt:lpstr>
      <vt:lpstr>Student Sample #1</vt:lpstr>
      <vt:lpstr>Student Sample #1</vt:lpstr>
      <vt:lpstr>Student Sample #1</vt:lpstr>
      <vt:lpstr>Student Sample #1</vt:lpstr>
      <vt:lpstr>Student Sample #1</vt:lpstr>
      <vt:lpstr>Student Sample #1</vt:lpstr>
      <vt:lpstr>Essential Questions for Revising/Editing</vt:lpstr>
      <vt:lpstr>Essential Questions for Revising/Editing</vt:lpstr>
      <vt:lpstr>Student Sample #2</vt:lpstr>
      <vt:lpstr>Essential Questions for Revising/Editing</vt:lpstr>
      <vt:lpstr>Peer Review</vt:lpstr>
      <vt:lpstr>Essential Questions for Revising/Editing</vt:lpstr>
      <vt:lpstr>Publishing a Final Draft</vt:lpstr>
      <vt:lpstr>Paragraph Structure</vt:lpstr>
      <vt:lpstr>Publishing a Final Draft</vt:lpstr>
      <vt:lpstr>Text-to-Text Connection: Film Clip While watching the film clip, consider whether or not the depiction matches what you imagined while reading about the Oklahoma Land Rush.</vt:lpstr>
    </vt:vector>
  </TitlesOfParts>
  <Company>Metro Nashville Public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Oklahoma  Land Rush</dc:title>
  <dc:creator>Martin, Christopher</dc:creator>
  <cp:lastModifiedBy>Maly, Hillary</cp:lastModifiedBy>
  <cp:revision>56</cp:revision>
  <cp:lastPrinted>2017-10-31T19:02:19Z</cp:lastPrinted>
  <dcterms:created xsi:type="dcterms:W3CDTF">2017-10-24T12:33:01Z</dcterms:created>
  <dcterms:modified xsi:type="dcterms:W3CDTF">2018-12-11T20:41:02Z</dcterms:modified>
</cp:coreProperties>
</file>