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60" r:id="rId3"/>
    <p:sldId id="257" r:id="rId4"/>
    <p:sldId id="259" r:id="rId5"/>
    <p:sldId id="261" r:id="rId6"/>
    <p:sldId id="258" r:id="rId7"/>
    <p:sldId id="262" r:id="rId8"/>
    <p:sldId id="265" r:id="rId9"/>
    <p:sldId id="267" r:id="rId10"/>
    <p:sldId id="268" r:id="rId11"/>
    <p:sldId id="269" r:id="rId12"/>
    <p:sldId id="272" r:id="rId13"/>
    <p:sldId id="270" r:id="rId14"/>
    <p:sldId id="274" r:id="rId15"/>
    <p:sldId id="273" r:id="rId16"/>
    <p:sldId id="271" r:id="rId17"/>
    <p:sldId id="276" r:id="rId18"/>
    <p:sldId id="275" r:id="rId19"/>
    <p:sldId id="282" r:id="rId20"/>
    <p:sldId id="278" r:id="rId21"/>
    <p:sldId id="279" r:id="rId22"/>
    <p:sldId id="283" r:id="rId23"/>
    <p:sldId id="284" r:id="rId24"/>
    <p:sldId id="280" r:id="rId25"/>
    <p:sldId id="285" r:id="rId26"/>
    <p:sldId id="281" r:id="rId27"/>
    <p:sldId id="288" r:id="rId28"/>
    <p:sldId id="286" r:id="rId29"/>
    <p:sldId id="289" r:id="rId30"/>
    <p:sldId id="287" r:id="rId31"/>
    <p:sldId id="290" r:id="rId32"/>
    <p:sldId id="292" r:id="rId33"/>
    <p:sldId id="291" r:id="rId34"/>
    <p:sldId id="277"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p:restoredTop sz="94600"/>
  </p:normalViewPr>
  <p:slideViewPr>
    <p:cSldViewPr snapToGrid="0">
      <p:cViewPr>
        <p:scale>
          <a:sx n="66" d="100"/>
          <a:sy n="66" d="100"/>
        </p:scale>
        <p:origin x="1192"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7B87B-4867-4CE7-B312-60479240D9CE}" type="datetimeFigureOut">
              <a:rPr lang="en-US" smtClean="0"/>
              <a:t>9/28/17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DFD86-7351-4DF0-833F-E0F4A1944B5F}" type="slidenum">
              <a:rPr lang="en-US" smtClean="0"/>
              <a:t>‹#›</a:t>
            </a:fld>
            <a:endParaRPr lang="en-US"/>
          </a:p>
        </p:txBody>
      </p:sp>
    </p:spTree>
    <p:extLst>
      <p:ext uri="{BB962C8B-B14F-4D97-AF65-F5344CB8AC3E}">
        <p14:creationId xmlns:p14="http://schemas.microsoft.com/office/powerpoint/2010/main" val="4236186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a:t>
            </a:r>
            <a:r>
              <a:rPr lang="en-US" baseline="0" dirty="0" smtClean="0"/>
              <a:t> the timer video after reading the prompt.</a:t>
            </a:r>
            <a:endParaRPr lang="en-US" dirty="0"/>
          </a:p>
        </p:txBody>
      </p:sp>
      <p:sp>
        <p:nvSpPr>
          <p:cNvPr id="4" name="Slide Number Placeholder 3"/>
          <p:cNvSpPr>
            <a:spLocks noGrp="1"/>
          </p:cNvSpPr>
          <p:nvPr>
            <p:ph type="sldNum" sz="quarter" idx="10"/>
          </p:nvPr>
        </p:nvSpPr>
        <p:spPr/>
        <p:txBody>
          <a:bodyPr/>
          <a:lstStyle/>
          <a:p>
            <a:fld id="{B1CDFD86-7351-4DF0-833F-E0F4A1944B5F}" type="slidenum">
              <a:rPr lang="en-US" smtClean="0"/>
              <a:t>3</a:t>
            </a:fld>
            <a:endParaRPr lang="en-US"/>
          </a:p>
        </p:txBody>
      </p:sp>
    </p:spTree>
    <p:extLst>
      <p:ext uri="{BB962C8B-B14F-4D97-AF65-F5344CB8AC3E}">
        <p14:creationId xmlns:p14="http://schemas.microsoft.com/office/powerpoint/2010/main" val="2011725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this, reveal and discuss Anchor Chart, leaving time for student questions/observations.</a:t>
            </a:r>
            <a:endParaRPr lang="en-US" dirty="0"/>
          </a:p>
        </p:txBody>
      </p:sp>
      <p:sp>
        <p:nvSpPr>
          <p:cNvPr id="4" name="Slide Number Placeholder 3"/>
          <p:cNvSpPr>
            <a:spLocks noGrp="1"/>
          </p:cNvSpPr>
          <p:nvPr>
            <p:ph type="sldNum" sz="quarter" idx="10"/>
          </p:nvPr>
        </p:nvSpPr>
        <p:spPr/>
        <p:txBody>
          <a:bodyPr/>
          <a:lstStyle/>
          <a:p>
            <a:fld id="{B1CDFD86-7351-4DF0-833F-E0F4A1944B5F}" type="slidenum">
              <a:rPr lang="en-US" smtClean="0"/>
              <a:t>4</a:t>
            </a:fld>
            <a:endParaRPr lang="en-US"/>
          </a:p>
        </p:txBody>
      </p:sp>
    </p:spTree>
    <p:extLst>
      <p:ext uri="{BB962C8B-B14F-4D97-AF65-F5344CB8AC3E}">
        <p14:creationId xmlns:p14="http://schemas.microsoft.com/office/powerpoint/2010/main" val="1336169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the anchor chart to guide the discussion. Possible questions:</a:t>
            </a:r>
          </a:p>
          <a:p>
            <a:pPr marL="228600" indent="-228600">
              <a:buAutoNum type="arabicParenR"/>
            </a:pPr>
            <a:r>
              <a:rPr lang="en-US" baseline="0" dirty="0" smtClean="0"/>
              <a:t>What is the setting (time/place)? How do you know?</a:t>
            </a:r>
          </a:p>
          <a:p>
            <a:pPr marL="228600" indent="-228600">
              <a:buAutoNum type="arabicParenR"/>
            </a:pPr>
            <a:r>
              <a:rPr lang="en-US" baseline="0" dirty="0" smtClean="0"/>
              <a:t>What action takes place?</a:t>
            </a:r>
          </a:p>
          <a:p>
            <a:pPr marL="228600" indent="-228600">
              <a:buAutoNum type="arabicParenR"/>
            </a:pPr>
            <a:r>
              <a:rPr lang="en-US" baseline="0" dirty="0" smtClean="0"/>
              <a:t>What challenges or problems are there?</a:t>
            </a:r>
          </a:p>
          <a:p>
            <a:pPr marL="228600" indent="-228600">
              <a:buAutoNum type="arabicParenR"/>
            </a:pPr>
            <a:r>
              <a:rPr lang="en-US" baseline="0" dirty="0" smtClean="0"/>
              <a:t>What is the narrator thinking? How can we tell?</a:t>
            </a:r>
            <a:endParaRPr lang="en-US" dirty="0"/>
          </a:p>
        </p:txBody>
      </p:sp>
      <p:sp>
        <p:nvSpPr>
          <p:cNvPr id="4" name="Slide Number Placeholder 3"/>
          <p:cNvSpPr>
            <a:spLocks noGrp="1"/>
          </p:cNvSpPr>
          <p:nvPr>
            <p:ph type="sldNum" sz="quarter" idx="10"/>
          </p:nvPr>
        </p:nvSpPr>
        <p:spPr/>
        <p:txBody>
          <a:bodyPr/>
          <a:lstStyle/>
          <a:p>
            <a:fld id="{B1CDFD86-7351-4DF0-833F-E0F4A1944B5F}" type="slidenum">
              <a:rPr lang="en-US" smtClean="0"/>
              <a:t>6</a:t>
            </a:fld>
            <a:endParaRPr lang="en-US"/>
          </a:p>
        </p:txBody>
      </p:sp>
    </p:spTree>
    <p:extLst>
      <p:ext uri="{BB962C8B-B14F-4D97-AF65-F5344CB8AC3E}">
        <p14:creationId xmlns:p14="http://schemas.microsoft.com/office/powerpoint/2010/main" val="182924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CDFD86-7351-4DF0-833F-E0F4A1944B5F}" type="slidenum">
              <a:rPr lang="en-US" smtClean="0"/>
              <a:t>9</a:t>
            </a:fld>
            <a:endParaRPr lang="en-US"/>
          </a:p>
        </p:txBody>
      </p:sp>
    </p:spTree>
    <p:extLst>
      <p:ext uri="{BB962C8B-B14F-4D97-AF65-F5344CB8AC3E}">
        <p14:creationId xmlns:p14="http://schemas.microsoft.com/office/powerpoint/2010/main" val="256999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a:t>
            </a:r>
            <a:r>
              <a:rPr lang="en-US" baseline="0" dirty="0" smtClean="0"/>
              <a:t> QUESTION: These are good descriptions, but what are they isolated to? (physical appearance)</a:t>
            </a:r>
          </a:p>
        </p:txBody>
      </p:sp>
      <p:sp>
        <p:nvSpPr>
          <p:cNvPr id="4" name="Slide Number Placeholder 3"/>
          <p:cNvSpPr>
            <a:spLocks noGrp="1"/>
          </p:cNvSpPr>
          <p:nvPr>
            <p:ph type="sldNum" sz="quarter" idx="10"/>
          </p:nvPr>
        </p:nvSpPr>
        <p:spPr/>
        <p:txBody>
          <a:bodyPr/>
          <a:lstStyle/>
          <a:p>
            <a:fld id="{B1CDFD86-7351-4DF0-833F-E0F4A1944B5F}" type="slidenum">
              <a:rPr lang="en-US" smtClean="0"/>
              <a:t>10</a:t>
            </a:fld>
            <a:endParaRPr lang="en-US"/>
          </a:p>
        </p:txBody>
      </p:sp>
    </p:spTree>
    <p:extLst>
      <p:ext uri="{BB962C8B-B14F-4D97-AF65-F5344CB8AC3E}">
        <p14:creationId xmlns:p14="http://schemas.microsoft.com/office/powerpoint/2010/main" val="2948474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After</a:t>
            </a:r>
            <a:r>
              <a:rPr lang="en-US" baseline="0" dirty="0" smtClean="0"/>
              <a:t> this, reveal and discuss Anchor Chart, leaving time for student questions/observations.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Emphasize that students are not expected to include ALL of these, and certainly not in just a few sentences, but that they should just focus on a few to expand their writing.</a:t>
            </a:r>
            <a:endParaRPr lang="en-US" dirty="0" smtClean="0"/>
          </a:p>
        </p:txBody>
      </p:sp>
      <p:sp>
        <p:nvSpPr>
          <p:cNvPr id="4" name="Slide Number Placeholder 3"/>
          <p:cNvSpPr>
            <a:spLocks noGrp="1"/>
          </p:cNvSpPr>
          <p:nvPr>
            <p:ph type="sldNum" sz="quarter" idx="10"/>
          </p:nvPr>
        </p:nvSpPr>
        <p:spPr/>
        <p:txBody>
          <a:bodyPr/>
          <a:lstStyle/>
          <a:p>
            <a:fld id="{B1CDFD86-7351-4DF0-833F-E0F4A1944B5F}" type="slidenum">
              <a:rPr lang="en-US" smtClean="0"/>
              <a:t>11</a:t>
            </a:fld>
            <a:endParaRPr lang="en-US"/>
          </a:p>
        </p:txBody>
      </p:sp>
    </p:spTree>
    <p:extLst>
      <p:ext uri="{BB962C8B-B14F-4D97-AF65-F5344CB8AC3E}">
        <p14:creationId xmlns:p14="http://schemas.microsoft.com/office/powerpoint/2010/main" val="2606298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CDFD86-7351-4DF0-833F-E0F4A1944B5F}" type="slidenum">
              <a:rPr lang="en-US" smtClean="0"/>
              <a:t>25</a:t>
            </a:fld>
            <a:endParaRPr lang="en-US"/>
          </a:p>
        </p:txBody>
      </p:sp>
    </p:spTree>
    <p:extLst>
      <p:ext uri="{BB962C8B-B14F-4D97-AF65-F5344CB8AC3E}">
        <p14:creationId xmlns:p14="http://schemas.microsoft.com/office/powerpoint/2010/main" val="916676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a:t>
            </a:r>
            <a:r>
              <a:rPr lang="en-US" baseline="0" dirty="0" smtClean="0"/>
              <a:t> revision: VERY MINOR quibble – Avoid editorializing at the end, because the shift to second person POV can be confusing. Double check </a:t>
            </a:r>
            <a:r>
              <a:rPr lang="en-US" baseline="0" dirty="0" err="1" smtClean="0"/>
              <a:t>sandwhich</a:t>
            </a:r>
            <a:r>
              <a:rPr lang="en-US" baseline="0" dirty="0" smtClean="0"/>
              <a:t> spelling error.</a:t>
            </a:r>
            <a:endParaRPr lang="en-US" dirty="0"/>
          </a:p>
        </p:txBody>
      </p:sp>
      <p:sp>
        <p:nvSpPr>
          <p:cNvPr id="4" name="Slide Number Placeholder 3"/>
          <p:cNvSpPr>
            <a:spLocks noGrp="1"/>
          </p:cNvSpPr>
          <p:nvPr>
            <p:ph type="sldNum" sz="quarter" idx="10"/>
          </p:nvPr>
        </p:nvSpPr>
        <p:spPr/>
        <p:txBody>
          <a:bodyPr/>
          <a:lstStyle/>
          <a:p>
            <a:fld id="{B1CDFD86-7351-4DF0-833F-E0F4A1944B5F}" type="slidenum">
              <a:rPr lang="en-US" smtClean="0"/>
              <a:t>34</a:t>
            </a:fld>
            <a:endParaRPr lang="en-US"/>
          </a:p>
        </p:txBody>
      </p:sp>
    </p:spTree>
    <p:extLst>
      <p:ext uri="{BB962C8B-B14F-4D97-AF65-F5344CB8AC3E}">
        <p14:creationId xmlns:p14="http://schemas.microsoft.com/office/powerpoint/2010/main" val="3282558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5D9918D-33E9-483B-AAD8-2784E34425F8}" type="datetimeFigureOut">
              <a:rPr lang="en-US" smtClean="0"/>
              <a:t>9/28/17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2F234FA-5165-4C44-BE42-6A98BE66DA2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53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D9918D-33E9-483B-AAD8-2784E34425F8}" type="datetimeFigureOut">
              <a:rPr lang="en-US" smtClean="0"/>
              <a:t>9/28/17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34FA-5165-4C44-BE42-6A98BE66DA2A}" type="slidenum">
              <a:rPr lang="en-US" smtClean="0"/>
              <a:t>‹#›</a:t>
            </a:fld>
            <a:endParaRPr lang="en-US"/>
          </a:p>
        </p:txBody>
      </p:sp>
    </p:spTree>
    <p:extLst>
      <p:ext uri="{BB962C8B-B14F-4D97-AF65-F5344CB8AC3E}">
        <p14:creationId xmlns:p14="http://schemas.microsoft.com/office/powerpoint/2010/main" val="2254889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D9918D-33E9-483B-AAD8-2784E34425F8}" type="datetimeFigureOut">
              <a:rPr lang="en-US" smtClean="0"/>
              <a:t>9/28/17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34FA-5165-4C44-BE42-6A98BE66DA2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9694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D9918D-33E9-483B-AAD8-2784E34425F8}" type="datetimeFigureOut">
              <a:rPr lang="en-US" smtClean="0"/>
              <a:t>9/28/17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34FA-5165-4C44-BE42-6A98BE66DA2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0393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D9918D-33E9-483B-AAD8-2784E34425F8}" type="datetimeFigureOut">
              <a:rPr lang="en-US" smtClean="0"/>
              <a:t>9/28/17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34FA-5165-4C44-BE42-6A98BE66DA2A}" type="slidenum">
              <a:rPr lang="en-US" smtClean="0"/>
              <a:t>‹#›</a:t>
            </a:fld>
            <a:endParaRPr lang="en-US"/>
          </a:p>
        </p:txBody>
      </p:sp>
    </p:spTree>
    <p:extLst>
      <p:ext uri="{BB962C8B-B14F-4D97-AF65-F5344CB8AC3E}">
        <p14:creationId xmlns:p14="http://schemas.microsoft.com/office/powerpoint/2010/main" val="947675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D9918D-33E9-483B-AAD8-2784E34425F8}" type="datetimeFigureOut">
              <a:rPr lang="en-US" smtClean="0"/>
              <a:t>9/28/17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34FA-5165-4C44-BE42-6A98BE66DA2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9800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D9918D-33E9-483B-AAD8-2784E34425F8}" type="datetimeFigureOut">
              <a:rPr lang="en-US" smtClean="0"/>
              <a:t>9/28/17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34FA-5165-4C44-BE42-6A98BE66DA2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4627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D9918D-33E9-483B-AAD8-2784E34425F8}" type="datetimeFigureOut">
              <a:rPr lang="en-US" smtClean="0"/>
              <a:t>9/28/17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34FA-5165-4C44-BE42-6A98BE66DA2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1055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D9918D-33E9-483B-AAD8-2784E34425F8}" type="datetimeFigureOut">
              <a:rPr lang="en-US" smtClean="0"/>
              <a:t>9/28/17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34FA-5165-4C44-BE42-6A98BE66DA2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49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D9918D-33E9-483B-AAD8-2784E34425F8}" type="datetimeFigureOut">
              <a:rPr lang="en-US" smtClean="0"/>
              <a:t>9/28/17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34FA-5165-4C44-BE42-6A98BE66DA2A}" type="slidenum">
              <a:rPr lang="en-US" smtClean="0"/>
              <a:t>‹#›</a:t>
            </a:fld>
            <a:endParaRPr lang="en-US"/>
          </a:p>
        </p:txBody>
      </p:sp>
    </p:spTree>
    <p:extLst>
      <p:ext uri="{BB962C8B-B14F-4D97-AF65-F5344CB8AC3E}">
        <p14:creationId xmlns:p14="http://schemas.microsoft.com/office/powerpoint/2010/main" val="301259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D9918D-33E9-483B-AAD8-2784E34425F8}" type="datetimeFigureOut">
              <a:rPr lang="en-US" smtClean="0"/>
              <a:t>9/28/17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34FA-5165-4C44-BE42-6A98BE66DA2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407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D9918D-33E9-483B-AAD8-2784E34425F8}" type="datetimeFigureOut">
              <a:rPr lang="en-US" smtClean="0"/>
              <a:t>9/28/17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34FA-5165-4C44-BE42-6A98BE66DA2A}" type="slidenum">
              <a:rPr lang="en-US" smtClean="0"/>
              <a:t>‹#›</a:t>
            </a:fld>
            <a:endParaRPr lang="en-US"/>
          </a:p>
        </p:txBody>
      </p:sp>
    </p:spTree>
    <p:extLst>
      <p:ext uri="{BB962C8B-B14F-4D97-AF65-F5344CB8AC3E}">
        <p14:creationId xmlns:p14="http://schemas.microsoft.com/office/powerpoint/2010/main" val="3202863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D9918D-33E9-483B-AAD8-2784E34425F8}" type="datetimeFigureOut">
              <a:rPr lang="en-US" smtClean="0"/>
              <a:t>9/28/17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234FA-5165-4C44-BE42-6A98BE66DA2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40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D9918D-33E9-483B-AAD8-2784E34425F8}" type="datetimeFigureOut">
              <a:rPr lang="en-US" smtClean="0"/>
              <a:t>9/28/17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234FA-5165-4C44-BE42-6A98BE66DA2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5966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9918D-33E9-483B-AAD8-2784E34425F8}" type="datetimeFigureOut">
              <a:rPr lang="en-US" smtClean="0"/>
              <a:t>9/28/17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234FA-5165-4C44-BE42-6A98BE66DA2A}" type="slidenum">
              <a:rPr lang="en-US" smtClean="0"/>
              <a:t>‹#›</a:t>
            </a:fld>
            <a:endParaRPr lang="en-US"/>
          </a:p>
        </p:txBody>
      </p:sp>
    </p:spTree>
    <p:extLst>
      <p:ext uri="{BB962C8B-B14F-4D97-AF65-F5344CB8AC3E}">
        <p14:creationId xmlns:p14="http://schemas.microsoft.com/office/powerpoint/2010/main" val="3404110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D9918D-33E9-483B-AAD8-2784E34425F8}" type="datetimeFigureOut">
              <a:rPr lang="en-US" smtClean="0"/>
              <a:t>9/28/17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34FA-5165-4C44-BE42-6A98BE66DA2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2683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D9918D-33E9-483B-AAD8-2784E34425F8}" type="datetimeFigureOut">
              <a:rPr lang="en-US" smtClean="0"/>
              <a:t>9/28/17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34FA-5165-4C44-BE42-6A98BE66DA2A}" type="slidenum">
              <a:rPr lang="en-US" smtClean="0"/>
              <a:t>‹#›</a:t>
            </a:fld>
            <a:endParaRPr lang="en-US"/>
          </a:p>
        </p:txBody>
      </p:sp>
    </p:spTree>
    <p:extLst>
      <p:ext uri="{BB962C8B-B14F-4D97-AF65-F5344CB8AC3E}">
        <p14:creationId xmlns:p14="http://schemas.microsoft.com/office/powerpoint/2010/main" val="239866070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D9918D-33E9-483B-AAD8-2784E34425F8}" type="datetimeFigureOut">
              <a:rPr lang="en-US" smtClean="0"/>
              <a:t>9/28/17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F234FA-5165-4C44-BE42-6A98BE66DA2A}" type="slidenum">
              <a:rPr lang="en-US" smtClean="0"/>
              <a:t>‹#›</a:t>
            </a:fld>
            <a:endParaRPr lang="en-US"/>
          </a:p>
        </p:txBody>
      </p:sp>
    </p:spTree>
    <p:extLst>
      <p:ext uri="{BB962C8B-B14F-4D97-AF65-F5344CB8AC3E}">
        <p14:creationId xmlns:p14="http://schemas.microsoft.com/office/powerpoint/2010/main" val="3138824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7.jpeg"/><Relationship Id="rId1" Type="http://schemas.openxmlformats.org/officeDocument/2006/relationships/video" Target="https://www.youtube.com/embed/x6ggW8ei0yU" TargetMode="Externa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6945" y="1871131"/>
            <a:ext cx="7038109" cy="1515533"/>
          </a:xfrm>
        </p:spPr>
        <p:txBody>
          <a:bodyPr/>
          <a:lstStyle/>
          <a:p>
            <a:r>
              <a:rPr lang="en-US" sz="7200" b="1" dirty="0" smtClean="0"/>
              <a:t>Narrative Writing</a:t>
            </a:r>
            <a:endParaRPr lang="en-US" sz="7200" b="1" dirty="0"/>
          </a:p>
        </p:txBody>
      </p:sp>
      <p:sp>
        <p:nvSpPr>
          <p:cNvPr id="3" name="Subtitle 2"/>
          <p:cNvSpPr>
            <a:spLocks noGrp="1"/>
          </p:cNvSpPr>
          <p:nvPr>
            <p:ph type="subTitle" idx="1"/>
          </p:nvPr>
        </p:nvSpPr>
        <p:spPr/>
        <p:txBody>
          <a:bodyPr>
            <a:noAutofit/>
          </a:bodyPr>
          <a:lstStyle/>
          <a:p>
            <a:r>
              <a:rPr lang="en-US" sz="3600" b="1" dirty="0" smtClean="0"/>
              <a:t>Tips for Developing Interesting </a:t>
            </a:r>
            <a:br>
              <a:rPr lang="en-US" sz="3600" b="1" dirty="0" smtClean="0"/>
            </a:br>
            <a:r>
              <a:rPr lang="en-US" sz="3600" b="1" dirty="0" smtClean="0"/>
              <a:t>Settings and Characters</a:t>
            </a:r>
            <a:endParaRPr lang="en-US" sz="3600" b="1" dirty="0"/>
          </a:p>
        </p:txBody>
      </p:sp>
    </p:spTree>
    <p:extLst>
      <p:ext uri="{BB962C8B-B14F-4D97-AF65-F5344CB8AC3E}">
        <p14:creationId xmlns:p14="http://schemas.microsoft.com/office/powerpoint/2010/main" val="2451362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8"/>
            <a:ext cx="9601196" cy="1620982"/>
          </a:xfrm>
        </p:spPr>
        <p:txBody>
          <a:bodyPr>
            <a:normAutofit fontScale="90000"/>
          </a:bodyPr>
          <a:lstStyle/>
          <a:p>
            <a:r>
              <a:rPr lang="en-US" sz="6600" b="1" dirty="0" smtClean="0"/>
              <a:t>Developing </a:t>
            </a:r>
            <a:br>
              <a:rPr lang="en-US" sz="6600" b="1" dirty="0" smtClean="0"/>
            </a:br>
            <a:r>
              <a:rPr lang="en-US" sz="6600" b="1" dirty="0" smtClean="0"/>
              <a:t>Settings and Characters</a:t>
            </a:r>
            <a:endParaRPr lang="en-US" sz="6600" b="1" dirty="0"/>
          </a:p>
        </p:txBody>
      </p:sp>
      <p:sp>
        <p:nvSpPr>
          <p:cNvPr id="3" name="Content Placeholder 2"/>
          <p:cNvSpPr>
            <a:spLocks noGrp="1"/>
          </p:cNvSpPr>
          <p:nvPr>
            <p:ph idx="1"/>
          </p:nvPr>
        </p:nvSpPr>
        <p:spPr>
          <a:xfrm>
            <a:off x="775854" y="2382982"/>
            <a:ext cx="10931237" cy="4017817"/>
          </a:xfrm>
        </p:spPr>
        <p:txBody>
          <a:bodyPr>
            <a:normAutofit lnSpcReduction="10000"/>
          </a:bodyPr>
          <a:lstStyle/>
          <a:p>
            <a:pPr marL="0" indent="0">
              <a:buNone/>
            </a:pPr>
            <a:r>
              <a:rPr lang="en-US" sz="4000" dirty="0" smtClean="0"/>
              <a:t>Tracy was taller than the other girls in her class. She had curly black hair and red glasses.</a:t>
            </a:r>
          </a:p>
          <a:p>
            <a:pPr marL="0" indent="0" algn="ctr">
              <a:buNone/>
            </a:pPr>
            <a:r>
              <a:rPr lang="en-US" sz="2000" dirty="0" smtClean="0"/>
              <a:t>What description do you see in this sentence?</a:t>
            </a:r>
          </a:p>
          <a:p>
            <a:pPr marL="0" indent="0">
              <a:buNone/>
            </a:pPr>
            <a:r>
              <a:rPr lang="en-US" sz="4000" dirty="0" smtClean="0"/>
              <a:t>When Chuck smiled, his mouth seemed to have too many teeth and his chubby cheeks squished his eyes shut.</a:t>
            </a:r>
          </a:p>
          <a:p>
            <a:pPr marL="0" indent="0" algn="ctr">
              <a:buNone/>
            </a:pPr>
            <a:r>
              <a:rPr lang="en-US" sz="2000" dirty="0"/>
              <a:t>What description do you see in this </a:t>
            </a:r>
            <a:r>
              <a:rPr lang="en-US" sz="2000" dirty="0" smtClean="0"/>
              <a:t>sentence? Which is the stronger sentence? Why?</a:t>
            </a:r>
            <a:endParaRPr lang="en-US" sz="2000" dirty="0"/>
          </a:p>
        </p:txBody>
      </p:sp>
    </p:spTree>
    <p:extLst>
      <p:ext uri="{BB962C8B-B14F-4D97-AF65-F5344CB8AC3E}">
        <p14:creationId xmlns:p14="http://schemas.microsoft.com/office/powerpoint/2010/main" val="269585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92727"/>
            <a:ext cx="9601196" cy="1662545"/>
          </a:xfrm>
        </p:spPr>
        <p:txBody>
          <a:bodyPr>
            <a:noAutofit/>
          </a:bodyPr>
          <a:lstStyle/>
          <a:p>
            <a:r>
              <a:rPr lang="en-US" sz="5900" b="1" dirty="0"/>
              <a:t>Developing </a:t>
            </a:r>
            <a:br>
              <a:rPr lang="en-US" sz="5900" b="1" dirty="0"/>
            </a:br>
            <a:r>
              <a:rPr lang="en-US" sz="5900" b="1" dirty="0"/>
              <a:t>Settings and Characters</a:t>
            </a:r>
            <a:endParaRPr lang="en-US" sz="5900" dirty="0"/>
          </a:p>
        </p:txBody>
      </p:sp>
      <p:sp>
        <p:nvSpPr>
          <p:cNvPr id="3" name="Content Placeholder 2"/>
          <p:cNvSpPr>
            <a:spLocks noGrp="1"/>
          </p:cNvSpPr>
          <p:nvPr>
            <p:ph idx="1"/>
          </p:nvPr>
        </p:nvSpPr>
        <p:spPr/>
        <p:txBody>
          <a:bodyPr>
            <a:normAutofit/>
          </a:bodyPr>
          <a:lstStyle/>
          <a:p>
            <a:r>
              <a:rPr lang="en-US" sz="3200" dirty="0" smtClean="0"/>
              <a:t>GOAL: Move beyond the surface! Tell the reader more than just what they can see on the outside. </a:t>
            </a:r>
          </a:p>
          <a:p>
            <a:pPr lvl="1"/>
            <a:r>
              <a:rPr lang="en-US" sz="2800" dirty="0" smtClean="0"/>
              <a:t>How does the character feel?</a:t>
            </a:r>
          </a:p>
          <a:p>
            <a:pPr lvl="1"/>
            <a:r>
              <a:rPr lang="en-US" sz="2800" dirty="0" smtClean="0"/>
              <a:t>What are they known for?</a:t>
            </a:r>
          </a:p>
          <a:p>
            <a:pPr lvl="1"/>
            <a:r>
              <a:rPr lang="en-US" sz="2800" dirty="0" smtClean="0"/>
              <a:t>Provide descriptive hints or details that give the reader a peek inside the character!</a:t>
            </a:r>
            <a:endParaRPr lang="en-US" sz="2800" dirty="0"/>
          </a:p>
        </p:txBody>
      </p:sp>
    </p:spTree>
    <p:extLst>
      <p:ext uri="{BB962C8B-B14F-4D97-AF65-F5344CB8AC3E}">
        <p14:creationId xmlns:p14="http://schemas.microsoft.com/office/powerpoint/2010/main" val="1123960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t>Final Draft</a:t>
            </a:r>
            <a:endParaRPr lang="en-US" sz="7200" b="1" dirty="0"/>
          </a:p>
        </p:txBody>
      </p:sp>
      <p:sp>
        <p:nvSpPr>
          <p:cNvPr id="3" name="Content Placeholder 2"/>
          <p:cNvSpPr>
            <a:spLocks noGrp="1"/>
          </p:cNvSpPr>
          <p:nvPr>
            <p:ph idx="1"/>
          </p:nvPr>
        </p:nvSpPr>
        <p:spPr>
          <a:xfrm>
            <a:off x="955964" y="2452255"/>
            <a:ext cx="10321635" cy="3782290"/>
          </a:xfrm>
        </p:spPr>
        <p:txBody>
          <a:bodyPr>
            <a:normAutofit/>
          </a:bodyPr>
          <a:lstStyle/>
          <a:p>
            <a:r>
              <a:rPr lang="en-US" sz="2800" dirty="0" smtClean="0"/>
              <a:t>Now return to your rough draft for the writing prompt.</a:t>
            </a:r>
          </a:p>
          <a:p>
            <a:r>
              <a:rPr lang="en-US" sz="2800" dirty="0" smtClean="0"/>
              <a:t>Use </a:t>
            </a:r>
            <a:r>
              <a:rPr lang="en-US" sz="2800" dirty="0"/>
              <a:t>s</a:t>
            </a:r>
            <a:r>
              <a:rPr lang="en-US" sz="2800" dirty="0" smtClean="0"/>
              <a:t>trategies from the “Ways to Develop Settings &amp; Characters” anchor chart to revise and improve your </a:t>
            </a:r>
            <a:r>
              <a:rPr lang="en-US" sz="2800" dirty="0"/>
              <a:t>n</a:t>
            </a:r>
            <a:r>
              <a:rPr lang="en-US" sz="2800" dirty="0" smtClean="0"/>
              <a:t>arrative!</a:t>
            </a:r>
          </a:p>
          <a:p>
            <a:r>
              <a:rPr lang="en-US" sz="3200" dirty="0"/>
              <a:t>People often say the idiom, “Don’t judge a book by its cover.” Describe a time when you misjudged someone based on </a:t>
            </a:r>
            <a:r>
              <a:rPr lang="en-US" sz="3200" dirty="0" smtClean="0"/>
              <a:t>their appearance </a:t>
            </a:r>
            <a:r>
              <a:rPr lang="en-US" sz="3200" dirty="0"/>
              <a:t>or when someone misjudged you</a:t>
            </a:r>
            <a:r>
              <a:rPr lang="en-US" sz="3200" dirty="0" smtClean="0"/>
              <a:t>.</a:t>
            </a:r>
            <a:endParaRPr lang="en-US" sz="3200" dirty="0"/>
          </a:p>
        </p:txBody>
      </p:sp>
    </p:spTree>
    <p:extLst>
      <p:ext uri="{BB962C8B-B14F-4D97-AF65-F5344CB8AC3E}">
        <p14:creationId xmlns:p14="http://schemas.microsoft.com/office/powerpoint/2010/main" val="591072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436" y="982132"/>
            <a:ext cx="10695709" cy="1303867"/>
          </a:xfrm>
        </p:spPr>
        <p:txBody>
          <a:bodyPr>
            <a:noAutofit/>
          </a:bodyPr>
          <a:lstStyle/>
          <a:p>
            <a:r>
              <a:rPr lang="en-US" sz="6000" dirty="0" smtClean="0"/>
              <a:t>TN Standards/Learning Objectives</a:t>
            </a:r>
            <a:endParaRPr lang="en-US" sz="6000" dirty="0"/>
          </a:p>
        </p:txBody>
      </p:sp>
      <p:sp>
        <p:nvSpPr>
          <p:cNvPr id="3" name="Content Placeholder 2"/>
          <p:cNvSpPr>
            <a:spLocks noGrp="1"/>
          </p:cNvSpPr>
          <p:nvPr>
            <p:ph idx="1"/>
          </p:nvPr>
        </p:nvSpPr>
        <p:spPr>
          <a:xfrm>
            <a:off x="942109" y="2556931"/>
            <a:ext cx="10363200" cy="3677613"/>
          </a:xfrm>
        </p:spPr>
        <p:txBody>
          <a:bodyPr>
            <a:normAutofit fontScale="92500"/>
          </a:bodyPr>
          <a:lstStyle/>
          <a:p>
            <a:pPr marL="0" indent="0">
              <a:buNone/>
            </a:pPr>
            <a:r>
              <a:rPr lang="en-US" dirty="0" smtClean="0"/>
              <a:t>(5W.TTP.3</a:t>
            </a:r>
            <a:r>
              <a:rPr lang="en-US" dirty="0"/>
              <a:t>) Write narratives to develop </a:t>
            </a:r>
            <a:r>
              <a:rPr lang="en-US" dirty="0" smtClean="0"/>
              <a:t>real </a:t>
            </a:r>
            <a:r>
              <a:rPr lang="en-US" dirty="0"/>
              <a:t>or imagined experiences or events using </a:t>
            </a:r>
            <a:r>
              <a:rPr lang="en-US" dirty="0" smtClean="0"/>
              <a:t>effective techniques</a:t>
            </a:r>
            <a:r>
              <a:rPr lang="en-US" dirty="0"/>
              <a:t>, relevant descriptive details, and </a:t>
            </a:r>
            <a:r>
              <a:rPr lang="en-US" dirty="0" smtClean="0"/>
              <a:t>well-structured event sequences</a:t>
            </a:r>
            <a:r>
              <a:rPr lang="en-US" dirty="0"/>
              <a:t>. </a:t>
            </a:r>
          </a:p>
          <a:p>
            <a:pPr marL="457200" indent="-457200">
              <a:buFont typeface="+mj-lt"/>
              <a:buAutoNum type="alphaLcParenR"/>
            </a:pPr>
            <a:r>
              <a:rPr lang="en-US" dirty="0" smtClean="0"/>
              <a:t>Orient </a:t>
            </a:r>
            <a:r>
              <a:rPr lang="en-US" dirty="0"/>
              <a:t>the reader by establishing a situation, using a narrator and/or introducing </a:t>
            </a:r>
            <a:r>
              <a:rPr lang="en-US" dirty="0" smtClean="0"/>
              <a:t>characters.</a:t>
            </a:r>
          </a:p>
          <a:p>
            <a:pPr marL="457200" indent="-457200">
              <a:buFont typeface="+mj-lt"/>
              <a:buAutoNum type="alphaLcParenR"/>
            </a:pPr>
            <a:r>
              <a:rPr lang="en-US" dirty="0" smtClean="0"/>
              <a:t>Organize </a:t>
            </a:r>
            <a:r>
              <a:rPr lang="en-US" dirty="0"/>
              <a:t>an event sequence that unfolds naturally and </a:t>
            </a:r>
            <a:r>
              <a:rPr lang="en-US" dirty="0" smtClean="0"/>
              <a:t>logically.</a:t>
            </a:r>
          </a:p>
          <a:p>
            <a:pPr marL="457200" indent="-457200">
              <a:buFont typeface="+mj-lt"/>
              <a:buAutoNum type="alphaLcParenR"/>
            </a:pPr>
            <a:r>
              <a:rPr lang="en-US" dirty="0" smtClean="0"/>
              <a:t>Use </a:t>
            </a:r>
            <a:r>
              <a:rPr lang="en-US" dirty="0"/>
              <a:t>narrative techniques, such as dialogue, pacing, and description to develop experiences and events or show the responses of characters to </a:t>
            </a:r>
            <a:r>
              <a:rPr lang="en-US" dirty="0" smtClean="0"/>
              <a:t>situations.</a:t>
            </a:r>
          </a:p>
          <a:p>
            <a:pPr marL="0" indent="0">
              <a:buNone/>
            </a:pPr>
            <a:r>
              <a:rPr lang="en-US" sz="2800" dirty="0" smtClean="0">
                <a:solidFill>
                  <a:schemeClr val="accent1"/>
                </a:solidFill>
              </a:rPr>
              <a:t>f)	</a:t>
            </a:r>
            <a:r>
              <a:rPr lang="en-US" dirty="0" smtClean="0"/>
              <a:t>Use </a:t>
            </a:r>
            <a:r>
              <a:rPr lang="en-US" dirty="0"/>
              <a:t>precise words and phrases and use sensory details to convey experiences and </a:t>
            </a:r>
            <a:r>
              <a:rPr lang="en-US" dirty="0" smtClean="0"/>
              <a:t>events.</a:t>
            </a:r>
            <a:endParaRPr lang="en-US" dirty="0"/>
          </a:p>
        </p:txBody>
      </p:sp>
    </p:spTree>
    <p:extLst>
      <p:ext uri="{BB962C8B-B14F-4D97-AF65-F5344CB8AC3E}">
        <p14:creationId xmlns:p14="http://schemas.microsoft.com/office/powerpoint/2010/main" val="3450793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t>Final Draft</a:t>
            </a:r>
            <a:endParaRPr lang="en-US" sz="7200" b="1" dirty="0"/>
          </a:p>
        </p:txBody>
      </p:sp>
      <p:sp>
        <p:nvSpPr>
          <p:cNvPr id="3" name="Content Placeholder 2"/>
          <p:cNvSpPr>
            <a:spLocks noGrp="1"/>
          </p:cNvSpPr>
          <p:nvPr>
            <p:ph idx="1"/>
          </p:nvPr>
        </p:nvSpPr>
        <p:spPr>
          <a:xfrm>
            <a:off x="955964" y="2452255"/>
            <a:ext cx="10321635" cy="3782290"/>
          </a:xfrm>
        </p:spPr>
        <p:txBody>
          <a:bodyPr>
            <a:normAutofit/>
          </a:bodyPr>
          <a:lstStyle/>
          <a:p>
            <a:r>
              <a:rPr lang="en-US" sz="2800" dirty="0" smtClean="0"/>
              <a:t>Now return to your rough draft for the writing prompt.</a:t>
            </a:r>
          </a:p>
          <a:p>
            <a:r>
              <a:rPr lang="en-US" sz="2800" dirty="0" smtClean="0"/>
              <a:t>Use </a:t>
            </a:r>
            <a:r>
              <a:rPr lang="en-US" sz="2800" dirty="0"/>
              <a:t>s</a:t>
            </a:r>
            <a:r>
              <a:rPr lang="en-US" sz="2800" dirty="0" smtClean="0"/>
              <a:t>trategies from the “Ways to Develop Settings &amp; Characters” anchor chart to revise and improve your </a:t>
            </a:r>
            <a:r>
              <a:rPr lang="en-US" sz="2800" dirty="0"/>
              <a:t>n</a:t>
            </a:r>
            <a:r>
              <a:rPr lang="en-US" sz="2800" dirty="0" smtClean="0"/>
              <a:t>arrative!</a:t>
            </a:r>
          </a:p>
          <a:p>
            <a:r>
              <a:rPr lang="en-US" sz="3200" dirty="0"/>
              <a:t>People often say the idiom, “Don’t judge a book by its cover.” Describe a time when you misjudged someone based on </a:t>
            </a:r>
            <a:r>
              <a:rPr lang="en-US" sz="3200" dirty="0" smtClean="0"/>
              <a:t>their appearance </a:t>
            </a:r>
            <a:r>
              <a:rPr lang="en-US" sz="3200" dirty="0"/>
              <a:t>or when someone misjudged you</a:t>
            </a:r>
            <a:r>
              <a:rPr lang="en-US" sz="3200" dirty="0" smtClean="0"/>
              <a:t>.</a:t>
            </a:r>
            <a:endParaRPr lang="en-US" sz="3200" dirty="0"/>
          </a:p>
        </p:txBody>
      </p:sp>
    </p:spTree>
    <p:extLst>
      <p:ext uri="{BB962C8B-B14F-4D97-AF65-F5344CB8AC3E}">
        <p14:creationId xmlns:p14="http://schemas.microsoft.com/office/powerpoint/2010/main" val="3461828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t>Student Exemplars</a:t>
            </a:r>
            <a:endParaRPr lang="en-US" sz="7200" b="1" dirty="0"/>
          </a:p>
        </p:txBody>
      </p:sp>
      <p:sp>
        <p:nvSpPr>
          <p:cNvPr id="3" name="Content Placeholder 2"/>
          <p:cNvSpPr>
            <a:spLocks noGrp="1"/>
          </p:cNvSpPr>
          <p:nvPr>
            <p:ph idx="1"/>
          </p:nvPr>
        </p:nvSpPr>
        <p:spPr>
          <a:xfrm>
            <a:off x="1025236" y="2452255"/>
            <a:ext cx="10280073" cy="3782290"/>
          </a:xfrm>
        </p:spPr>
        <p:txBody>
          <a:bodyPr>
            <a:normAutofit lnSpcReduction="10000"/>
          </a:bodyPr>
          <a:lstStyle/>
          <a:p>
            <a:pPr marL="0" indent="0" algn="ctr">
              <a:buNone/>
            </a:pPr>
            <a:r>
              <a:rPr lang="en-US" sz="2800" dirty="0" smtClean="0"/>
              <a:t>People </a:t>
            </a:r>
            <a:r>
              <a:rPr lang="en-US" sz="2800" dirty="0"/>
              <a:t>often say the idiom, “Don’t judge a book by its cover.” </a:t>
            </a:r>
            <a:r>
              <a:rPr lang="en-US" sz="2800" dirty="0" smtClean="0"/>
              <a:t/>
            </a:r>
            <a:br>
              <a:rPr lang="en-US" sz="2800" dirty="0" smtClean="0"/>
            </a:br>
            <a:r>
              <a:rPr lang="en-US" sz="2800" dirty="0" smtClean="0"/>
              <a:t>Describe </a:t>
            </a:r>
            <a:r>
              <a:rPr lang="en-US" sz="2800" dirty="0"/>
              <a:t>a time when you misjudged someone based on </a:t>
            </a:r>
            <a:r>
              <a:rPr lang="en-US" sz="2800" dirty="0" smtClean="0"/>
              <a:t>their </a:t>
            </a:r>
            <a:r>
              <a:rPr lang="en-US" sz="2800" dirty="0"/>
              <a:t>appearance or when someone misjudged you</a:t>
            </a:r>
            <a:r>
              <a:rPr lang="en-US" sz="2800" dirty="0" smtClean="0"/>
              <a:t>.</a:t>
            </a:r>
          </a:p>
          <a:p>
            <a:r>
              <a:rPr lang="en-US" sz="3200" dirty="0"/>
              <a:t>W</a:t>
            </a:r>
            <a:r>
              <a:rPr lang="en-US" sz="3200" dirty="0" smtClean="0"/>
              <a:t>e’re going to examine some examples of student writing. </a:t>
            </a:r>
          </a:p>
          <a:p>
            <a:r>
              <a:rPr lang="en-US" sz="3200" dirty="0" smtClean="0"/>
              <a:t>First, we’ll review the Narrative Writing Rubric.</a:t>
            </a:r>
          </a:p>
          <a:p>
            <a:r>
              <a:rPr lang="en-US" sz="3200" dirty="0" smtClean="0"/>
              <a:t>Be prepared to share your observations about the writing samples based on the rubric categories.</a:t>
            </a:r>
            <a:endParaRPr lang="en-US" sz="3200" dirty="0"/>
          </a:p>
        </p:txBody>
      </p:sp>
    </p:spTree>
    <p:extLst>
      <p:ext uri="{BB962C8B-B14F-4D97-AF65-F5344CB8AC3E}">
        <p14:creationId xmlns:p14="http://schemas.microsoft.com/office/powerpoint/2010/main" val="2853662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73162074"/>
              </p:ext>
            </p:extLst>
          </p:nvPr>
        </p:nvGraphicFramePr>
        <p:xfrm>
          <a:off x="754742" y="1"/>
          <a:ext cx="10665938" cy="6894189"/>
        </p:xfrm>
        <a:graphic>
          <a:graphicData uri="http://schemas.openxmlformats.org/drawingml/2006/table">
            <a:tbl>
              <a:tblPr firstRow="1" firstCol="1" bandRow="1">
                <a:tableStyleId>{5C22544A-7EE6-4342-B048-85BDC9FD1C3A}</a:tableStyleId>
              </a:tblPr>
              <a:tblGrid>
                <a:gridCol w="910507">
                  <a:extLst>
                    <a:ext uri="{9D8B030D-6E8A-4147-A177-3AD203B41FA5}">
                      <a16:colId xmlns:a16="http://schemas.microsoft.com/office/drawing/2014/main" xmlns="" val="1320850304"/>
                    </a:ext>
                  </a:extLst>
                </a:gridCol>
                <a:gridCol w="2523405">
                  <a:extLst>
                    <a:ext uri="{9D8B030D-6E8A-4147-A177-3AD203B41FA5}">
                      <a16:colId xmlns:a16="http://schemas.microsoft.com/office/drawing/2014/main" xmlns="" val="653162740"/>
                    </a:ext>
                  </a:extLst>
                </a:gridCol>
                <a:gridCol w="2601447">
                  <a:extLst>
                    <a:ext uri="{9D8B030D-6E8A-4147-A177-3AD203B41FA5}">
                      <a16:colId xmlns:a16="http://schemas.microsoft.com/office/drawing/2014/main" xmlns="" val="2942151420"/>
                    </a:ext>
                  </a:extLst>
                </a:gridCol>
                <a:gridCol w="2471378">
                  <a:extLst>
                    <a:ext uri="{9D8B030D-6E8A-4147-A177-3AD203B41FA5}">
                      <a16:colId xmlns:a16="http://schemas.microsoft.com/office/drawing/2014/main" xmlns="" val="136633400"/>
                    </a:ext>
                  </a:extLst>
                </a:gridCol>
                <a:gridCol w="2159201">
                  <a:extLst>
                    <a:ext uri="{9D8B030D-6E8A-4147-A177-3AD203B41FA5}">
                      <a16:colId xmlns:a16="http://schemas.microsoft.com/office/drawing/2014/main" xmlns="" val="3098318499"/>
                    </a:ext>
                  </a:extLst>
                </a:gridCol>
              </a:tblGrid>
              <a:tr h="762640">
                <a:tc>
                  <a:txBody>
                    <a:bodyPr/>
                    <a:lstStyle/>
                    <a:p>
                      <a:pPr marL="0" marR="0" algn="ctr">
                        <a:lnSpc>
                          <a:spcPct val="100000"/>
                        </a:lnSpc>
                        <a:spcBef>
                          <a:spcPts val="1000"/>
                        </a:spcBef>
                        <a:spcAft>
                          <a:spcPts val="0"/>
                        </a:spcAft>
                      </a:pPr>
                      <a:r>
                        <a:rPr lang="en-US" sz="1000" dirty="0">
                          <a:effectLst/>
                        </a:rPr>
                        <a:t/>
                      </a:r>
                      <a:br>
                        <a:rPr lang="en-US" sz="1000" dirty="0">
                          <a:effectLst/>
                        </a:rPr>
                      </a:br>
                      <a:r>
                        <a:rPr lang="en-US" sz="1600" dirty="0" smtClean="0">
                          <a:effectLst/>
                        </a:rPr>
                        <a:t>Narrative</a:t>
                      </a:r>
                      <a:br>
                        <a:rPr lang="en-US" sz="1600" dirty="0" smtClean="0">
                          <a:effectLst/>
                        </a:rPr>
                      </a:br>
                      <a:r>
                        <a:rPr lang="en-US" sz="1600" dirty="0" smtClean="0">
                          <a:effectLst/>
                        </a:rPr>
                        <a:t>Rubric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114" marR="31114" marT="0" marB="0"/>
                </a:tc>
                <a:tc>
                  <a:txBody>
                    <a:bodyPr/>
                    <a:lstStyle/>
                    <a:p>
                      <a:pPr marL="0" marR="0" algn="ctr">
                        <a:lnSpc>
                          <a:spcPct val="100000"/>
                        </a:lnSpc>
                        <a:spcBef>
                          <a:spcPts val="0"/>
                        </a:spcBef>
                        <a:spcAft>
                          <a:spcPts val="0"/>
                        </a:spcAft>
                      </a:pPr>
                      <a:r>
                        <a:rPr lang="en-US" sz="1200" dirty="0">
                          <a:effectLst/>
                        </a:rPr>
                        <a:t/>
                      </a:r>
                      <a:br>
                        <a:rPr lang="en-US" sz="1200" dirty="0">
                          <a:effectLst/>
                        </a:rPr>
                      </a:br>
                      <a:r>
                        <a:rPr lang="en-US" sz="1800" dirty="0">
                          <a:effectLst/>
                        </a:rPr>
                        <a:t>Development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114" marR="31114" marT="0" marB="0"/>
                </a:tc>
                <a:tc>
                  <a:txBody>
                    <a:bodyPr/>
                    <a:lstStyle/>
                    <a:p>
                      <a:pPr marL="0" marR="0" algn="ctr">
                        <a:lnSpc>
                          <a:spcPct val="100000"/>
                        </a:lnSpc>
                        <a:spcBef>
                          <a:spcPts val="0"/>
                        </a:spcBef>
                        <a:spcAft>
                          <a:spcPts val="0"/>
                        </a:spcAft>
                      </a:pPr>
                      <a:r>
                        <a:rPr lang="en-US" sz="1200" dirty="0">
                          <a:effectLst/>
                        </a:rPr>
                        <a:t/>
                      </a:r>
                      <a:br>
                        <a:rPr lang="en-US" sz="1200" dirty="0">
                          <a:effectLst/>
                        </a:rPr>
                      </a:br>
                      <a:r>
                        <a:rPr lang="en-US" sz="1800" dirty="0">
                          <a:effectLst/>
                        </a:rPr>
                        <a:t>Focus and Organization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114" marR="31114" marT="0" marB="0"/>
                </a:tc>
                <a:tc>
                  <a:txBody>
                    <a:bodyPr/>
                    <a:lstStyle/>
                    <a:p>
                      <a:pPr marL="0" marR="0" algn="ctr">
                        <a:lnSpc>
                          <a:spcPct val="100000"/>
                        </a:lnSpc>
                        <a:spcBef>
                          <a:spcPts val="0"/>
                        </a:spcBef>
                        <a:spcAft>
                          <a:spcPts val="0"/>
                        </a:spcAft>
                      </a:pPr>
                      <a:r>
                        <a:rPr lang="en-US" sz="1200">
                          <a:effectLst/>
                        </a:rPr>
                        <a:t/>
                      </a:r>
                      <a:br>
                        <a:rPr lang="en-US" sz="1200">
                          <a:effectLst/>
                        </a:rPr>
                      </a:br>
                      <a:r>
                        <a:rPr lang="en-US" sz="1800">
                          <a:effectLst/>
                        </a:rPr>
                        <a:t>Language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114" marR="31114" marT="0" marB="0"/>
                </a:tc>
                <a:tc>
                  <a:txBody>
                    <a:bodyPr/>
                    <a:lstStyle/>
                    <a:p>
                      <a:pPr marL="0" marR="0" algn="ctr">
                        <a:lnSpc>
                          <a:spcPct val="100000"/>
                        </a:lnSpc>
                        <a:spcBef>
                          <a:spcPts val="0"/>
                        </a:spcBef>
                        <a:spcAft>
                          <a:spcPts val="0"/>
                        </a:spcAft>
                      </a:pPr>
                      <a:r>
                        <a:rPr lang="en-US" sz="1200" dirty="0">
                          <a:effectLst/>
                        </a:rPr>
                        <a:t/>
                      </a:r>
                      <a:br>
                        <a:rPr lang="en-US" sz="1200" dirty="0">
                          <a:effectLst/>
                        </a:rPr>
                      </a:br>
                      <a:r>
                        <a:rPr lang="en-US" sz="1800" dirty="0">
                          <a:effectLst/>
                        </a:rPr>
                        <a:t>Conventions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114" marR="31114" marT="0" marB="0"/>
                </a:tc>
                <a:extLst>
                  <a:ext uri="{0D108BD9-81ED-4DB2-BD59-A6C34878D82A}">
                    <a16:rowId xmlns:a16="http://schemas.microsoft.com/office/drawing/2014/main" xmlns="" val="1505950176"/>
                  </a:ext>
                </a:extLst>
              </a:tr>
              <a:tr h="1525280">
                <a:tc>
                  <a:txBody>
                    <a:bodyPr/>
                    <a:lstStyle/>
                    <a:p>
                      <a:pPr marL="0" marR="0" algn="ctr">
                        <a:lnSpc>
                          <a:spcPct val="100000"/>
                        </a:lnSpc>
                        <a:spcBef>
                          <a:spcPts val="0"/>
                        </a:spcBef>
                        <a:spcAft>
                          <a:spcPts val="0"/>
                        </a:spcAft>
                      </a:pPr>
                      <a:r>
                        <a:rPr lang="en-US" sz="1600" dirty="0">
                          <a:effectLst/>
                        </a:rPr>
                        <a:t> </a:t>
                      </a:r>
                      <a:endParaRPr lang="en-US" sz="1200" dirty="0">
                        <a:effectLst/>
                      </a:endParaRPr>
                    </a:p>
                    <a:p>
                      <a:pPr marL="0" marR="0" algn="ctr">
                        <a:lnSpc>
                          <a:spcPct val="100000"/>
                        </a:lnSpc>
                        <a:spcBef>
                          <a:spcPts val="0"/>
                        </a:spcBef>
                        <a:spcAft>
                          <a:spcPts val="0"/>
                        </a:spcAft>
                      </a:pPr>
                      <a:r>
                        <a:rPr lang="en-US" sz="2000" dirty="0">
                          <a:effectLst/>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114" marR="31114" marT="0" marB="0"/>
                </a:tc>
                <a:tc>
                  <a:txBody>
                    <a:bodyPr/>
                    <a:lstStyle/>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I use a lot of dialogue and description to tell about events and characters</a:t>
                      </a:r>
                      <a:r>
                        <a:rPr lang="en-US" sz="1400" dirty="0" smtClean="0">
                          <a:effectLst/>
                        </a:rPr>
                        <a:t>.</a:t>
                      </a:r>
                      <a:r>
                        <a:rPr lang="en-US" sz="1400" dirty="0">
                          <a:effectLst/>
                        </a:rPr>
                        <a:t> </a:t>
                      </a:r>
                    </a:p>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I use a variety of words, details, and figurative language to help the reader picture my story.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114" marR="31114" marT="0" marB="0"/>
                </a:tc>
                <a:tc>
                  <a:txBody>
                    <a:bodyPr/>
                    <a:lstStyle/>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I introduce my setting, problem, and characters clearly.  They hook my readers</a:t>
                      </a:r>
                      <a:r>
                        <a:rPr lang="en-US" sz="1400" dirty="0" smtClean="0">
                          <a:effectLst/>
                        </a:rPr>
                        <a:t>!</a:t>
                      </a:r>
                      <a:endParaRPr lang="en-US" sz="1400" dirty="0">
                        <a:effectLst/>
                      </a:endParaRPr>
                    </a:p>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I organize my ideas in an effective sequence</a:t>
                      </a:r>
                      <a:r>
                        <a:rPr lang="en-US" sz="1400" dirty="0" smtClean="0">
                          <a:effectLst/>
                        </a:rPr>
                        <a:t>.</a:t>
                      </a:r>
                      <a:endParaRPr lang="en-US" sz="1400" dirty="0">
                        <a:effectLst/>
                      </a:endParaRPr>
                    </a:p>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My ending reflects on the events in my story.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114" marR="31114" marT="0" marB="0"/>
                </a:tc>
                <a:tc>
                  <a:txBody>
                    <a:bodyPr/>
                    <a:lstStyle/>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I use vocabulary and style to maintain my reader’s interest</a:t>
                      </a:r>
                      <a:r>
                        <a:rPr lang="en-US" sz="1400" dirty="0" smtClean="0">
                          <a:effectLst/>
                        </a:rPr>
                        <a:t>.</a:t>
                      </a:r>
                      <a:endParaRPr lang="en-US" sz="1400" dirty="0">
                        <a:effectLst/>
                      </a:endParaRPr>
                    </a:p>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I use different types of sentences</a:t>
                      </a:r>
                      <a:r>
                        <a:rPr lang="en-US" sz="1400" dirty="0" smtClean="0">
                          <a:effectLst/>
                        </a:rPr>
                        <a:t>.</a:t>
                      </a:r>
                      <a:endParaRPr lang="en-US" sz="1400" dirty="0">
                        <a:effectLst/>
                      </a:endParaRPr>
                    </a:p>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My story has a problem and solution and my characters show growth.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114" marR="31114" marT="0" marB="0"/>
                </a:tc>
                <a:tc>
                  <a:txBody>
                    <a:bodyPr/>
                    <a:lstStyle/>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I use correct spelling, grammar, punctuation, and capitalization</a:t>
                      </a:r>
                      <a:r>
                        <a:rPr lang="en-US" sz="1400" dirty="0" smtClean="0">
                          <a:effectLst/>
                        </a:rPr>
                        <a:t>.</a:t>
                      </a:r>
                      <a:endParaRPr lang="en-US" sz="1400" dirty="0">
                        <a:effectLst/>
                      </a:endParaRPr>
                    </a:p>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There may be a few errors, but they don’t interfere with what I meant to say.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114" marR="31114" marT="0" marB="0"/>
                </a:tc>
                <a:extLst>
                  <a:ext uri="{0D108BD9-81ED-4DB2-BD59-A6C34878D82A}">
                    <a16:rowId xmlns:a16="http://schemas.microsoft.com/office/drawing/2014/main" xmlns="" val="3264367306"/>
                  </a:ext>
                </a:extLst>
              </a:tr>
              <a:tr h="1670690">
                <a:tc>
                  <a:txBody>
                    <a:bodyPr/>
                    <a:lstStyle/>
                    <a:p>
                      <a:pPr marL="0" marR="0" algn="ctr">
                        <a:lnSpc>
                          <a:spcPct val="100000"/>
                        </a:lnSpc>
                        <a:spcBef>
                          <a:spcPts val="0"/>
                        </a:spcBef>
                        <a:spcAft>
                          <a:spcPts val="0"/>
                        </a:spcAft>
                      </a:pPr>
                      <a:r>
                        <a:rPr lang="en-US" sz="1600" dirty="0">
                          <a:effectLst/>
                        </a:rPr>
                        <a:t> </a:t>
                      </a:r>
                      <a:endParaRPr lang="en-US" sz="1200" dirty="0">
                        <a:effectLst/>
                      </a:endParaRPr>
                    </a:p>
                    <a:p>
                      <a:pPr marL="0" marR="0" algn="ctr">
                        <a:lnSpc>
                          <a:spcPct val="100000"/>
                        </a:lnSpc>
                        <a:spcBef>
                          <a:spcPts val="0"/>
                        </a:spcBef>
                        <a:spcAft>
                          <a:spcPts val="0"/>
                        </a:spcAft>
                      </a:pPr>
                      <a:r>
                        <a:rPr lang="en-US" sz="20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114" marR="31114" marT="0" marB="0"/>
                </a:tc>
                <a:tc>
                  <a:txBody>
                    <a:bodyPr/>
                    <a:lstStyle/>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I use some dialogue and description to tell about events and characters</a:t>
                      </a:r>
                      <a:r>
                        <a:rPr lang="en-US" sz="1400" dirty="0" smtClean="0">
                          <a:effectLst/>
                        </a:rPr>
                        <a:t>.</a:t>
                      </a:r>
                      <a:endParaRPr lang="en-US" sz="1400" dirty="0">
                        <a:effectLst/>
                      </a:endParaRPr>
                    </a:p>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I use some variety of words, details, and figurative language to help the reader picture my story.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114" marR="31114" marT="0" marB="0"/>
                </a:tc>
                <a:tc>
                  <a:txBody>
                    <a:bodyPr/>
                    <a:lstStyle/>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My introduction includes setting, problem, and characters, but is not</a:t>
                      </a:r>
                    </a:p>
                    <a:p>
                      <a:pPr marL="274320" marR="0" algn="l">
                        <a:lnSpc>
                          <a:spcPct val="100000"/>
                        </a:lnSpc>
                        <a:spcBef>
                          <a:spcPts val="0"/>
                        </a:spcBef>
                        <a:spcAft>
                          <a:spcPts val="0"/>
                        </a:spcAft>
                      </a:pPr>
                      <a:r>
                        <a:rPr lang="en-US" sz="1400" dirty="0">
                          <a:effectLst/>
                        </a:rPr>
                        <a:t>exciting to readers</a:t>
                      </a:r>
                      <a:r>
                        <a:rPr lang="en-US" sz="1400" dirty="0" smtClean="0">
                          <a:effectLst/>
                        </a:rPr>
                        <a:t>.</a:t>
                      </a:r>
                      <a:endParaRPr lang="en-US" sz="1400" dirty="0">
                        <a:effectLst/>
                      </a:endParaRPr>
                    </a:p>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Most of my ideas are in the correct sequence</a:t>
                      </a:r>
                      <a:r>
                        <a:rPr lang="en-US" sz="1400" dirty="0" smtClean="0">
                          <a:effectLst/>
                        </a:rPr>
                        <a:t>.</a:t>
                      </a:r>
                      <a:endParaRPr lang="en-US" sz="1400" dirty="0">
                        <a:effectLst/>
                      </a:endParaRPr>
                    </a:p>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My ending is related to the events in my story.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114" marR="31114" marT="0" marB="0"/>
                </a:tc>
                <a:tc>
                  <a:txBody>
                    <a:bodyPr/>
                    <a:lstStyle/>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I use some vocabulary and style that is interesting to my readers</a:t>
                      </a:r>
                      <a:r>
                        <a:rPr lang="en-US" sz="1400" dirty="0" smtClean="0">
                          <a:effectLst/>
                        </a:rPr>
                        <a:t>.</a:t>
                      </a:r>
                      <a:endParaRPr lang="en-US" sz="1400" dirty="0">
                        <a:effectLst/>
                      </a:endParaRPr>
                    </a:p>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I use some variety in my sentences</a:t>
                      </a:r>
                      <a:r>
                        <a:rPr lang="en-US" sz="1400" dirty="0" smtClean="0">
                          <a:effectLst/>
                        </a:rPr>
                        <a:t>.</a:t>
                      </a:r>
                      <a:endParaRPr lang="en-US" sz="1400" dirty="0">
                        <a:effectLst/>
                      </a:endParaRPr>
                    </a:p>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My story has a problem and a solution.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114" marR="31114" marT="0" marB="0"/>
                </a:tc>
                <a:tc>
                  <a:txBody>
                    <a:bodyPr/>
                    <a:lstStyle/>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I usually use correct spelling, grammar, punctuation, and capitalization</a:t>
                      </a:r>
                      <a:r>
                        <a:rPr lang="en-US" sz="1400" dirty="0" smtClean="0">
                          <a:effectLst/>
                        </a:rPr>
                        <a:t>.</a:t>
                      </a:r>
                      <a:endParaRPr lang="en-US" sz="1400" dirty="0">
                        <a:effectLst/>
                      </a:endParaRPr>
                    </a:p>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There are some errors, but they don’t interfere with what I meant to say.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114" marR="31114" marT="0" marB="0"/>
                </a:tc>
                <a:extLst>
                  <a:ext uri="{0D108BD9-81ED-4DB2-BD59-A6C34878D82A}">
                    <a16:rowId xmlns:a16="http://schemas.microsoft.com/office/drawing/2014/main" xmlns="" val="3261200889"/>
                  </a:ext>
                </a:extLst>
              </a:tr>
              <a:tr h="1525280">
                <a:tc>
                  <a:txBody>
                    <a:bodyPr/>
                    <a:lstStyle/>
                    <a:p>
                      <a:pPr marL="0" marR="0" algn="ctr">
                        <a:lnSpc>
                          <a:spcPct val="100000"/>
                        </a:lnSpc>
                        <a:spcBef>
                          <a:spcPts val="0"/>
                        </a:spcBef>
                        <a:spcAft>
                          <a:spcPts val="0"/>
                        </a:spcAft>
                      </a:pPr>
                      <a:r>
                        <a:rPr lang="en-US" sz="1800" dirty="0">
                          <a:effectLst/>
                        </a:rPr>
                        <a:t> </a:t>
                      </a:r>
                      <a:endParaRPr lang="en-US" sz="1200" dirty="0">
                        <a:effectLst/>
                      </a:endParaRPr>
                    </a:p>
                    <a:p>
                      <a:pPr marL="0" marR="0" algn="ctr">
                        <a:lnSpc>
                          <a:spcPct val="100000"/>
                        </a:lnSpc>
                        <a:spcBef>
                          <a:spcPts val="0"/>
                        </a:spcBef>
                        <a:spcAft>
                          <a:spcPts val="0"/>
                        </a:spcAft>
                      </a:pPr>
                      <a:r>
                        <a:rPr lang="en-US" sz="2000" dirty="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114" marR="31114" marT="0" marB="0"/>
                </a:tc>
                <a:tc>
                  <a:txBody>
                    <a:bodyPr/>
                    <a:lstStyle/>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I included very little dialogue and description to tell about my events and characters</a:t>
                      </a:r>
                      <a:r>
                        <a:rPr lang="en-US" sz="1400" dirty="0" smtClean="0">
                          <a:effectLst/>
                        </a:rPr>
                        <a:t>.</a:t>
                      </a:r>
                      <a:endParaRPr lang="en-US" sz="1400" dirty="0">
                        <a:effectLst/>
                      </a:endParaRPr>
                    </a:p>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I don’t use a lot of different words, details, or figurative language.  My reader has a hard time picturing my story.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114" marR="31114" marT="0" marB="0"/>
                </a:tc>
                <a:tc>
                  <a:txBody>
                    <a:bodyPr/>
                    <a:lstStyle/>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My introduction is missing setting, problem, or characters and may be unclear</a:t>
                      </a:r>
                      <a:r>
                        <a:rPr lang="en-US" sz="1400" dirty="0" smtClean="0">
                          <a:effectLst/>
                        </a:rPr>
                        <a:t>.</a:t>
                      </a:r>
                      <a:endParaRPr lang="en-US" sz="1400" dirty="0">
                        <a:effectLst/>
                      </a:endParaRPr>
                    </a:p>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My ideas are out of order; my story has gaps</a:t>
                      </a:r>
                      <a:r>
                        <a:rPr lang="en-US" sz="1400" dirty="0" smtClean="0">
                          <a:effectLst/>
                        </a:rPr>
                        <a:t>.</a:t>
                      </a:r>
                      <a:endParaRPr lang="en-US" sz="1400" dirty="0">
                        <a:effectLst/>
                      </a:endParaRPr>
                    </a:p>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My ending doesn’t relate well to my story.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114" marR="31114" marT="0" marB="0"/>
                </a:tc>
                <a:tc>
                  <a:txBody>
                    <a:bodyPr/>
                    <a:lstStyle/>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I don’t use a lot of vocabulary or style that is interesting to my readers</a:t>
                      </a:r>
                      <a:r>
                        <a:rPr lang="en-US" sz="1400" dirty="0" smtClean="0">
                          <a:effectLst/>
                        </a:rPr>
                        <a:t>.</a:t>
                      </a:r>
                      <a:endParaRPr lang="en-US" sz="1400" dirty="0">
                        <a:effectLst/>
                      </a:endParaRPr>
                    </a:p>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I use very few types of sentences that are different</a:t>
                      </a:r>
                      <a:r>
                        <a:rPr lang="en-US" sz="1400" dirty="0" smtClean="0">
                          <a:effectLst/>
                        </a:rPr>
                        <a:t>.</a:t>
                      </a:r>
                      <a:endParaRPr lang="en-US" sz="1400" dirty="0">
                        <a:effectLst/>
                      </a:endParaRPr>
                    </a:p>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I am missing either a problem or a solution.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114" marR="31114" marT="0" marB="0"/>
                </a:tc>
                <a:tc>
                  <a:txBody>
                    <a:bodyPr/>
                    <a:lstStyle/>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I have not correctly</a:t>
                      </a:r>
                      <a:br>
                        <a:rPr lang="en-US" sz="1400" dirty="0">
                          <a:effectLst/>
                        </a:rPr>
                      </a:br>
                      <a:r>
                        <a:rPr lang="en-US" sz="1400" dirty="0">
                          <a:effectLst/>
                        </a:rPr>
                        <a:t>used spelling, grammar, punctuation, and/or capitalization</a:t>
                      </a:r>
                      <a:r>
                        <a:rPr lang="en-US" sz="1400" dirty="0" smtClean="0">
                          <a:effectLst/>
                        </a:rPr>
                        <a:t>.</a:t>
                      </a:r>
                      <a:endParaRPr lang="en-US" sz="1400" dirty="0">
                        <a:effectLst/>
                      </a:endParaRPr>
                    </a:p>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The errors I have interfere some with what I meant to say.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114" marR="31114" marT="0" marB="0"/>
                </a:tc>
                <a:extLst>
                  <a:ext uri="{0D108BD9-81ED-4DB2-BD59-A6C34878D82A}">
                    <a16:rowId xmlns:a16="http://schemas.microsoft.com/office/drawing/2014/main" xmlns="" val="1961734541"/>
                  </a:ext>
                </a:extLst>
              </a:tr>
              <a:tr h="1374109">
                <a:tc>
                  <a:txBody>
                    <a:bodyPr/>
                    <a:lstStyle/>
                    <a:p>
                      <a:pPr marL="0" marR="0" algn="ctr">
                        <a:lnSpc>
                          <a:spcPct val="100000"/>
                        </a:lnSpc>
                        <a:spcBef>
                          <a:spcPts val="0"/>
                        </a:spcBef>
                        <a:spcAft>
                          <a:spcPts val="0"/>
                        </a:spcAft>
                      </a:pPr>
                      <a:r>
                        <a:rPr lang="en-US" sz="1800" dirty="0">
                          <a:effectLst/>
                        </a:rPr>
                        <a:t> </a:t>
                      </a:r>
                      <a:endParaRPr lang="en-US" sz="1200" dirty="0">
                        <a:effectLst/>
                      </a:endParaRPr>
                    </a:p>
                    <a:p>
                      <a:pPr marL="0" marR="0" algn="ctr">
                        <a:lnSpc>
                          <a:spcPct val="100000"/>
                        </a:lnSpc>
                        <a:spcBef>
                          <a:spcPts val="0"/>
                        </a:spcBef>
                        <a:spcAft>
                          <a:spcPts val="0"/>
                        </a:spcAft>
                      </a:pPr>
                      <a:r>
                        <a:rPr lang="en-US" sz="20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114" marR="31114" marT="0" marB="0"/>
                </a:tc>
                <a:tc>
                  <a:txBody>
                    <a:bodyPr/>
                    <a:lstStyle/>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I did not include dialogue or description to tell about my characters and events</a:t>
                      </a:r>
                      <a:r>
                        <a:rPr lang="en-US" sz="1400" dirty="0" smtClean="0">
                          <a:effectLst/>
                        </a:rPr>
                        <a:t>.</a:t>
                      </a:r>
                      <a:endParaRPr lang="en-US" sz="1400" dirty="0">
                        <a:effectLst/>
                      </a:endParaRPr>
                    </a:p>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My reader cannot picture what is happening in my story.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114" marR="31114" marT="0" marB="0"/>
                </a:tc>
                <a:tc>
                  <a:txBody>
                    <a:bodyPr/>
                    <a:lstStyle/>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I did not write an introduction to my story</a:t>
                      </a:r>
                      <a:r>
                        <a:rPr lang="en-US" sz="1400" dirty="0" smtClean="0">
                          <a:effectLst/>
                        </a:rPr>
                        <a:t>.</a:t>
                      </a:r>
                      <a:endParaRPr lang="en-US" sz="1400" dirty="0">
                        <a:effectLst/>
                      </a:endParaRPr>
                    </a:p>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It is hard to follow the order in my story</a:t>
                      </a:r>
                      <a:r>
                        <a:rPr lang="en-US" sz="1400" dirty="0" smtClean="0">
                          <a:effectLst/>
                        </a:rPr>
                        <a:t>.</a:t>
                      </a:r>
                      <a:endParaRPr lang="en-US" sz="1400" dirty="0">
                        <a:effectLst/>
                      </a:endParaRPr>
                    </a:p>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My story has no ending.</a:t>
                      </a:r>
                    </a:p>
                    <a:p>
                      <a:pPr marL="0" marR="0" algn="l">
                        <a:lnSpc>
                          <a:spcPct val="100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114" marR="31114" marT="0" marB="0"/>
                </a:tc>
                <a:tc>
                  <a:txBody>
                    <a:bodyPr/>
                    <a:lstStyle/>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My writing is not interesting to my readers</a:t>
                      </a:r>
                      <a:r>
                        <a:rPr lang="en-US" sz="1400" dirty="0" smtClean="0">
                          <a:effectLst/>
                        </a:rPr>
                        <a:t>.</a:t>
                      </a:r>
                      <a:endParaRPr lang="en-US" sz="1400" dirty="0">
                        <a:effectLst/>
                      </a:endParaRPr>
                    </a:p>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Most of my sentences sound or look the same</a:t>
                      </a:r>
                      <a:r>
                        <a:rPr lang="en-US" sz="1400" dirty="0" smtClean="0">
                          <a:effectLst/>
                        </a:rPr>
                        <a:t>.</a:t>
                      </a:r>
                      <a:endParaRPr lang="en-US" sz="1400" dirty="0">
                        <a:effectLst/>
                      </a:endParaRPr>
                    </a:p>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I do not have a problem or a solution.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114" marR="31114" marT="0" marB="0"/>
                </a:tc>
                <a:tc>
                  <a:txBody>
                    <a:bodyPr/>
                    <a:lstStyle/>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I did not pay attention to </a:t>
                      </a:r>
                      <a:r>
                        <a:rPr lang="en-US" sz="1400" dirty="0" smtClean="0">
                          <a:effectLst/>
                        </a:rPr>
                        <a:t>conventions.</a:t>
                      </a:r>
                      <a:endParaRPr lang="en-US" sz="1400" dirty="0">
                        <a:effectLst/>
                      </a:endParaRPr>
                    </a:p>
                    <a:p>
                      <a:pPr marL="342900" marR="0" lvl="0" indent="-342900" algn="l">
                        <a:lnSpc>
                          <a:spcPct val="100000"/>
                        </a:lnSpc>
                        <a:spcBef>
                          <a:spcPts val="0"/>
                        </a:spcBef>
                        <a:spcAft>
                          <a:spcPts val="0"/>
                        </a:spcAft>
                        <a:buFont typeface="Symbol" panose="05050102010706020507" pitchFamily="18" charset="2"/>
                        <a:buChar char=""/>
                      </a:pPr>
                      <a:r>
                        <a:rPr lang="en-US" sz="1400" dirty="0">
                          <a:effectLst/>
                        </a:rPr>
                        <a:t>My errors make it hard to understand what I was trying to say.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114" marR="31114" marT="0" marB="0"/>
                </a:tc>
                <a:extLst>
                  <a:ext uri="{0D108BD9-81ED-4DB2-BD59-A6C34878D82A}">
                    <a16:rowId xmlns:a16="http://schemas.microsoft.com/office/drawing/2014/main" xmlns="" val="1766768978"/>
                  </a:ext>
                </a:extLst>
              </a:tr>
            </a:tbl>
          </a:graphicData>
        </a:graphic>
      </p:graphicFrame>
    </p:spTree>
    <p:extLst>
      <p:ext uri="{BB962C8B-B14F-4D97-AF65-F5344CB8AC3E}">
        <p14:creationId xmlns:p14="http://schemas.microsoft.com/office/powerpoint/2010/main" val="1257657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Essential Questions for Revising/Editing</a:t>
            </a:r>
            <a:endParaRPr lang="en-US" sz="4800" dirty="0"/>
          </a:p>
        </p:txBody>
      </p:sp>
      <p:sp>
        <p:nvSpPr>
          <p:cNvPr id="3" name="Content Placeholder 2"/>
          <p:cNvSpPr>
            <a:spLocks noGrp="1"/>
          </p:cNvSpPr>
          <p:nvPr>
            <p:ph idx="1"/>
          </p:nvPr>
        </p:nvSpPr>
        <p:spPr>
          <a:xfrm>
            <a:off x="791028" y="2510969"/>
            <a:ext cx="10609943" cy="3817259"/>
          </a:xfrm>
        </p:spPr>
        <p:txBody>
          <a:bodyPr>
            <a:normAutofit fontScale="85000" lnSpcReduction="20000"/>
          </a:bodyPr>
          <a:lstStyle/>
          <a:p>
            <a:r>
              <a:rPr lang="en-US" sz="3000" dirty="0" smtClean="0"/>
              <a:t>Did the writer (I) include descriptive details to tell about the events and characters?</a:t>
            </a:r>
          </a:p>
          <a:p>
            <a:r>
              <a:rPr lang="en-US" sz="3000" dirty="0"/>
              <a:t>Did the writer (I</a:t>
            </a:r>
            <a:r>
              <a:rPr lang="en-US" sz="3000" dirty="0" smtClean="0"/>
              <a:t>) introduce the setting, characters, and/or problem clearly?</a:t>
            </a:r>
          </a:p>
          <a:p>
            <a:r>
              <a:rPr lang="en-US" sz="3000" dirty="0"/>
              <a:t>Did the writer (I</a:t>
            </a:r>
            <a:r>
              <a:rPr lang="en-US" sz="3000" dirty="0" smtClean="0"/>
              <a:t>) organize ideas in an effective sequence?</a:t>
            </a:r>
          </a:p>
          <a:p>
            <a:r>
              <a:rPr lang="en-US" sz="3000" dirty="0"/>
              <a:t>Did the writer (I</a:t>
            </a:r>
            <a:r>
              <a:rPr lang="en-US" sz="3000" dirty="0" smtClean="0"/>
              <a:t>) include a clear ending/conclusion?</a:t>
            </a:r>
          </a:p>
          <a:p>
            <a:r>
              <a:rPr lang="en-US" sz="3000" dirty="0"/>
              <a:t>Did the writer (I</a:t>
            </a:r>
            <a:r>
              <a:rPr lang="en-US" sz="3000" dirty="0" smtClean="0"/>
              <a:t>) use strong vocabulary and a variety of sentences to make the narrative interesting?</a:t>
            </a:r>
          </a:p>
          <a:p>
            <a:r>
              <a:rPr lang="en-US" sz="3000" dirty="0"/>
              <a:t>Did the writer (I</a:t>
            </a:r>
            <a:r>
              <a:rPr lang="en-US" sz="3000" dirty="0" smtClean="0"/>
              <a:t>) utilize correct spelling, grammar, punctuation, and capitalization?</a:t>
            </a:r>
          </a:p>
          <a:p>
            <a:endParaRPr lang="en-US" dirty="0"/>
          </a:p>
        </p:txBody>
      </p:sp>
    </p:spTree>
    <p:extLst>
      <p:ext uri="{BB962C8B-B14F-4D97-AF65-F5344CB8AC3E}">
        <p14:creationId xmlns:p14="http://schemas.microsoft.com/office/powerpoint/2010/main" val="3950662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8054" y="0"/>
            <a:ext cx="3861378" cy="584775"/>
          </a:xfrm>
          <a:prstGeom prst="rect">
            <a:avLst/>
          </a:prstGeom>
          <a:noFill/>
        </p:spPr>
        <p:txBody>
          <a:bodyPr wrap="none" rtlCol="0">
            <a:spAutoFit/>
          </a:bodyPr>
          <a:lstStyle/>
          <a:p>
            <a:r>
              <a:rPr lang="en-US" sz="3200" b="1" dirty="0" smtClean="0"/>
              <a:t>Student Exemplar #1</a:t>
            </a:r>
            <a:endParaRPr lang="en-US" sz="3200" b="1" dirty="0"/>
          </a:p>
        </p:txBody>
      </p:sp>
      <p:sp>
        <p:nvSpPr>
          <p:cNvPr id="3" name="TextBox 2"/>
          <p:cNvSpPr txBox="1"/>
          <p:nvPr/>
        </p:nvSpPr>
        <p:spPr>
          <a:xfrm>
            <a:off x="769257" y="711199"/>
            <a:ext cx="10638972" cy="5109091"/>
          </a:xfrm>
          <a:prstGeom prst="rect">
            <a:avLst/>
          </a:prstGeom>
          <a:noFill/>
        </p:spPr>
        <p:txBody>
          <a:bodyPr wrap="square" rtlCol="0">
            <a:spAutoFit/>
          </a:bodyPr>
          <a:lstStyle/>
          <a:p>
            <a:pPr algn="ctr"/>
            <a:r>
              <a:rPr lang="en-US" sz="2800" b="1" dirty="0" smtClean="0"/>
              <a:t>The Time I Misjudged</a:t>
            </a:r>
          </a:p>
          <a:p>
            <a:pPr algn="ctr"/>
            <a:endParaRPr lang="en-US" b="1" dirty="0" smtClean="0"/>
          </a:p>
          <a:p>
            <a:r>
              <a:rPr lang="en-US" sz="2800" dirty="0"/>
              <a:t> </a:t>
            </a:r>
            <a:r>
              <a:rPr lang="en-US" sz="2800" dirty="0" smtClean="0"/>
              <a:t>    One time I misjudged someone is when I saw a boy bump into a girl and rolled his eyes. Soon, I found out that the girl bumped into him and they are brother and sister. They were in Wal-Mart. The girl had on a Hello Kitty shirt and blue jean shorts. The boy had on Darth Vader shirt and khaki shorts. They both had on blue flip flops. He got knocked into a pie face game. Their mom came over and when she left she took the little sister with her. The little sister said sorry. I do not know why she pushed her brother, but it looked like it hurt. The boy seemed mad. When this happened it was summer break. The boy looked like he was in the 7</a:t>
            </a:r>
            <a:r>
              <a:rPr lang="en-US" sz="2800" baseline="30000" dirty="0" smtClean="0"/>
              <a:t>th</a:t>
            </a:r>
            <a:r>
              <a:rPr lang="en-US" sz="2800" dirty="0" smtClean="0"/>
              <a:t> grade. The girl looked like she was in the 3</a:t>
            </a:r>
            <a:r>
              <a:rPr lang="en-US" sz="2800" baseline="30000" dirty="0" smtClean="0"/>
              <a:t>rd</a:t>
            </a:r>
            <a:r>
              <a:rPr lang="en-US" sz="2800" dirty="0" smtClean="0"/>
              <a:t> grade.</a:t>
            </a:r>
            <a:endParaRPr lang="en-US" sz="2800" dirty="0"/>
          </a:p>
        </p:txBody>
      </p:sp>
    </p:spTree>
    <p:extLst>
      <p:ext uri="{BB962C8B-B14F-4D97-AF65-F5344CB8AC3E}">
        <p14:creationId xmlns:p14="http://schemas.microsoft.com/office/powerpoint/2010/main" val="2339521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029"/>
            <a:ext cx="12309845" cy="523220"/>
          </a:xfrm>
          <a:prstGeom prst="rect">
            <a:avLst/>
          </a:prstGeom>
          <a:noFill/>
        </p:spPr>
        <p:txBody>
          <a:bodyPr wrap="none" rtlCol="0">
            <a:spAutoFit/>
          </a:bodyPr>
          <a:lstStyle/>
          <a:p>
            <a:r>
              <a:rPr lang="en-US" sz="2800" b="1" dirty="0"/>
              <a:t>Did the writer include descriptive details to tell about the events and characters?</a:t>
            </a:r>
          </a:p>
        </p:txBody>
      </p:sp>
      <p:sp>
        <p:nvSpPr>
          <p:cNvPr id="3" name="TextBox 2"/>
          <p:cNvSpPr txBox="1"/>
          <p:nvPr/>
        </p:nvSpPr>
        <p:spPr>
          <a:xfrm>
            <a:off x="769257" y="711199"/>
            <a:ext cx="10638972" cy="5109091"/>
          </a:xfrm>
          <a:prstGeom prst="rect">
            <a:avLst/>
          </a:prstGeom>
          <a:noFill/>
        </p:spPr>
        <p:txBody>
          <a:bodyPr wrap="square" rtlCol="0">
            <a:spAutoFit/>
          </a:bodyPr>
          <a:lstStyle/>
          <a:p>
            <a:pPr algn="ctr"/>
            <a:r>
              <a:rPr lang="en-US" sz="2800" b="1" dirty="0" smtClean="0"/>
              <a:t>The Time I Misjudged</a:t>
            </a:r>
          </a:p>
          <a:p>
            <a:pPr algn="ctr"/>
            <a:endParaRPr lang="en-US" b="1" dirty="0" smtClean="0"/>
          </a:p>
          <a:p>
            <a:r>
              <a:rPr lang="en-US" sz="2800" dirty="0"/>
              <a:t> </a:t>
            </a:r>
            <a:r>
              <a:rPr lang="en-US" sz="2800" dirty="0" smtClean="0"/>
              <a:t>    One time I misjudged someone is when I saw a boy bump into a girl and rolled his eyes. Soon, I found out that the girl bumped into him and they are brother and sister. They were in Wal-Mart. The girl had on a Hello Kitty shirt and blue jean shorts. The boy had on Darth Vader shirt and khaki shorts. They both had on blue flip flops. He got knocked into a pie face game. Their mom came over and when she left she took the little sister with her. The little sister said sorry. I do not know why she pushed her brother, but it looked like it hurt. The boy seemed mad. When this happened it was summer break. The boy looked like he was in the 7</a:t>
            </a:r>
            <a:r>
              <a:rPr lang="en-US" sz="2800" baseline="30000" dirty="0" smtClean="0"/>
              <a:t>th</a:t>
            </a:r>
            <a:r>
              <a:rPr lang="en-US" sz="2800" dirty="0" smtClean="0"/>
              <a:t> grade. The girl looked like she was in the 3</a:t>
            </a:r>
            <a:r>
              <a:rPr lang="en-US" sz="2800" baseline="30000" dirty="0" smtClean="0"/>
              <a:t>rd</a:t>
            </a:r>
            <a:r>
              <a:rPr lang="en-US" sz="2800" dirty="0" smtClean="0"/>
              <a:t> grade.</a:t>
            </a:r>
            <a:endParaRPr lang="en-US" sz="2800" dirty="0"/>
          </a:p>
        </p:txBody>
      </p:sp>
    </p:spTree>
    <p:extLst>
      <p:ext uri="{BB962C8B-B14F-4D97-AF65-F5344CB8AC3E}">
        <p14:creationId xmlns:p14="http://schemas.microsoft.com/office/powerpoint/2010/main" val="126510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436" y="982132"/>
            <a:ext cx="10695709" cy="1303867"/>
          </a:xfrm>
        </p:spPr>
        <p:txBody>
          <a:bodyPr>
            <a:noAutofit/>
          </a:bodyPr>
          <a:lstStyle/>
          <a:p>
            <a:r>
              <a:rPr lang="en-US" sz="6000" dirty="0" smtClean="0"/>
              <a:t>TN Standards/Learning Objectives</a:t>
            </a:r>
            <a:endParaRPr lang="en-US" sz="6000" dirty="0"/>
          </a:p>
        </p:txBody>
      </p:sp>
      <p:sp>
        <p:nvSpPr>
          <p:cNvPr id="3" name="Content Placeholder 2"/>
          <p:cNvSpPr>
            <a:spLocks noGrp="1"/>
          </p:cNvSpPr>
          <p:nvPr>
            <p:ph idx="1"/>
          </p:nvPr>
        </p:nvSpPr>
        <p:spPr>
          <a:xfrm>
            <a:off x="942109" y="2556931"/>
            <a:ext cx="10363200" cy="3677613"/>
          </a:xfrm>
        </p:spPr>
        <p:txBody>
          <a:bodyPr>
            <a:normAutofit fontScale="92500"/>
          </a:bodyPr>
          <a:lstStyle/>
          <a:p>
            <a:pPr marL="0" indent="0">
              <a:buNone/>
            </a:pPr>
            <a:r>
              <a:rPr lang="en-US" dirty="0" smtClean="0"/>
              <a:t>(5W.TTP.3</a:t>
            </a:r>
            <a:r>
              <a:rPr lang="en-US" dirty="0"/>
              <a:t>) Write narratives to develop </a:t>
            </a:r>
            <a:r>
              <a:rPr lang="en-US" dirty="0" smtClean="0"/>
              <a:t>real </a:t>
            </a:r>
            <a:r>
              <a:rPr lang="en-US" dirty="0"/>
              <a:t>or imagined experiences or events using </a:t>
            </a:r>
            <a:r>
              <a:rPr lang="en-US" dirty="0" smtClean="0"/>
              <a:t>effective techniques</a:t>
            </a:r>
            <a:r>
              <a:rPr lang="en-US" dirty="0"/>
              <a:t>, relevant descriptive details, and </a:t>
            </a:r>
            <a:r>
              <a:rPr lang="en-US" dirty="0" smtClean="0"/>
              <a:t>well-structured event sequences</a:t>
            </a:r>
            <a:r>
              <a:rPr lang="en-US" dirty="0"/>
              <a:t>. </a:t>
            </a:r>
          </a:p>
          <a:p>
            <a:pPr marL="457200" indent="-457200">
              <a:buFont typeface="+mj-lt"/>
              <a:buAutoNum type="alphaLcParenR"/>
            </a:pPr>
            <a:r>
              <a:rPr lang="en-US" dirty="0" smtClean="0"/>
              <a:t>Orient </a:t>
            </a:r>
            <a:r>
              <a:rPr lang="en-US" dirty="0"/>
              <a:t>the reader by establishing a situation, using a narrator and/or introducing </a:t>
            </a:r>
            <a:r>
              <a:rPr lang="en-US" dirty="0" smtClean="0"/>
              <a:t>characters.</a:t>
            </a:r>
          </a:p>
          <a:p>
            <a:pPr marL="457200" indent="-457200">
              <a:buFont typeface="+mj-lt"/>
              <a:buAutoNum type="alphaLcParenR"/>
            </a:pPr>
            <a:r>
              <a:rPr lang="en-US" dirty="0" smtClean="0"/>
              <a:t>Organize </a:t>
            </a:r>
            <a:r>
              <a:rPr lang="en-US" dirty="0"/>
              <a:t>an event sequence that unfolds naturally and </a:t>
            </a:r>
            <a:r>
              <a:rPr lang="en-US" dirty="0" smtClean="0"/>
              <a:t>logically.</a:t>
            </a:r>
          </a:p>
          <a:p>
            <a:pPr marL="457200" indent="-457200">
              <a:buFont typeface="+mj-lt"/>
              <a:buAutoNum type="alphaLcParenR"/>
            </a:pPr>
            <a:r>
              <a:rPr lang="en-US" dirty="0" smtClean="0"/>
              <a:t>Use </a:t>
            </a:r>
            <a:r>
              <a:rPr lang="en-US" dirty="0"/>
              <a:t>narrative techniques, such as dialogue, pacing, and description to develop experiences and events or show the responses of characters to </a:t>
            </a:r>
            <a:r>
              <a:rPr lang="en-US" dirty="0" smtClean="0"/>
              <a:t>situations.</a:t>
            </a:r>
          </a:p>
          <a:p>
            <a:pPr marL="0" indent="0">
              <a:buNone/>
            </a:pPr>
            <a:r>
              <a:rPr lang="en-US" sz="2800" dirty="0" smtClean="0">
                <a:solidFill>
                  <a:schemeClr val="accent1"/>
                </a:solidFill>
              </a:rPr>
              <a:t>f)	</a:t>
            </a:r>
            <a:r>
              <a:rPr lang="en-US" dirty="0" smtClean="0"/>
              <a:t>Use </a:t>
            </a:r>
            <a:r>
              <a:rPr lang="en-US" dirty="0"/>
              <a:t>precise words and phrases and use sensory details to convey experiences and </a:t>
            </a:r>
            <a:r>
              <a:rPr lang="en-US" dirty="0" smtClean="0"/>
              <a:t>events.</a:t>
            </a:r>
            <a:endParaRPr lang="en-US" dirty="0"/>
          </a:p>
        </p:txBody>
      </p:sp>
    </p:spTree>
    <p:extLst>
      <p:ext uri="{BB962C8B-B14F-4D97-AF65-F5344CB8AC3E}">
        <p14:creationId xmlns:p14="http://schemas.microsoft.com/office/powerpoint/2010/main" val="344193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425371" y="5333165"/>
            <a:ext cx="1211944" cy="369332"/>
          </a:xfrm>
          <a:prstGeom prst="rect">
            <a:avLst/>
          </a:prstGeom>
          <a:solidFill>
            <a:srgbClr val="FFFF00"/>
          </a:solidFill>
        </p:spPr>
        <p:txBody>
          <a:bodyPr wrap="square" rtlCol="0">
            <a:spAutoFit/>
          </a:bodyPr>
          <a:lstStyle/>
          <a:p>
            <a:endParaRPr lang="en-US" dirty="0"/>
          </a:p>
        </p:txBody>
      </p:sp>
      <p:sp>
        <p:nvSpPr>
          <p:cNvPr id="12" name="TextBox 11"/>
          <p:cNvSpPr txBox="1"/>
          <p:nvPr/>
        </p:nvSpPr>
        <p:spPr>
          <a:xfrm>
            <a:off x="769256" y="3610856"/>
            <a:ext cx="943430" cy="369332"/>
          </a:xfrm>
          <a:prstGeom prst="rect">
            <a:avLst/>
          </a:prstGeom>
          <a:solidFill>
            <a:srgbClr val="FFFF00"/>
          </a:solidFill>
        </p:spPr>
        <p:txBody>
          <a:bodyPr wrap="square" rtlCol="0">
            <a:spAutoFit/>
          </a:bodyPr>
          <a:lstStyle/>
          <a:p>
            <a:endParaRPr lang="en-US" dirty="0"/>
          </a:p>
        </p:txBody>
      </p:sp>
      <p:sp>
        <p:nvSpPr>
          <p:cNvPr id="13" name="TextBox 12"/>
          <p:cNvSpPr txBox="1"/>
          <p:nvPr/>
        </p:nvSpPr>
        <p:spPr>
          <a:xfrm>
            <a:off x="4281712" y="4421924"/>
            <a:ext cx="3062517" cy="369332"/>
          </a:xfrm>
          <a:prstGeom prst="rect">
            <a:avLst/>
          </a:prstGeom>
          <a:solidFill>
            <a:srgbClr val="FFFF00"/>
          </a:solidFill>
        </p:spPr>
        <p:txBody>
          <a:bodyPr wrap="square" rtlCol="0">
            <a:spAutoFit/>
          </a:bodyPr>
          <a:lstStyle/>
          <a:p>
            <a:endParaRPr lang="en-US" dirty="0"/>
          </a:p>
        </p:txBody>
      </p:sp>
      <p:sp>
        <p:nvSpPr>
          <p:cNvPr id="14" name="TextBox 13"/>
          <p:cNvSpPr txBox="1"/>
          <p:nvPr/>
        </p:nvSpPr>
        <p:spPr>
          <a:xfrm>
            <a:off x="769256" y="4910573"/>
            <a:ext cx="2119088" cy="369332"/>
          </a:xfrm>
          <a:prstGeom prst="rect">
            <a:avLst/>
          </a:prstGeom>
          <a:solidFill>
            <a:srgbClr val="FFFF00"/>
          </a:solidFill>
        </p:spPr>
        <p:txBody>
          <a:bodyPr wrap="square" rtlCol="0">
            <a:spAutoFit/>
          </a:bodyPr>
          <a:lstStyle/>
          <a:p>
            <a:endParaRPr lang="en-US" dirty="0"/>
          </a:p>
        </p:txBody>
      </p:sp>
      <p:sp>
        <p:nvSpPr>
          <p:cNvPr id="15" name="TextBox 14"/>
          <p:cNvSpPr txBox="1"/>
          <p:nvPr/>
        </p:nvSpPr>
        <p:spPr>
          <a:xfrm>
            <a:off x="4151086" y="4878307"/>
            <a:ext cx="4717144" cy="369332"/>
          </a:xfrm>
          <a:prstGeom prst="rect">
            <a:avLst/>
          </a:prstGeom>
          <a:solidFill>
            <a:srgbClr val="FFFF00"/>
          </a:solidFill>
        </p:spPr>
        <p:txBody>
          <a:bodyPr wrap="square" rtlCol="0">
            <a:spAutoFit/>
          </a:bodyPr>
          <a:lstStyle/>
          <a:p>
            <a:endParaRPr lang="en-US" dirty="0"/>
          </a:p>
        </p:txBody>
      </p:sp>
      <p:sp>
        <p:nvSpPr>
          <p:cNvPr id="7" name="TextBox 6"/>
          <p:cNvSpPr txBox="1"/>
          <p:nvPr/>
        </p:nvSpPr>
        <p:spPr>
          <a:xfrm>
            <a:off x="9724571" y="2387302"/>
            <a:ext cx="1582057" cy="369332"/>
          </a:xfrm>
          <a:prstGeom prst="rect">
            <a:avLst/>
          </a:prstGeom>
          <a:solidFill>
            <a:srgbClr val="FFFF00"/>
          </a:solidFill>
        </p:spPr>
        <p:txBody>
          <a:bodyPr wrap="square" rtlCol="0">
            <a:spAutoFit/>
          </a:bodyPr>
          <a:lstStyle/>
          <a:p>
            <a:endParaRPr lang="en-US" dirty="0"/>
          </a:p>
        </p:txBody>
      </p:sp>
      <p:sp>
        <p:nvSpPr>
          <p:cNvPr id="8" name="TextBox 7"/>
          <p:cNvSpPr txBox="1"/>
          <p:nvPr/>
        </p:nvSpPr>
        <p:spPr>
          <a:xfrm>
            <a:off x="769256" y="2756634"/>
            <a:ext cx="3643087" cy="369332"/>
          </a:xfrm>
          <a:prstGeom prst="rect">
            <a:avLst/>
          </a:prstGeom>
          <a:solidFill>
            <a:srgbClr val="FFFF00"/>
          </a:solidFill>
        </p:spPr>
        <p:txBody>
          <a:bodyPr wrap="square" rtlCol="0">
            <a:spAutoFit/>
          </a:bodyPr>
          <a:lstStyle/>
          <a:p>
            <a:endParaRPr lang="en-US" dirty="0"/>
          </a:p>
        </p:txBody>
      </p:sp>
      <p:sp>
        <p:nvSpPr>
          <p:cNvPr id="9" name="TextBox 8"/>
          <p:cNvSpPr txBox="1"/>
          <p:nvPr/>
        </p:nvSpPr>
        <p:spPr>
          <a:xfrm>
            <a:off x="6705601" y="2756634"/>
            <a:ext cx="3976913" cy="369332"/>
          </a:xfrm>
          <a:prstGeom prst="rect">
            <a:avLst/>
          </a:prstGeom>
          <a:solidFill>
            <a:srgbClr val="FFFF00"/>
          </a:solidFill>
        </p:spPr>
        <p:txBody>
          <a:bodyPr wrap="square" rtlCol="0">
            <a:spAutoFit/>
          </a:bodyPr>
          <a:lstStyle/>
          <a:p>
            <a:endParaRPr lang="en-US" dirty="0"/>
          </a:p>
        </p:txBody>
      </p:sp>
      <p:sp>
        <p:nvSpPr>
          <p:cNvPr id="10" name="TextBox 9"/>
          <p:cNvSpPr txBox="1"/>
          <p:nvPr/>
        </p:nvSpPr>
        <p:spPr>
          <a:xfrm>
            <a:off x="4412343" y="3232093"/>
            <a:ext cx="2017485" cy="369332"/>
          </a:xfrm>
          <a:prstGeom prst="rect">
            <a:avLst/>
          </a:prstGeom>
          <a:solidFill>
            <a:srgbClr val="FFFF00"/>
          </a:solidFill>
        </p:spPr>
        <p:txBody>
          <a:bodyPr wrap="square" rtlCol="0">
            <a:spAutoFit/>
          </a:bodyPr>
          <a:lstStyle/>
          <a:p>
            <a:endParaRPr lang="en-US" dirty="0"/>
          </a:p>
        </p:txBody>
      </p:sp>
      <p:sp>
        <p:nvSpPr>
          <p:cNvPr id="11" name="TextBox 10"/>
          <p:cNvSpPr txBox="1"/>
          <p:nvPr/>
        </p:nvSpPr>
        <p:spPr>
          <a:xfrm>
            <a:off x="9593942" y="3232093"/>
            <a:ext cx="1349830" cy="369332"/>
          </a:xfrm>
          <a:prstGeom prst="rect">
            <a:avLst/>
          </a:prstGeom>
          <a:solidFill>
            <a:srgbClr val="FFFF00"/>
          </a:solidFill>
        </p:spPr>
        <p:txBody>
          <a:bodyPr wrap="square" rtlCol="0">
            <a:spAutoFit/>
          </a:bodyPr>
          <a:lstStyle/>
          <a:p>
            <a:endParaRPr lang="en-US" dirty="0"/>
          </a:p>
        </p:txBody>
      </p:sp>
      <p:sp>
        <p:nvSpPr>
          <p:cNvPr id="4" name="TextBox 3"/>
          <p:cNvSpPr txBox="1"/>
          <p:nvPr/>
        </p:nvSpPr>
        <p:spPr>
          <a:xfrm>
            <a:off x="769258" y="1911843"/>
            <a:ext cx="2119086" cy="369332"/>
          </a:xfrm>
          <a:prstGeom prst="rect">
            <a:avLst/>
          </a:prstGeom>
          <a:solidFill>
            <a:srgbClr val="FFFF00"/>
          </a:solidFill>
        </p:spPr>
        <p:txBody>
          <a:bodyPr wrap="square" rtlCol="0">
            <a:spAutoFit/>
          </a:bodyPr>
          <a:lstStyle/>
          <a:p>
            <a:endParaRPr lang="en-US" dirty="0"/>
          </a:p>
        </p:txBody>
      </p:sp>
      <p:sp>
        <p:nvSpPr>
          <p:cNvPr id="2" name="TextBox 1"/>
          <p:cNvSpPr txBox="1"/>
          <p:nvPr/>
        </p:nvSpPr>
        <p:spPr>
          <a:xfrm>
            <a:off x="0" y="-29029"/>
            <a:ext cx="12309845" cy="523220"/>
          </a:xfrm>
          <a:prstGeom prst="rect">
            <a:avLst/>
          </a:prstGeom>
          <a:noFill/>
        </p:spPr>
        <p:txBody>
          <a:bodyPr wrap="none" rtlCol="0">
            <a:spAutoFit/>
          </a:bodyPr>
          <a:lstStyle/>
          <a:p>
            <a:r>
              <a:rPr lang="en-US" sz="2800" b="1" dirty="0"/>
              <a:t>Did the writer </a:t>
            </a:r>
            <a:r>
              <a:rPr lang="en-US" sz="2800" b="1" dirty="0" smtClean="0"/>
              <a:t>include </a:t>
            </a:r>
            <a:r>
              <a:rPr lang="en-US" sz="2800" b="1" dirty="0"/>
              <a:t>descriptive details to tell about the events and characters?</a:t>
            </a:r>
          </a:p>
        </p:txBody>
      </p:sp>
      <p:sp>
        <p:nvSpPr>
          <p:cNvPr id="3" name="TextBox 2"/>
          <p:cNvSpPr txBox="1"/>
          <p:nvPr/>
        </p:nvSpPr>
        <p:spPr>
          <a:xfrm>
            <a:off x="769257" y="711199"/>
            <a:ext cx="10638972" cy="5109091"/>
          </a:xfrm>
          <a:prstGeom prst="rect">
            <a:avLst/>
          </a:prstGeom>
          <a:noFill/>
        </p:spPr>
        <p:txBody>
          <a:bodyPr wrap="square" rtlCol="0">
            <a:spAutoFit/>
          </a:bodyPr>
          <a:lstStyle/>
          <a:p>
            <a:pPr algn="ctr"/>
            <a:r>
              <a:rPr lang="en-US" sz="2800" b="1" dirty="0" smtClean="0"/>
              <a:t>The Time I Misjudged</a:t>
            </a:r>
          </a:p>
          <a:p>
            <a:pPr algn="ctr"/>
            <a:endParaRPr lang="en-US" b="1" dirty="0" smtClean="0"/>
          </a:p>
          <a:p>
            <a:r>
              <a:rPr lang="en-US" sz="2800" dirty="0"/>
              <a:t> </a:t>
            </a:r>
            <a:r>
              <a:rPr lang="en-US" sz="2800" dirty="0" smtClean="0"/>
              <a:t>    One time I misjudged someone is when I saw a boy bump into a girl and rolled his eyes. Soon, I found out that the girl bumped into him and they are brother and sister. They were in Wal-Mart. The girl had on a Hello Kitty shirt and blue jean shorts. The boy had on Darth Vader shirt and khaki shorts. They both had on blue flip flops. He got knocked into a pie face game. Their mom came over and when she left she took the little sister with her. The little sister said sorry. I do not know why she pushed her brother, but it looked like it hurt. The boy seemed mad. When this happened it was summer break. The boy looked like he was in the 7</a:t>
            </a:r>
            <a:r>
              <a:rPr lang="en-US" sz="2800" baseline="30000" dirty="0" smtClean="0"/>
              <a:t>th</a:t>
            </a:r>
            <a:r>
              <a:rPr lang="en-US" sz="2800" dirty="0" smtClean="0"/>
              <a:t> grade. The girl looked like she was in the 3</a:t>
            </a:r>
            <a:r>
              <a:rPr lang="en-US" sz="2800" baseline="30000" dirty="0" smtClean="0"/>
              <a:t>rd</a:t>
            </a:r>
            <a:r>
              <a:rPr lang="en-US" sz="2800" dirty="0" smtClean="0"/>
              <a:t> grade.</a:t>
            </a:r>
            <a:endParaRPr lang="en-US" sz="2800" dirty="0"/>
          </a:p>
        </p:txBody>
      </p:sp>
    </p:spTree>
    <p:extLst>
      <p:ext uri="{BB962C8B-B14F-4D97-AF65-F5344CB8AC3E}">
        <p14:creationId xmlns:p14="http://schemas.microsoft.com/office/powerpoint/2010/main" val="253662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70" y="0"/>
            <a:ext cx="11154272" cy="523220"/>
          </a:xfrm>
          <a:prstGeom prst="rect">
            <a:avLst/>
          </a:prstGeom>
          <a:noFill/>
        </p:spPr>
        <p:txBody>
          <a:bodyPr wrap="none" rtlCol="0">
            <a:spAutoFit/>
          </a:bodyPr>
          <a:lstStyle/>
          <a:p>
            <a:r>
              <a:rPr lang="en-US" sz="2800" b="1" dirty="0"/>
              <a:t>Did the writer </a:t>
            </a:r>
            <a:r>
              <a:rPr lang="en-US" sz="2800" b="1" dirty="0" smtClean="0"/>
              <a:t>introduce </a:t>
            </a:r>
            <a:r>
              <a:rPr lang="en-US" sz="2800" b="1" dirty="0"/>
              <a:t>the setting, characters, and/or problem clearly?</a:t>
            </a:r>
          </a:p>
        </p:txBody>
      </p:sp>
      <p:sp>
        <p:nvSpPr>
          <p:cNvPr id="3" name="TextBox 2"/>
          <p:cNvSpPr txBox="1"/>
          <p:nvPr/>
        </p:nvSpPr>
        <p:spPr>
          <a:xfrm>
            <a:off x="769257" y="711199"/>
            <a:ext cx="10638972" cy="5109091"/>
          </a:xfrm>
          <a:prstGeom prst="rect">
            <a:avLst/>
          </a:prstGeom>
          <a:noFill/>
        </p:spPr>
        <p:txBody>
          <a:bodyPr wrap="square" rtlCol="0">
            <a:spAutoFit/>
          </a:bodyPr>
          <a:lstStyle/>
          <a:p>
            <a:pPr algn="ctr"/>
            <a:r>
              <a:rPr lang="en-US" sz="2800" b="1" dirty="0" smtClean="0"/>
              <a:t>The Time I Misjudged</a:t>
            </a:r>
          </a:p>
          <a:p>
            <a:pPr algn="ctr"/>
            <a:endParaRPr lang="en-US" b="1" dirty="0" smtClean="0"/>
          </a:p>
          <a:p>
            <a:r>
              <a:rPr lang="en-US" sz="2800" dirty="0"/>
              <a:t> </a:t>
            </a:r>
            <a:r>
              <a:rPr lang="en-US" sz="2800" dirty="0" smtClean="0"/>
              <a:t>    One time I misjudged someone is when I saw a boy bump into a girl and rolled his eyes. Soon, I found out that the girl bumped into him and they are brother and sister. They were in Wal-Mart. The girl had on a Hello Kitty shirt and blue jean shorts. The boy had on Darth Vader shirt and khaki shorts. They both had on blue flip flops. He got knocked into a pie face game. Their mom came over and when she left she took the little sister with her. The little sister said sorry. I do not know why she pushed her brother, but it looked like it hurt. The boy seemed mad. When this happened it was summer break. The boy looked like he was in the 7</a:t>
            </a:r>
            <a:r>
              <a:rPr lang="en-US" sz="2800" baseline="30000" dirty="0" smtClean="0"/>
              <a:t>th</a:t>
            </a:r>
            <a:r>
              <a:rPr lang="en-US" sz="2800" dirty="0" smtClean="0"/>
              <a:t> grade. The girl looked like she was in the 3</a:t>
            </a:r>
            <a:r>
              <a:rPr lang="en-US" sz="2800" baseline="30000" dirty="0" smtClean="0"/>
              <a:t>rd</a:t>
            </a:r>
            <a:r>
              <a:rPr lang="en-US" sz="2800" dirty="0" smtClean="0"/>
              <a:t> grade.</a:t>
            </a:r>
            <a:endParaRPr lang="en-US" sz="2800" dirty="0"/>
          </a:p>
        </p:txBody>
      </p:sp>
    </p:spTree>
    <p:extLst>
      <p:ext uri="{BB962C8B-B14F-4D97-AF65-F5344CB8AC3E}">
        <p14:creationId xmlns:p14="http://schemas.microsoft.com/office/powerpoint/2010/main" val="242358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25257" y="4454403"/>
            <a:ext cx="3018972" cy="369332"/>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1349830" y="4465681"/>
            <a:ext cx="2830284" cy="369332"/>
          </a:xfrm>
          <a:prstGeom prst="rect">
            <a:avLst/>
          </a:prstGeom>
          <a:solidFill>
            <a:srgbClr val="FFFF00"/>
          </a:solidFill>
        </p:spPr>
        <p:txBody>
          <a:bodyPr wrap="square" rtlCol="0">
            <a:spAutoFit/>
          </a:bodyPr>
          <a:lstStyle/>
          <a:p>
            <a:endParaRPr lang="en-US" dirty="0"/>
          </a:p>
        </p:txBody>
      </p:sp>
      <p:sp>
        <p:nvSpPr>
          <p:cNvPr id="7" name="TextBox 6"/>
          <p:cNvSpPr txBox="1"/>
          <p:nvPr/>
        </p:nvSpPr>
        <p:spPr>
          <a:xfrm>
            <a:off x="769257" y="3706028"/>
            <a:ext cx="928914" cy="369332"/>
          </a:xfrm>
          <a:prstGeom prst="rect">
            <a:avLst/>
          </a:prstGeom>
          <a:solidFill>
            <a:srgbClr val="FFFF00"/>
          </a:solidFill>
        </p:spPr>
        <p:txBody>
          <a:bodyPr wrap="square" rtlCol="0">
            <a:spAutoFit/>
          </a:bodyPr>
          <a:lstStyle/>
          <a:p>
            <a:endParaRPr lang="en-US" dirty="0"/>
          </a:p>
        </p:txBody>
      </p:sp>
      <p:sp>
        <p:nvSpPr>
          <p:cNvPr id="8" name="TextBox 7"/>
          <p:cNvSpPr txBox="1"/>
          <p:nvPr/>
        </p:nvSpPr>
        <p:spPr>
          <a:xfrm>
            <a:off x="6504946" y="3158490"/>
            <a:ext cx="4264654" cy="369332"/>
          </a:xfrm>
          <a:prstGeom prst="rect">
            <a:avLst/>
          </a:prstGeom>
          <a:solidFill>
            <a:srgbClr val="FFFF00"/>
          </a:solidFill>
        </p:spPr>
        <p:txBody>
          <a:bodyPr wrap="square" rtlCol="0">
            <a:spAutoFit/>
          </a:bodyPr>
          <a:lstStyle/>
          <a:p>
            <a:endParaRPr lang="en-US" dirty="0"/>
          </a:p>
        </p:txBody>
      </p:sp>
      <p:sp>
        <p:nvSpPr>
          <p:cNvPr id="10" name="TextBox 9"/>
          <p:cNvSpPr txBox="1"/>
          <p:nvPr/>
        </p:nvSpPr>
        <p:spPr>
          <a:xfrm>
            <a:off x="1349830" y="2346511"/>
            <a:ext cx="2510970" cy="369332"/>
          </a:xfrm>
          <a:prstGeom prst="rect">
            <a:avLst/>
          </a:prstGeom>
          <a:solidFill>
            <a:srgbClr val="FFFF00"/>
          </a:solidFill>
        </p:spPr>
        <p:txBody>
          <a:bodyPr wrap="square" rtlCol="0">
            <a:spAutoFit/>
          </a:bodyPr>
          <a:lstStyle/>
          <a:p>
            <a:endParaRPr lang="en-US" dirty="0"/>
          </a:p>
        </p:txBody>
      </p:sp>
      <p:sp>
        <p:nvSpPr>
          <p:cNvPr id="12" name="TextBox 11"/>
          <p:cNvSpPr txBox="1"/>
          <p:nvPr/>
        </p:nvSpPr>
        <p:spPr>
          <a:xfrm>
            <a:off x="7837713" y="1502189"/>
            <a:ext cx="2931887" cy="369332"/>
          </a:xfrm>
          <a:prstGeom prst="rect">
            <a:avLst/>
          </a:prstGeom>
          <a:solidFill>
            <a:srgbClr val="FFFF00"/>
          </a:solidFill>
        </p:spPr>
        <p:txBody>
          <a:bodyPr wrap="square" rtlCol="0">
            <a:spAutoFit/>
          </a:bodyPr>
          <a:lstStyle/>
          <a:p>
            <a:endParaRPr lang="en-US" dirty="0"/>
          </a:p>
        </p:txBody>
      </p:sp>
      <p:sp>
        <p:nvSpPr>
          <p:cNvPr id="6" name="TextBox 5"/>
          <p:cNvSpPr txBox="1"/>
          <p:nvPr/>
        </p:nvSpPr>
        <p:spPr>
          <a:xfrm>
            <a:off x="1465942" y="4075360"/>
            <a:ext cx="3497944" cy="369332"/>
          </a:xfrm>
          <a:prstGeom prst="rect">
            <a:avLst/>
          </a:prstGeom>
          <a:solidFill>
            <a:srgbClr val="FFFF00"/>
          </a:solidFill>
        </p:spPr>
        <p:txBody>
          <a:bodyPr wrap="square" rtlCol="0">
            <a:spAutoFit/>
          </a:bodyPr>
          <a:lstStyle/>
          <a:p>
            <a:endParaRPr lang="en-US" dirty="0"/>
          </a:p>
        </p:txBody>
      </p:sp>
      <p:sp>
        <p:nvSpPr>
          <p:cNvPr id="9" name="TextBox 8"/>
          <p:cNvSpPr txBox="1"/>
          <p:nvPr/>
        </p:nvSpPr>
        <p:spPr>
          <a:xfrm>
            <a:off x="5791200" y="2367500"/>
            <a:ext cx="1427492" cy="369332"/>
          </a:xfrm>
          <a:prstGeom prst="rect">
            <a:avLst/>
          </a:prstGeom>
          <a:solidFill>
            <a:srgbClr val="FFFF00"/>
          </a:solidFill>
        </p:spPr>
        <p:txBody>
          <a:bodyPr wrap="square" rtlCol="0">
            <a:spAutoFit/>
          </a:bodyPr>
          <a:lstStyle/>
          <a:p>
            <a:endParaRPr lang="en-US" dirty="0"/>
          </a:p>
        </p:txBody>
      </p:sp>
      <p:sp>
        <p:nvSpPr>
          <p:cNvPr id="11" name="TextBox 10"/>
          <p:cNvSpPr txBox="1"/>
          <p:nvPr/>
        </p:nvSpPr>
        <p:spPr>
          <a:xfrm>
            <a:off x="6081485" y="1914608"/>
            <a:ext cx="3497943" cy="369332"/>
          </a:xfrm>
          <a:prstGeom prst="rect">
            <a:avLst/>
          </a:prstGeom>
          <a:solidFill>
            <a:srgbClr val="FFFF00"/>
          </a:solidFill>
        </p:spPr>
        <p:txBody>
          <a:bodyPr wrap="square" rtlCol="0">
            <a:spAutoFit/>
          </a:bodyPr>
          <a:lstStyle/>
          <a:p>
            <a:endParaRPr lang="en-US" dirty="0"/>
          </a:p>
        </p:txBody>
      </p:sp>
      <p:sp>
        <p:nvSpPr>
          <p:cNvPr id="2" name="TextBox 1"/>
          <p:cNvSpPr txBox="1"/>
          <p:nvPr/>
        </p:nvSpPr>
        <p:spPr>
          <a:xfrm>
            <a:off x="640070" y="0"/>
            <a:ext cx="11154272" cy="523220"/>
          </a:xfrm>
          <a:prstGeom prst="rect">
            <a:avLst/>
          </a:prstGeom>
          <a:noFill/>
        </p:spPr>
        <p:txBody>
          <a:bodyPr wrap="none" rtlCol="0">
            <a:spAutoFit/>
          </a:bodyPr>
          <a:lstStyle/>
          <a:p>
            <a:r>
              <a:rPr lang="en-US" sz="2800" b="1" dirty="0"/>
              <a:t>Did the writer </a:t>
            </a:r>
            <a:r>
              <a:rPr lang="en-US" sz="2800" b="1" dirty="0" smtClean="0"/>
              <a:t>introduce </a:t>
            </a:r>
            <a:r>
              <a:rPr lang="en-US" sz="2800" b="1" dirty="0"/>
              <a:t>the setting, characters, and/or problem clearly?</a:t>
            </a:r>
          </a:p>
        </p:txBody>
      </p:sp>
      <p:sp>
        <p:nvSpPr>
          <p:cNvPr id="3" name="TextBox 2"/>
          <p:cNvSpPr txBox="1"/>
          <p:nvPr/>
        </p:nvSpPr>
        <p:spPr>
          <a:xfrm>
            <a:off x="769257" y="711199"/>
            <a:ext cx="10638972" cy="5109091"/>
          </a:xfrm>
          <a:prstGeom prst="rect">
            <a:avLst/>
          </a:prstGeom>
          <a:noFill/>
        </p:spPr>
        <p:txBody>
          <a:bodyPr wrap="square" rtlCol="0">
            <a:spAutoFit/>
          </a:bodyPr>
          <a:lstStyle/>
          <a:p>
            <a:pPr algn="ctr"/>
            <a:r>
              <a:rPr lang="en-US" sz="2800" b="1" dirty="0" smtClean="0"/>
              <a:t>The Time I Misjudged</a:t>
            </a:r>
          </a:p>
          <a:p>
            <a:pPr algn="ctr"/>
            <a:endParaRPr lang="en-US" b="1" dirty="0" smtClean="0"/>
          </a:p>
          <a:p>
            <a:r>
              <a:rPr lang="en-US" sz="2800" dirty="0"/>
              <a:t> </a:t>
            </a:r>
            <a:r>
              <a:rPr lang="en-US" sz="2800" dirty="0" smtClean="0"/>
              <a:t>    One time I misjudged someone is when I saw a boy bump into a girl and rolled his eyes. Soon, I found out that the girl bumped into him and they are brother and sister. They were in Wal-Mart. The girl had on a Hello Kitty shirt and blue jean shorts. The boy had on Darth Vader shirt and khaki shorts. They both had on blue flip flops. He got knocked into a pie face game. Their mom came over and when she left she took the little sister with her. The little sister said sorry. I do not know why she pushed her brother, but it looked like it hurt. The boy seemed mad. When this happened it was summer break. The boy looked like he was in the 7</a:t>
            </a:r>
            <a:r>
              <a:rPr lang="en-US" sz="2800" baseline="30000" dirty="0" smtClean="0"/>
              <a:t>th</a:t>
            </a:r>
            <a:r>
              <a:rPr lang="en-US" sz="2800" dirty="0" smtClean="0"/>
              <a:t> grade. The girl looked like she was in the 3</a:t>
            </a:r>
            <a:r>
              <a:rPr lang="en-US" sz="2800" baseline="30000" dirty="0" smtClean="0"/>
              <a:t>rd</a:t>
            </a:r>
            <a:r>
              <a:rPr lang="en-US" sz="2800" dirty="0" smtClean="0"/>
              <a:t> grade.</a:t>
            </a:r>
            <a:endParaRPr lang="en-US" sz="2800" dirty="0"/>
          </a:p>
        </p:txBody>
      </p:sp>
    </p:spTree>
    <p:extLst>
      <p:ext uri="{BB962C8B-B14F-4D97-AF65-F5344CB8AC3E}">
        <p14:creationId xmlns:p14="http://schemas.microsoft.com/office/powerpoint/2010/main" val="400277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832642" y="5888206"/>
            <a:ext cx="10575587" cy="954107"/>
          </a:xfrm>
          <a:prstGeom prst="rect">
            <a:avLst/>
          </a:prstGeom>
          <a:solidFill>
            <a:schemeClr val="accent4"/>
          </a:solidFill>
        </p:spPr>
        <p:txBody>
          <a:bodyPr wrap="none" rtlCol="0">
            <a:spAutoFit/>
          </a:bodyPr>
          <a:lstStyle/>
          <a:p>
            <a:pPr algn="ctr"/>
            <a:r>
              <a:rPr lang="en-US" sz="2800" b="1" dirty="0" smtClean="0"/>
              <a:t>Let the NARRATIVE do the work. SHOW the reader the ACTION. </a:t>
            </a:r>
          </a:p>
          <a:p>
            <a:pPr algn="ctr"/>
            <a:r>
              <a:rPr lang="en-US" sz="2800" b="1" dirty="0" smtClean="0"/>
              <a:t>Don’t just tell them what you know!</a:t>
            </a:r>
            <a:endParaRPr lang="en-US" sz="2800" b="1" dirty="0"/>
          </a:p>
        </p:txBody>
      </p:sp>
      <p:sp>
        <p:nvSpPr>
          <p:cNvPr id="19" name="TextBox 18"/>
          <p:cNvSpPr txBox="1"/>
          <p:nvPr/>
        </p:nvSpPr>
        <p:spPr>
          <a:xfrm>
            <a:off x="0" y="988136"/>
            <a:ext cx="4371710" cy="461665"/>
          </a:xfrm>
          <a:prstGeom prst="rect">
            <a:avLst/>
          </a:prstGeom>
          <a:solidFill>
            <a:schemeClr val="accent4"/>
          </a:solidFill>
        </p:spPr>
        <p:txBody>
          <a:bodyPr wrap="none" rtlCol="0">
            <a:spAutoFit/>
          </a:bodyPr>
          <a:lstStyle/>
          <a:p>
            <a:r>
              <a:rPr lang="en-US" sz="2400" b="1" dirty="0" smtClean="0"/>
              <a:t>This could be shown, not told…</a:t>
            </a:r>
            <a:endParaRPr lang="en-US" sz="2400" b="1" dirty="0"/>
          </a:p>
        </p:txBody>
      </p:sp>
      <p:sp>
        <p:nvSpPr>
          <p:cNvPr id="13" name="TextBox 12"/>
          <p:cNvSpPr txBox="1"/>
          <p:nvPr/>
        </p:nvSpPr>
        <p:spPr>
          <a:xfrm>
            <a:off x="8157029" y="784836"/>
            <a:ext cx="3889829" cy="461665"/>
          </a:xfrm>
          <a:prstGeom prst="rect">
            <a:avLst/>
          </a:prstGeom>
          <a:solidFill>
            <a:schemeClr val="accent4"/>
          </a:solidFill>
        </p:spPr>
        <p:txBody>
          <a:bodyPr wrap="square" rtlCol="0">
            <a:spAutoFit/>
          </a:bodyPr>
          <a:lstStyle/>
          <a:p>
            <a:r>
              <a:rPr lang="en-US" sz="2400" b="1" dirty="0" smtClean="0"/>
              <a:t>What’s a “pie face game”???</a:t>
            </a:r>
            <a:endParaRPr lang="en-US" sz="2400" b="1" dirty="0"/>
          </a:p>
        </p:txBody>
      </p:sp>
      <p:sp>
        <p:nvSpPr>
          <p:cNvPr id="4" name="TextBox 3"/>
          <p:cNvSpPr txBox="1"/>
          <p:nvPr/>
        </p:nvSpPr>
        <p:spPr>
          <a:xfrm>
            <a:off x="4325257" y="4454403"/>
            <a:ext cx="3018972" cy="369332"/>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1349830" y="4465681"/>
            <a:ext cx="2830284" cy="369332"/>
          </a:xfrm>
          <a:prstGeom prst="rect">
            <a:avLst/>
          </a:prstGeom>
          <a:solidFill>
            <a:srgbClr val="FFFF00"/>
          </a:solidFill>
        </p:spPr>
        <p:txBody>
          <a:bodyPr wrap="square" rtlCol="0">
            <a:spAutoFit/>
          </a:bodyPr>
          <a:lstStyle/>
          <a:p>
            <a:endParaRPr lang="en-US" dirty="0"/>
          </a:p>
        </p:txBody>
      </p:sp>
      <p:sp>
        <p:nvSpPr>
          <p:cNvPr id="7" name="TextBox 6"/>
          <p:cNvSpPr txBox="1"/>
          <p:nvPr/>
        </p:nvSpPr>
        <p:spPr>
          <a:xfrm>
            <a:off x="769257" y="3706028"/>
            <a:ext cx="928914" cy="369332"/>
          </a:xfrm>
          <a:prstGeom prst="rect">
            <a:avLst/>
          </a:prstGeom>
          <a:solidFill>
            <a:srgbClr val="FFFF00"/>
          </a:solidFill>
        </p:spPr>
        <p:txBody>
          <a:bodyPr wrap="square" rtlCol="0">
            <a:spAutoFit/>
          </a:bodyPr>
          <a:lstStyle/>
          <a:p>
            <a:endParaRPr lang="en-US" dirty="0"/>
          </a:p>
        </p:txBody>
      </p:sp>
      <p:sp>
        <p:nvSpPr>
          <p:cNvPr id="8" name="TextBox 7"/>
          <p:cNvSpPr txBox="1"/>
          <p:nvPr/>
        </p:nvSpPr>
        <p:spPr>
          <a:xfrm>
            <a:off x="6504946" y="3158490"/>
            <a:ext cx="4264654" cy="369332"/>
          </a:xfrm>
          <a:prstGeom prst="rect">
            <a:avLst/>
          </a:prstGeom>
          <a:solidFill>
            <a:srgbClr val="FFFF00"/>
          </a:solidFill>
        </p:spPr>
        <p:txBody>
          <a:bodyPr wrap="square" rtlCol="0">
            <a:spAutoFit/>
          </a:bodyPr>
          <a:lstStyle/>
          <a:p>
            <a:endParaRPr lang="en-US" dirty="0"/>
          </a:p>
        </p:txBody>
      </p:sp>
      <p:sp>
        <p:nvSpPr>
          <p:cNvPr id="10" name="TextBox 9"/>
          <p:cNvSpPr txBox="1"/>
          <p:nvPr/>
        </p:nvSpPr>
        <p:spPr>
          <a:xfrm>
            <a:off x="1349830" y="2346511"/>
            <a:ext cx="2510970" cy="369332"/>
          </a:xfrm>
          <a:prstGeom prst="rect">
            <a:avLst/>
          </a:prstGeom>
          <a:solidFill>
            <a:srgbClr val="FFFF00"/>
          </a:solidFill>
        </p:spPr>
        <p:txBody>
          <a:bodyPr wrap="square" rtlCol="0">
            <a:spAutoFit/>
          </a:bodyPr>
          <a:lstStyle/>
          <a:p>
            <a:endParaRPr lang="en-US" dirty="0"/>
          </a:p>
        </p:txBody>
      </p:sp>
      <p:sp>
        <p:nvSpPr>
          <p:cNvPr id="12" name="TextBox 11"/>
          <p:cNvSpPr txBox="1"/>
          <p:nvPr/>
        </p:nvSpPr>
        <p:spPr>
          <a:xfrm>
            <a:off x="7837713" y="1502189"/>
            <a:ext cx="2931887" cy="369332"/>
          </a:xfrm>
          <a:prstGeom prst="rect">
            <a:avLst/>
          </a:prstGeom>
          <a:solidFill>
            <a:srgbClr val="FFFF00"/>
          </a:solidFill>
        </p:spPr>
        <p:txBody>
          <a:bodyPr wrap="square" rtlCol="0">
            <a:spAutoFit/>
          </a:bodyPr>
          <a:lstStyle/>
          <a:p>
            <a:endParaRPr lang="en-US" dirty="0"/>
          </a:p>
        </p:txBody>
      </p:sp>
      <p:sp>
        <p:nvSpPr>
          <p:cNvPr id="6" name="TextBox 5"/>
          <p:cNvSpPr txBox="1"/>
          <p:nvPr/>
        </p:nvSpPr>
        <p:spPr>
          <a:xfrm>
            <a:off x="1465942" y="4075360"/>
            <a:ext cx="3497944" cy="369332"/>
          </a:xfrm>
          <a:prstGeom prst="rect">
            <a:avLst/>
          </a:prstGeom>
          <a:solidFill>
            <a:srgbClr val="FFFF00"/>
          </a:solidFill>
        </p:spPr>
        <p:txBody>
          <a:bodyPr wrap="square" rtlCol="0">
            <a:spAutoFit/>
          </a:bodyPr>
          <a:lstStyle/>
          <a:p>
            <a:endParaRPr lang="en-US" dirty="0"/>
          </a:p>
        </p:txBody>
      </p:sp>
      <p:sp>
        <p:nvSpPr>
          <p:cNvPr id="9" name="TextBox 8"/>
          <p:cNvSpPr txBox="1"/>
          <p:nvPr/>
        </p:nvSpPr>
        <p:spPr>
          <a:xfrm>
            <a:off x="5791200" y="2367500"/>
            <a:ext cx="1427492" cy="369332"/>
          </a:xfrm>
          <a:prstGeom prst="rect">
            <a:avLst/>
          </a:prstGeom>
          <a:solidFill>
            <a:srgbClr val="FFFF00"/>
          </a:solidFill>
        </p:spPr>
        <p:txBody>
          <a:bodyPr wrap="square" rtlCol="0">
            <a:spAutoFit/>
          </a:bodyPr>
          <a:lstStyle/>
          <a:p>
            <a:endParaRPr lang="en-US" dirty="0"/>
          </a:p>
        </p:txBody>
      </p:sp>
      <p:sp>
        <p:nvSpPr>
          <p:cNvPr id="11" name="TextBox 10"/>
          <p:cNvSpPr txBox="1"/>
          <p:nvPr/>
        </p:nvSpPr>
        <p:spPr>
          <a:xfrm>
            <a:off x="6081485" y="1914608"/>
            <a:ext cx="3497943" cy="369332"/>
          </a:xfrm>
          <a:prstGeom prst="rect">
            <a:avLst/>
          </a:prstGeom>
          <a:solidFill>
            <a:srgbClr val="FFFF00"/>
          </a:solidFill>
        </p:spPr>
        <p:txBody>
          <a:bodyPr wrap="square" rtlCol="0">
            <a:spAutoFit/>
          </a:bodyPr>
          <a:lstStyle/>
          <a:p>
            <a:endParaRPr lang="en-US" dirty="0"/>
          </a:p>
        </p:txBody>
      </p:sp>
      <p:sp>
        <p:nvSpPr>
          <p:cNvPr id="2" name="TextBox 1"/>
          <p:cNvSpPr txBox="1"/>
          <p:nvPr/>
        </p:nvSpPr>
        <p:spPr>
          <a:xfrm>
            <a:off x="640070" y="0"/>
            <a:ext cx="11154272" cy="523220"/>
          </a:xfrm>
          <a:prstGeom prst="rect">
            <a:avLst/>
          </a:prstGeom>
          <a:noFill/>
        </p:spPr>
        <p:txBody>
          <a:bodyPr wrap="none" rtlCol="0">
            <a:spAutoFit/>
          </a:bodyPr>
          <a:lstStyle/>
          <a:p>
            <a:r>
              <a:rPr lang="en-US" sz="2800" b="1" dirty="0"/>
              <a:t>Did the writer </a:t>
            </a:r>
            <a:r>
              <a:rPr lang="en-US" sz="2800" b="1" dirty="0" smtClean="0"/>
              <a:t>introduce </a:t>
            </a:r>
            <a:r>
              <a:rPr lang="en-US" sz="2800" b="1" dirty="0"/>
              <a:t>the setting, characters, and/or problem clearly?</a:t>
            </a:r>
          </a:p>
        </p:txBody>
      </p:sp>
      <p:sp>
        <p:nvSpPr>
          <p:cNvPr id="3" name="TextBox 2"/>
          <p:cNvSpPr txBox="1"/>
          <p:nvPr/>
        </p:nvSpPr>
        <p:spPr>
          <a:xfrm>
            <a:off x="769257" y="711199"/>
            <a:ext cx="10638972" cy="5109091"/>
          </a:xfrm>
          <a:prstGeom prst="rect">
            <a:avLst/>
          </a:prstGeom>
          <a:noFill/>
        </p:spPr>
        <p:txBody>
          <a:bodyPr wrap="square" rtlCol="0">
            <a:spAutoFit/>
          </a:bodyPr>
          <a:lstStyle/>
          <a:p>
            <a:pPr algn="ctr"/>
            <a:r>
              <a:rPr lang="en-US" sz="2800" b="1" dirty="0" smtClean="0"/>
              <a:t>The Time I Misjudged</a:t>
            </a:r>
          </a:p>
          <a:p>
            <a:pPr algn="ctr"/>
            <a:endParaRPr lang="en-US" b="1" dirty="0" smtClean="0"/>
          </a:p>
          <a:p>
            <a:r>
              <a:rPr lang="en-US" sz="2800" dirty="0"/>
              <a:t> </a:t>
            </a:r>
            <a:r>
              <a:rPr lang="en-US" sz="2800" dirty="0" smtClean="0"/>
              <a:t>    One time I misjudged someone is when I saw a boy bump into a girl and rolled his eyes. Soon, I found out that the girl bumped into him and they are brother and sister. They were in Wal-Mart. The girl had on a Hello Kitty shirt and blue jean shorts. The boy had on Darth Vader shirt and khaki shorts. They both had on blue flip flops. He got knocked into a pie face game. Their mom came over and when she left she took the little sister with her. The little sister said sorry. I do not know why she pushed her brother, but it looked like it hurt. The boy seemed mad. When this happened it was summer break. The boy looked like he was in the 7</a:t>
            </a:r>
            <a:r>
              <a:rPr lang="en-US" sz="2800" baseline="30000" dirty="0" smtClean="0"/>
              <a:t>th</a:t>
            </a:r>
            <a:r>
              <a:rPr lang="en-US" sz="2800" dirty="0" smtClean="0"/>
              <a:t> grade. The girl looked like she was in the 3</a:t>
            </a:r>
            <a:r>
              <a:rPr lang="en-US" sz="2800" baseline="30000" dirty="0" smtClean="0"/>
              <a:t>rd</a:t>
            </a:r>
            <a:r>
              <a:rPr lang="en-US" sz="2800" dirty="0" smtClean="0"/>
              <a:t> grade.</a:t>
            </a:r>
            <a:endParaRPr lang="en-US" sz="2800" dirty="0"/>
          </a:p>
        </p:txBody>
      </p:sp>
      <p:cxnSp>
        <p:nvCxnSpPr>
          <p:cNvPr id="15" name="Straight Arrow Connector 14"/>
          <p:cNvCxnSpPr/>
          <p:nvPr/>
        </p:nvCxnSpPr>
        <p:spPr>
          <a:xfrm flipH="1">
            <a:off x="10769601" y="1246501"/>
            <a:ext cx="159655" cy="1828429"/>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78971" y="1432296"/>
            <a:ext cx="2491747" cy="666978"/>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10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2057" y="0"/>
            <a:ext cx="8442568" cy="523220"/>
          </a:xfrm>
          <a:prstGeom prst="rect">
            <a:avLst/>
          </a:prstGeom>
          <a:noFill/>
        </p:spPr>
        <p:txBody>
          <a:bodyPr wrap="none" rtlCol="0">
            <a:spAutoFit/>
          </a:bodyPr>
          <a:lstStyle/>
          <a:p>
            <a:r>
              <a:rPr lang="en-US" sz="2800" b="1" dirty="0"/>
              <a:t>Did the writer </a:t>
            </a:r>
            <a:r>
              <a:rPr lang="en-US" sz="2800" b="1" dirty="0" smtClean="0"/>
              <a:t>organize </a:t>
            </a:r>
            <a:r>
              <a:rPr lang="en-US" sz="2800" b="1" dirty="0"/>
              <a:t>ideas in an effective sequence?</a:t>
            </a:r>
          </a:p>
        </p:txBody>
      </p:sp>
      <p:sp>
        <p:nvSpPr>
          <p:cNvPr id="3" name="TextBox 2"/>
          <p:cNvSpPr txBox="1"/>
          <p:nvPr/>
        </p:nvSpPr>
        <p:spPr>
          <a:xfrm>
            <a:off x="769257" y="711199"/>
            <a:ext cx="10638972" cy="5109091"/>
          </a:xfrm>
          <a:prstGeom prst="rect">
            <a:avLst/>
          </a:prstGeom>
          <a:noFill/>
        </p:spPr>
        <p:txBody>
          <a:bodyPr wrap="square" rtlCol="0">
            <a:spAutoFit/>
          </a:bodyPr>
          <a:lstStyle/>
          <a:p>
            <a:pPr algn="ctr"/>
            <a:r>
              <a:rPr lang="en-US" sz="2800" b="1" dirty="0" smtClean="0"/>
              <a:t>The Time I Misjudged</a:t>
            </a:r>
          </a:p>
          <a:p>
            <a:pPr algn="ctr"/>
            <a:endParaRPr lang="en-US" b="1" dirty="0" smtClean="0"/>
          </a:p>
          <a:p>
            <a:r>
              <a:rPr lang="en-US" sz="2800" dirty="0"/>
              <a:t> </a:t>
            </a:r>
            <a:r>
              <a:rPr lang="en-US" sz="2800" dirty="0" smtClean="0"/>
              <a:t>    One time I misjudged someone is when I saw a boy bump into a girl and rolled his eyes. Soon, I found out that the girl bumped into him and they are brother and sister. They were in Wal-Mart. The girl had on a Hello Kitty shirt and blue jean shorts. The boy had on Darth Vader shirt and khaki shorts. They both had on blue flip flops. He got knocked into a pie face game. Their mom came over and when she left she took the little sister with her. The little sister said sorry. I do not know why she pushed her brother, but it looked like it hurt. The boy seemed mad. When this happened it was summer break. The boy looked like he was in the 7</a:t>
            </a:r>
            <a:r>
              <a:rPr lang="en-US" sz="2800" baseline="30000" dirty="0" smtClean="0"/>
              <a:t>th</a:t>
            </a:r>
            <a:r>
              <a:rPr lang="en-US" sz="2800" dirty="0" smtClean="0"/>
              <a:t> grade. The girl looked like she was in the 3</a:t>
            </a:r>
            <a:r>
              <a:rPr lang="en-US" sz="2800" baseline="30000" dirty="0" smtClean="0"/>
              <a:t>rd</a:t>
            </a:r>
            <a:r>
              <a:rPr lang="en-US" sz="2800" dirty="0" smtClean="0"/>
              <a:t> grade.</a:t>
            </a:r>
            <a:endParaRPr lang="en-US" sz="2800" dirty="0"/>
          </a:p>
        </p:txBody>
      </p:sp>
    </p:spTree>
    <p:extLst>
      <p:ext uri="{BB962C8B-B14F-4D97-AF65-F5344CB8AC3E}">
        <p14:creationId xmlns:p14="http://schemas.microsoft.com/office/powerpoint/2010/main" val="38420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90842"/>
            <a:ext cx="4165600" cy="1107996"/>
          </a:xfrm>
          <a:prstGeom prst="rect">
            <a:avLst/>
          </a:prstGeom>
          <a:solidFill>
            <a:schemeClr val="accent1"/>
          </a:solidFill>
        </p:spPr>
        <p:txBody>
          <a:bodyPr wrap="square" rtlCol="0">
            <a:spAutoFit/>
          </a:bodyPr>
          <a:lstStyle/>
          <a:p>
            <a:r>
              <a:rPr lang="en-US" sz="2200" b="1" dirty="0" smtClean="0"/>
              <a:t>Remember: </a:t>
            </a:r>
            <a:r>
              <a:rPr lang="en-US" sz="2200" b="1" u="sng" dirty="0" smtClean="0"/>
              <a:t>SHOW the ACTION </a:t>
            </a:r>
          </a:p>
          <a:p>
            <a:r>
              <a:rPr lang="en-US" sz="2200" b="1" dirty="0" smtClean="0"/>
              <a:t>in the order in which it occurs</a:t>
            </a:r>
          </a:p>
          <a:p>
            <a:r>
              <a:rPr lang="en-US" sz="2200" b="1" dirty="0" smtClean="0"/>
              <a:t>for NARRATIVE writing.</a:t>
            </a:r>
            <a:endParaRPr lang="en-US" sz="2200" b="1" dirty="0"/>
          </a:p>
        </p:txBody>
      </p:sp>
      <p:sp>
        <p:nvSpPr>
          <p:cNvPr id="4" name="TextBox 3"/>
          <p:cNvSpPr txBox="1"/>
          <p:nvPr/>
        </p:nvSpPr>
        <p:spPr>
          <a:xfrm>
            <a:off x="1966685" y="5842337"/>
            <a:ext cx="8258629" cy="523220"/>
          </a:xfrm>
          <a:prstGeom prst="rect">
            <a:avLst/>
          </a:prstGeom>
          <a:solidFill>
            <a:srgbClr val="FFFF00"/>
          </a:solidFill>
        </p:spPr>
        <p:txBody>
          <a:bodyPr wrap="square" rtlCol="0">
            <a:spAutoFit/>
          </a:bodyPr>
          <a:lstStyle/>
          <a:p>
            <a:pPr algn="ctr"/>
            <a:r>
              <a:rPr lang="en-US" sz="2800" b="1" dirty="0" smtClean="0"/>
              <a:t>Is there a clear BEGINNING, MIDDLE, and END?</a:t>
            </a:r>
            <a:endParaRPr lang="en-US" sz="2800" b="1" dirty="0"/>
          </a:p>
        </p:txBody>
      </p:sp>
      <p:sp>
        <p:nvSpPr>
          <p:cNvPr id="2" name="TextBox 1"/>
          <p:cNvSpPr txBox="1"/>
          <p:nvPr/>
        </p:nvSpPr>
        <p:spPr>
          <a:xfrm>
            <a:off x="1582057" y="0"/>
            <a:ext cx="8442568" cy="523220"/>
          </a:xfrm>
          <a:prstGeom prst="rect">
            <a:avLst/>
          </a:prstGeom>
          <a:noFill/>
        </p:spPr>
        <p:txBody>
          <a:bodyPr wrap="none" rtlCol="0">
            <a:spAutoFit/>
          </a:bodyPr>
          <a:lstStyle/>
          <a:p>
            <a:r>
              <a:rPr lang="en-US" sz="2800" b="1" dirty="0"/>
              <a:t>Did the writer </a:t>
            </a:r>
            <a:r>
              <a:rPr lang="en-US" sz="2800" b="1" dirty="0" smtClean="0"/>
              <a:t>organize </a:t>
            </a:r>
            <a:r>
              <a:rPr lang="en-US" sz="2800" b="1" dirty="0"/>
              <a:t>ideas in an effective sequence?</a:t>
            </a:r>
          </a:p>
        </p:txBody>
      </p:sp>
      <p:sp>
        <p:nvSpPr>
          <p:cNvPr id="3" name="TextBox 2"/>
          <p:cNvSpPr txBox="1"/>
          <p:nvPr/>
        </p:nvSpPr>
        <p:spPr>
          <a:xfrm>
            <a:off x="769257" y="711199"/>
            <a:ext cx="10638972" cy="5109091"/>
          </a:xfrm>
          <a:prstGeom prst="rect">
            <a:avLst/>
          </a:prstGeom>
          <a:noFill/>
        </p:spPr>
        <p:txBody>
          <a:bodyPr wrap="square" rtlCol="0">
            <a:spAutoFit/>
          </a:bodyPr>
          <a:lstStyle/>
          <a:p>
            <a:pPr algn="ctr"/>
            <a:r>
              <a:rPr lang="en-US" sz="2800" b="1" dirty="0" smtClean="0"/>
              <a:t>The Time I Misjudged</a:t>
            </a:r>
          </a:p>
          <a:p>
            <a:pPr algn="ctr"/>
            <a:endParaRPr lang="en-US" b="1" dirty="0" smtClean="0"/>
          </a:p>
          <a:p>
            <a:r>
              <a:rPr lang="en-US" sz="2800" dirty="0"/>
              <a:t> </a:t>
            </a:r>
            <a:r>
              <a:rPr lang="en-US" sz="2800" dirty="0" smtClean="0"/>
              <a:t>    One time I misjudged someone is when I saw a boy bump into a girl and rolled his eyes. Soon, I found out that the girl bumped into him and they are brother and sister. They were in Wal-Mart. The girl had on a Hello Kitty shirt and blue jean shorts. The boy had on Darth Vader shirt and khaki shorts. They both had on blue flip flops. He got knocked into a pie face game. Their mom came over and when she left she took the little sister with her. The little sister said sorry. I do not know why she pushed her brother, but it looked like it hurt. The boy seemed mad. When this happened it was summer break. The boy looked like he was in the 7</a:t>
            </a:r>
            <a:r>
              <a:rPr lang="en-US" sz="2800" baseline="30000" dirty="0" smtClean="0"/>
              <a:t>th</a:t>
            </a:r>
            <a:r>
              <a:rPr lang="en-US" sz="2800" dirty="0" smtClean="0"/>
              <a:t> grade. The girl looked like she was in the 3</a:t>
            </a:r>
            <a:r>
              <a:rPr lang="en-US" sz="2800" baseline="30000" dirty="0" smtClean="0"/>
              <a:t>rd</a:t>
            </a:r>
            <a:r>
              <a:rPr lang="en-US" sz="2800" dirty="0" smtClean="0"/>
              <a:t> grade.</a:t>
            </a:r>
            <a:endParaRPr lang="en-US" sz="2800" dirty="0"/>
          </a:p>
        </p:txBody>
      </p:sp>
      <p:sp>
        <p:nvSpPr>
          <p:cNvPr id="5" name="TextBox 4"/>
          <p:cNvSpPr txBox="1"/>
          <p:nvPr/>
        </p:nvSpPr>
        <p:spPr>
          <a:xfrm>
            <a:off x="0" y="6365557"/>
            <a:ext cx="12192000" cy="492443"/>
          </a:xfrm>
          <a:prstGeom prst="rect">
            <a:avLst/>
          </a:prstGeom>
          <a:solidFill>
            <a:schemeClr val="accent4">
              <a:lumMod val="60000"/>
              <a:lumOff val="40000"/>
            </a:schemeClr>
          </a:solidFill>
        </p:spPr>
        <p:txBody>
          <a:bodyPr wrap="square" rtlCol="0">
            <a:spAutoFit/>
          </a:bodyPr>
          <a:lstStyle/>
          <a:p>
            <a:pPr algn="ctr"/>
            <a:r>
              <a:rPr lang="en-US" sz="2600" b="1" dirty="0" smtClean="0"/>
              <a:t>This narrative would benefit from following the steps to “Create a Narrative Scene.”</a:t>
            </a:r>
            <a:endParaRPr lang="en-US" sz="2600" b="1" dirty="0"/>
          </a:p>
        </p:txBody>
      </p:sp>
    </p:spTree>
    <p:extLst>
      <p:ext uri="{BB962C8B-B14F-4D97-AF65-F5344CB8AC3E}">
        <p14:creationId xmlns:p14="http://schemas.microsoft.com/office/powerpoint/2010/main" val="171824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4400" y="0"/>
            <a:ext cx="7808686" cy="523220"/>
          </a:xfrm>
          <a:prstGeom prst="rect">
            <a:avLst/>
          </a:prstGeom>
          <a:noFill/>
        </p:spPr>
        <p:txBody>
          <a:bodyPr wrap="square" rtlCol="0">
            <a:spAutoFit/>
          </a:bodyPr>
          <a:lstStyle/>
          <a:p>
            <a:r>
              <a:rPr lang="en-US" sz="2800" b="1" dirty="0"/>
              <a:t>Did the writer </a:t>
            </a:r>
            <a:r>
              <a:rPr lang="en-US" sz="2800" b="1" dirty="0" smtClean="0"/>
              <a:t>include </a:t>
            </a:r>
            <a:r>
              <a:rPr lang="en-US" sz="2800" b="1" dirty="0"/>
              <a:t>a clear </a:t>
            </a:r>
            <a:r>
              <a:rPr lang="en-US" sz="2800" b="1" dirty="0" smtClean="0"/>
              <a:t>ending/conclusion?</a:t>
            </a:r>
            <a:endParaRPr lang="en-US" sz="2800" b="1" dirty="0"/>
          </a:p>
        </p:txBody>
      </p:sp>
      <p:sp>
        <p:nvSpPr>
          <p:cNvPr id="3" name="TextBox 2"/>
          <p:cNvSpPr txBox="1"/>
          <p:nvPr/>
        </p:nvSpPr>
        <p:spPr>
          <a:xfrm>
            <a:off x="769257" y="711199"/>
            <a:ext cx="10638972" cy="5109091"/>
          </a:xfrm>
          <a:prstGeom prst="rect">
            <a:avLst/>
          </a:prstGeom>
          <a:noFill/>
        </p:spPr>
        <p:txBody>
          <a:bodyPr wrap="square" rtlCol="0">
            <a:spAutoFit/>
          </a:bodyPr>
          <a:lstStyle/>
          <a:p>
            <a:pPr algn="ctr"/>
            <a:r>
              <a:rPr lang="en-US" sz="2800" b="1" dirty="0" smtClean="0"/>
              <a:t>The Time I Misjudged</a:t>
            </a:r>
          </a:p>
          <a:p>
            <a:pPr algn="ctr"/>
            <a:endParaRPr lang="en-US" b="1" dirty="0" smtClean="0"/>
          </a:p>
          <a:p>
            <a:r>
              <a:rPr lang="en-US" sz="2800" dirty="0"/>
              <a:t> </a:t>
            </a:r>
            <a:r>
              <a:rPr lang="en-US" sz="2800" dirty="0" smtClean="0"/>
              <a:t>    One time I misjudged someone is when I saw a boy bump into a girl and rolled his eyes. Soon, I found out that the girl bumped into him and they are brother and sister. They were in Wal-Mart. The girl had on a Hello Kitty shirt and blue jean shorts. The boy had on Darth Vader shirt and khaki shorts. They both had on blue flip flops. He got knocked into a pie face game. Their mom came over and when she left she took the little sister with her. The little sister said sorry. I do not know why she pushed her brother, but it looked like it hurt. The boy seemed mad. When this happened it was summer break. The boy looked like he was in the 7</a:t>
            </a:r>
            <a:r>
              <a:rPr lang="en-US" sz="2800" baseline="30000" dirty="0" smtClean="0"/>
              <a:t>th</a:t>
            </a:r>
            <a:r>
              <a:rPr lang="en-US" sz="2800" dirty="0" smtClean="0"/>
              <a:t> grade. The girl looked like she was in the 3</a:t>
            </a:r>
            <a:r>
              <a:rPr lang="en-US" sz="2800" baseline="30000" dirty="0" smtClean="0"/>
              <a:t>rd</a:t>
            </a:r>
            <a:r>
              <a:rPr lang="en-US" sz="2800" dirty="0" smtClean="0"/>
              <a:t> grade.</a:t>
            </a:r>
            <a:endParaRPr lang="en-US" sz="2800" dirty="0"/>
          </a:p>
        </p:txBody>
      </p:sp>
    </p:spTree>
    <p:extLst>
      <p:ext uri="{BB962C8B-B14F-4D97-AF65-F5344CB8AC3E}">
        <p14:creationId xmlns:p14="http://schemas.microsoft.com/office/powerpoint/2010/main" val="183633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9257" y="4470430"/>
            <a:ext cx="6604000" cy="369332"/>
          </a:xfrm>
          <a:prstGeom prst="rect">
            <a:avLst/>
          </a:prstGeom>
          <a:solidFill>
            <a:srgbClr val="FFFF00"/>
          </a:solidFill>
        </p:spPr>
        <p:txBody>
          <a:bodyPr wrap="square" rtlCol="0">
            <a:spAutoFit/>
          </a:bodyPr>
          <a:lstStyle/>
          <a:p>
            <a:endParaRPr lang="en-US" dirty="0"/>
          </a:p>
        </p:txBody>
      </p:sp>
      <p:sp>
        <p:nvSpPr>
          <p:cNvPr id="4" name="TextBox 3"/>
          <p:cNvSpPr txBox="1"/>
          <p:nvPr/>
        </p:nvSpPr>
        <p:spPr>
          <a:xfrm>
            <a:off x="1436914" y="4020457"/>
            <a:ext cx="9652000" cy="369332"/>
          </a:xfrm>
          <a:prstGeom prst="rect">
            <a:avLst/>
          </a:prstGeom>
          <a:solidFill>
            <a:srgbClr val="FFFF00"/>
          </a:solidFill>
        </p:spPr>
        <p:txBody>
          <a:bodyPr wrap="square" rtlCol="0">
            <a:spAutoFit/>
          </a:bodyPr>
          <a:lstStyle/>
          <a:p>
            <a:endParaRPr lang="en-US" dirty="0"/>
          </a:p>
        </p:txBody>
      </p:sp>
      <p:sp>
        <p:nvSpPr>
          <p:cNvPr id="2" name="TextBox 1"/>
          <p:cNvSpPr txBox="1"/>
          <p:nvPr/>
        </p:nvSpPr>
        <p:spPr>
          <a:xfrm>
            <a:off x="2184400" y="0"/>
            <a:ext cx="7808686" cy="523220"/>
          </a:xfrm>
          <a:prstGeom prst="rect">
            <a:avLst/>
          </a:prstGeom>
          <a:noFill/>
        </p:spPr>
        <p:txBody>
          <a:bodyPr wrap="square" rtlCol="0">
            <a:spAutoFit/>
          </a:bodyPr>
          <a:lstStyle/>
          <a:p>
            <a:r>
              <a:rPr lang="en-US" sz="2800" b="1" dirty="0"/>
              <a:t>Did the writer </a:t>
            </a:r>
            <a:r>
              <a:rPr lang="en-US" sz="2800" b="1" dirty="0" smtClean="0"/>
              <a:t>include </a:t>
            </a:r>
            <a:r>
              <a:rPr lang="en-US" sz="2800" b="1" dirty="0"/>
              <a:t>a clear </a:t>
            </a:r>
            <a:r>
              <a:rPr lang="en-US" sz="2800" b="1" dirty="0" smtClean="0"/>
              <a:t>ending/conclusion?</a:t>
            </a:r>
            <a:endParaRPr lang="en-US" sz="2800" b="1" dirty="0"/>
          </a:p>
        </p:txBody>
      </p:sp>
      <p:sp>
        <p:nvSpPr>
          <p:cNvPr id="3" name="TextBox 2"/>
          <p:cNvSpPr txBox="1"/>
          <p:nvPr/>
        </p:nvSpPr>
        <p:spPr>
          <a:xfrm>
            <a:off x="769257" y="711199"/>
            <a:ext cx="10638972" cy="5109091"/>
          </a:xfrm>
          <a:prstGeom prst="rect">
            <a:avLst/>
          </a:prstGeom>
          <a:noFill/>
        </p:spPr>
        <p:txBody>
          <a:bodyPr wrap="square" rtlCol="0">
            <a:spAutoFit/>
          </a:bodyPr>
          <a:lstStyle/>
          <a:p>
            <a:pPr algn="ctr"/>
            <a:r>
              <a:rPr lang="en-US" sz="2800" b="1" dirty="0" smtClean="0"/>
              <a:t>The Time I Misjudged</a:t>
            </a:r>
          </a:p>
          <a:p>
            <a:pPr algn="ctr"/>
            <a:endParaRPr lang="en-US" b="1" dirty="0" smtClean="0"/>
          </a:p>
          <a:p>
            <a:r>
              <a:rPr lang="en-US" sz="2800" dirty="0"/>
              <a:t> </a:t>
            </a:r>
            <a:r>
              <a:rPr lang="en-US" sz="2800" dirty="0" smtClean="0"/>
              <a:t>    One time I misjudged someone is when I saw a boy bump into a girl and rolled his eyes. Soon, I found out that the girl bumped into him and they are brother and sister. They were in Wal-Mart. The girl had on a Hello Kitty shirt and blue jean shorts. The boy had on Darth Vader shirt and khaki shorts. They both had on blue flip flops. He got knocked into a pie face game. Their mom came over and when she left she took the little sister with her. The little sister said sorry. I do not know why she pushed her brother, but it looked like it hurt. The boy seemed mad. When this happened it was summer break. The boy looked like he was in the 7</a:t>
            </a:r>
            <a:r>
              <a:rPr lang="en-US" sz="2800" baseline="30000" dirty="0" smtClean="0"/>
              <a:t>th</a:t>
            </a:r>
            <a:r>
              <a:rPr lang="en-US" sz="2800" dirty="0" smtClean="0"/>
              <a:t> grade. The girl looked like she was in the 3</a:t>
            </a:r>
            <a:r>
              <a:rPr lang="en-US" sz="2800" baseline="30000" dirty="0" smtClean="0"/>
              <a:t>rd</a:t>
            </a:r>
            <a:r>
              <a:rPr lang="en-US" sz="2800" dirty="0" smtClean="0"/>
              <a:t> grade.</a:t>
            </a:r>
            <a:endParaRPr lang="en-US" sz="2800" dirty="0"/>
          </a:p>
        </p:txBody>
      </p:sp>
      <p:cxnSp>
        <p:nvCxnSpPr>
          <p:cNvPr id="6" name="Straight Arrow Connector 5"/>
          <p:cNvCxnSpPr/>
          <p:nvPr/>
        </p:nvCxnSpPr>
        <p:spPr>
          <a:xfrm flipH="1" flipV="1">
            <a:off x="5065487" y="4282454"/>
            <a:ext cx="957942" cy="1581824"/>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5864278"/>
            <a:ext cx="12192000" cy="892552"/>
          </a:xfrm>
          <a:prstGeom prst="rect">
            <a:avLst/>
          </a:prstGeom>
          <a:solidFill>
            <a:schemeClr val="accent4">
              <a:lumMod val="60000"/>
              <a:lumOff val="40000"/>
            </a:schemeClr>
          </a:solidFill>
        </p:spPr>
        <p:txBody>
          <a:bodyPr wrap="square" rtlCol="0">
            <a:spAutoFit/>
          </a:bodyPr>
          <a:lstStyle/>
          <a:p>
            <a:pPr algn="ctr"/>
            <a:r>
              <a:rPr lang="en-US" sz="2600" b="1" dirty="0" smtClean="0"/>
              <a:t>This seems to be the conclusion, because it is the </a:t>
            </a:r>
            <a:r>
              <a:rPr lang="en-US" sz="2600" b="1" i="1" dirty="0" smtClean="0"/>
              <a:t>resolution</a:t>
            </a:r>
            <a:r>
              <a:rPr lang="en-US" sz="2600" b="1" dirty="0" smtClean="0"/>
              <a:t> to the </a:t>
            </a:r>
            <a:r>
              <a:rPr lang="en-US" sz="2600" b="1" i="1" dirty="0" smtClean="0"/>
              <a:t>conflict </a:t>
            </a:r>
          </a:p>
          <a:p>
            <a:pPr algn="ctr"/>
            <a:r>
              <a:rPr lang="en-US" sz="2600" b="1" dirty="0" smtClean="0"/>
              <a:t>(problem) in the narrative. However, it may not be in the best order or sequence.</a:t>
            </a:r>
            <a:endParaRPr lang="en-US" sz="2600" b="1" dirty="0"/>
          </a:p>
        </p:txBody>
      </p:sp>
    </p:spTree>
    <p:extLst>
      <p:ext uri="{BB962C8B-B14F-4D97-AF65-F5344CB8AC3E}">
        <p14:creationId xmlns:p14="http://schemas.microsoft.com/office/powerpoint/2010/main" val="410193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281888" cy="446276"/>
          </a:xfrm>
          <a:prstGeom prst="rect">
            <a:avLst/>
          </a:prstGeom>
          <a:noFill/>
        </p:spPr>
        <p:txBody>
          <a:bodyPr wrap="none" rtlCol="0">
            <a:spAutoFit/>
          </a:bodyPr>
          <a:lstStyle/>
          <a:p>
            <a:r>
              <a:rPr lang="en-US" sz="2300" b="1" dirty="0" smtClean="0"/>
              <a:t>Did the writer use strong vocabulary and a variety of sentences to make the narrative interesting?</a:t>
            </a:r>
            <a:endParaRPr lang="en-US" sz="2300" b="1" dirty="0"/>
          </a:p>
        </p:txBody>
      </p:sp>
      <p:sp>
        <p:nvSpPr>
          <p:cNvPr id="3" name="TextBox 2"/>
          <p:cNvSpPr txBox="1"/>
          <p:nvPr/>
        </p:nvSpPr>
        <p:spPr>
          <a:xfrm>
            <a:off x="769257" y="711199"/>
            <a:ext cx="10638972" cy="5109091"/>
          </a:xfrm>
          <a:prstGeom prst="rect">
            <a:avLst/>
          </a:prstGeom>
          <a:noFill/>
        </p:spPr>
        <p:txBody>
          <a:bodyPr wrap="square" rtlCol="0">
            <a:spAutoFit/>
          </a:bodyPr>
          <a:lstStyle/>
          <a:p>
            <a:pPr algn="ctr"/>
            <a:r>
              <a:rPr lang="en-US" sz="2800" b="1" dirty="0" smtClean="0"/>
              <a:t>The Time I Misjudged</a:t>
            </a:r>
          </a:p>
          <a:p>
            <a:pPr algn="ctr"/>
            <a:endParaRPr lang="en-US" b="1" dirty="0" smtClean="0"/>
          </a:p>
          <a:p>
            <a:r>
              <a:rPr lang="en-US" sz="2800" dirty="0"/>
              <a:t> </a:t>
            </a:r>
            <a:r>
              <a:rPr lang="en-US" sz="2800" dirty="0" smtClean="0"/>
              <a:t>    One time I misjudged someone is when I saw a boy bump into a girl and rolled his eyes. Soon, I found out that the girl bumped into him and they are brother and sister. They were in Wal-Mart. The girl had on a Hello Kitty shirt and blue jean shorts. The boy had on Darth Vader shirt and khaki shorts. They both had on blue flip flops. He got knocked into a pie face game. Their mom came over and when she left she took the little sister with her. The little sister said sorry. I do not know why she pushed her brother, but it looked like it hurt. The boy seemed mad. When this happened it was summer break. The boy looked like he was in the 7</a:t>
            </a:r>
            <a:r>
              <a:rPr lang="en-US" sz="2800" baseline="30000" dirty="0" smtClean="0"/>
              <a:t>th</a:t>
            </a:r>
            <a:r>
              <a:rPr lang="en-US" sz="2800" dirty="0" smtClean="0"/>
              <a:t> grade. The girl looked like she was in the 3</a:t>
            </a:r>
            <a:r>
              <a:rPr lang="en-US" sz="2800" baseline="30000" dirty="0" smtClean="0"/>
              <a:t>rd</a:t>
            </a:r>
            <a:r>
              <a:rPr lang="en-US" sz="2800" dirty="0" smtClean="0"/>
              <a:t> grade.</a:t>
            </a:r>
            <a:endParaRPr lang="en-US" sz="2800" dirty="0"/>
          </a:p>
        </p:txBody>
      </p:sp>
    </p:spTree>
    <p:extLst>
      <p:ext uri="{BB962C8B-B14F-4D97-AF65-F5344CB8AC3E}">
        <p14:creationId xmlns:p14="http://schemas.microsoft.com/office/powerpoint/2010/main" val="401582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91200" y="2325132"/>
            <a:ext cx="1415143" cy="369332"/>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2924629" y="1517134"/>
            <a:ext cx="1429658" cy="369332"/>
          </a:xfrm>
          <a:prstGeom prst="rect">
            <a:avLst/>
          </a:prstGeom>
          <a:solidFill>
            <a:srgbClr val="FFFF00"/>
          </a:solidFill>
        </p:spPr>
        <p:txBody>
          <a:bodyPr wrap="square" rtlCol="0">
            <a:spAutoFit/>
          </a:bodyPr>
          <a:lstStyle/>
          <a:p>
            <a:endParaRPr lang="en-US" dirty="0"/>
          </a:p>
        </p:txBody>
      </p:sp>
      <p:sp>
        <p:nvSpPr>
          <p:cNvPr id="6" name="TextBox 5"/>
          <p:cNvSpPr txBox="1"/>
          <p:nvPr/>
        </p:nvSpPr>
        <p:spPr>
          <a:xfrm>
            <a:off x="9579429" y="3265744"/>
            <a:ext cx="1255485" cy="369332"/>
          </a:xfrm>
          <a:prstGeom prst="rect">
            <a:avLst/>
          </a:prstGeom>
          <a:solidFill>
            <a:srgbClr val="FFFF00"/>
          </a:solidFill>
        </p:spPr>
        <p:txBody>
          <a:bodyPr wrap="square" rtlCol="0">
            <a:spAutoFit/>
          </a:bodyPr>
          <a:lstStyle/>
          <a:p>
            <a:endParaRPr lang="en-US" dirty="0"/>
          </a:p>
        </p:txBody>
      </p:sp>
      <p:sp>
        <p:nvSpPr>
          <p:cNvPr id="7" name="TextBox 6"/>
          <p:cNvSpPr txBox="1"/>
          <p:nvPr/>
        </p:nvSpPr>
        <p:spPr>
          <a:xfrm>
            <a:off x="6676571" y="2701330"/>
            <a:ext cx="1886857" cy="369332"/>
          </a:xfrm>
          <a:prstGeom prst="rect">
            <a:avLst/>
          </a:prstGeom>
          <a:solidFill>
            <a:srgbClr val="FFFF00"/>
          </a:solidFill>
        </p:spPr>
        <p:txBody>
          <a:bodyPr wrap="square" rtlCol="0">
            <a:spAutoFit/>
          </a:bodyPr>
          <a:lstStyle/>
          <a:p>
            <a:endParaRPr lang="en-US" dirty="0"/>
          </a:p>
        </p:txBody>
      </p:sp>
      <p:sp>
        <p:nvSpPr>
          <p:cNvPr id="8" name="TextBox 7"/>
          <p:cNvSpPr txBox="1"/>
          <p:nvPr/>
        </p:nvSpPr>
        <p:spPr>
          <a:xfrm>
            <a:off x="820057" y="1898134"/>
            <a:ext cx="2024743" cy="369332"/>
          </a:xfrm>
          <a:prstGeom prst="rect">
            <a:avLst/>
          </a:prstGeom>
          <a:solidFill>
            <a:srgbClr val="FFFF00"/>
          </a:solidFill>
        </p:spPr>
        <p:txBody>
          <a:bodyPr wrap="square" rtlCol="0">
            <a:spAutoFit/>
          </a:bodyPr>
          <a:lstStyle/>
          <a:p>
            <a:endParaRPr lang="en-US" dirty="0"/>
          </a:p>
        </p:txBody>
      </p:sp>
      <p:sp>
        <p:nvSpPr>
          <p:cNvPr id="9" name="TextBox 8"/>
          <p:cNvSpPr txBox="1"/>
          <p:nvPr/>
        </p:nvSpPr>
        <p:spPr>
          <a:xfrm>
            <a:off x="9681029" y="2267466"/>
            <a:ext cx="1727200" cy="369332"/>
          </a:xfrm>
          <a:prstGeom prst="rect">
            <a:avLst/>
          </a:prstGeom>
          <a:solidFill>
            <a:srgbClr val="FFFF00"/>
          </a:solidFill>
        </p:spPr>
        <p:txBody>
          <a:bodyPr wrap="square" rtlCol="0">
            <a:spAutoFit/>
          </a:bodyPr>
          <a:lstStyle/>
          <a:p>
            <a:endParaRPr lang="en-US" dirty="0"/>
          </a:p>
        </p:txBody>
      </p:sp>
      <p:sp>
        <p:nvSpPr>
          <p:cNvPr id="2" name="TextBox 1"/>
          <p:cNvSpPr txBox="1"/>
          <p:nvPr/>
        </p:nvSpPr>
        <p:spPr>
          <a:xfrm>
            <a:off x="0" y="0"/>
            <a:ext cx="12281888" cy="446276"/>
          </a:xfrm>
          <a:prstGeom prst="rect">
            <a:avLst/>
          </a:prstGeom>
          <a:noFill/>
        </p:spPr>
        <p:txBody>
          <a:bodyPr wrap="none" rtlCol="0">
            <a:spAutoFit/>
          </a:bodyPr>
          <a:lstStyle/>
          <a:p>
            <a:r>
              <a:rPr lang="en-US" sz="2300" b="1" dirty="0" smtClean="0"/>
              <a:t>Did the writer use strong vocabulary and a variety of sentences to make the narrative interesting?</a:t>
            </a:r>
            <a:endParaRPr lang="en-US" sz="2300" b="1" dirty="0"/>
          </a:p>
        </p:txBody>
      </p:sp>
      <p:sp>
        <p:nvSpPr>
          <p:cNvPr id="3" name="TextBox 2"/>
          <p:cNvSpPr txBox="1"/>
          <p:nvPr/>
        </p:nvSpPr>
        <p:spPr>
          <a:xfrm>
            <a:off x="769257" y="711199"/>
            <a:ext cx="10638972" cy="5109091"/>
          </a:xfrm>
          <a:prstGeom prst="rect">
            <a:avLst/>
          </a:prstGeom>
          <a:noFill/>
        </p:spPr>
        <p:txBody>
          <a:bodyPr wrap="square" rtlCol="0">
            <a:spAutoFit/>
          </a:bodyPr>
          <a:lstStyle/>
          <a:p>
            <a:pPr algn="ctr"/>
            <a:r>
              <a:rPr lang="en-US" sz="2800" b="1" dirty="0" smtClean="0"/>
              <a:t>The Time I Misjudged</a:t>
            </a:r>
          </a:p>
          <a:p>
            <a:pPr algn="ctr"/>
            <a:endParaRPr lang="en-US" b="1" dirty="0" smtClean="0"/>
          </a:p>
          <a:p>
            <a:r>
              <a:rPr lang="en-US" sz="2800" dirty="0"/>
              <a:t> </a:t>
            </a:r>
            <a:r>
              <a:rPr lang="en-US" sz="2800" dirty="0" smtClean="0"/>
              <a:t>    One time I misjudged someone is when I saw a boy bump into a girl and rolled his eyes. Soon, I found out that the girl bumped into him and they are brother and sister. They were in Wal-Mart. The girl had on a Hello Kitty shirt and blue jean shorts. The boy had on Darth Vader shirt and khaki shorts. They both had on blue flip flops. He got knocked into a pie face game. Their mom came over and when she left she took the little sister with her. The little sister said sorry. I do not know why she pushed her brother, but it looked like it hurt. The boy seemed mad. When this happened it was summer break. The boy looked like he was in the 7</a:t>
            </a:r>
            <a:r>
              <a:rPr lang="en-US" sz="2800" baseline="30000" dirty="0" smtClean="0"/>
              <a:t>th</a:t>
            </a:r>
            <a:r>
              <a:rPr lang="en-US" sz="2800" dirty="0" smtClean="0"/>
              <a:t> grade. The girl looked like she was in the 3</a:t>
            </a:r>
            <a:r>
              <a:rPr lang="en-US" sz="2800" baseline="30000" dirty="0" smtClean="0"/>
              <a:t>rd</a:t>
            </a:r>
            <a:r>
              <a:rPr lang="en-US" sz="2800" dirty="0" smtClean="0"/>
              <a:t> grade.</a:t>
            </a:r>
            <a:endParaRPr lang="en-US" sz="2800" dirty="0"/>
          </a:p>
        </p:txBody>
      </p:sp>
    </p:spTree>
    <p:extLst>
      <p:ext uri="{BB962C8B-B14F-4D97-AF65-F5344CB8AC3E}">
        <p14:creationId xmlns:p14="http://schemas.microsoft.com/office/powerpoint/2010/main" val="141625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945" y="734292"/>
            <a:ext cx="10113819" cy="1551708"/>
          </a:xfrm>
        </p:spPr>
        <p:txBody>
          <a:bodyPr>
            <a:noAutofit/>
          </a:bodyPr>
          <a:lstStyle/>
          <a:p>
            <a:r>
              <a:rPr lang="en-US" sz="6000" b="1" dirty="0" smtClean="0"/>
              <a:t>Prewriting</a:t>
            </a:r>
            <a:r>
              <a:rPr lang="en-US" sz="4800" dirty="0" smtClean="0"/>
              <a:t/>
            </a:r>
            <a:br>
              <a:rPr lang="en-US" sz="4800" dirty="0" smtClean="0"/>
            </a:br>
            <a:r>
              <a:rPr lang="en-US" sz="4800" dirty="0" smtClean="0"/>
              <a:t>Lightning Round Brainstorm</a:t>
            </a:r>
            <a:endParaRPr lang="en-US" sz="4800" dirty="0"/>
          </a:p>
        </p:txBody>
      </p:sp>
      <p:sp>
        <p:nvSpPr>
          <p:cNvPr id="3" name="Content Placeholder 2"/>
          <p:cNvSpPr>
            <a:spLocks noGrp="1"/>
          </p:cNvSpPr>
          <p:nvPr>
            <p:ph idx="1"/>
          </p:nvPr>
        </p:nvSpPr>
        <p:spPr>
          <a:xfrm>
            <a:off x="914400" y="2543078"/>
            <a:ext cx="10557164" cy="3318936"/>
          </a:xfrm>
        </p:spPr>
        <p:txBody>
          <a:bodyPr/>
          <a:lstStyle/>
          <a:p>
            <a:pPr marL="0" indent="0">
              <a:buNone/>
            </a:pPr>
            <a:r>
              <a:rPr lang="en-US" sz="3200" dirty="0"/>
              <a:t>People often say the idiom, “Don’t judge a book by its cover.” </a:t>
            </a:r>
            <a:r>
              <a:rPr lang="en-US" sz="3200" dirty="0" smtClean="0"/>
              <a:t>Describe </a:t>
            </a:r>
            <a:r>
              <a:rPr lang="en-US" sz="3200" dirty="0"/>
              <a:t>a time when you misjudged someone based on his or her appearance or when someone misjudged you.</a:t>
            </a:r>
          </a:p>
          <a:p>
            <a:r>
              <a:rPr lang="en-US" dirty="0" smtClean="0"/>
              <a:t>In one minute, make a list of possible writing ideas or begin describing a time NOW!</a:t>
            </a:r>
          </a:p>
          <a:p>
            <a:endParaRPr lang="en-US" dirty="0"/>
          </a:p>
        </p:txBody>
      </p:sp>
      <p:pic>
        <p:nvPicPr>
          <p:cNvPr id="5" name="x6ggW8ei0yU"/>
          <p:cNvPicPr>
            <a:picLocks noRot="1" noChangeAspect="1"/>
          </p:cNvPicPr>
          <p:nvPr>
            <a:videoFile r:link="rId1"/>
          </p:nvPr>
        </p:nvPicPr>
        <p:blipFill>
          <a:blip r:embed="rId4"/>
          <a:stretch>
            <a:fillRect/>
          </a:stretch>
        </p:blipFill>
        <p:spPr>
          <a:xfrm>
            <a:off x="4828310" y="4685435"/>
            <a:ext cx="2729344" cy="1535256"/>
          </a:xfrm>
          <a:prstGeom prst="rect">
            <a:avLst/>
          </a:prstGeom>
        </p:spPr>
      </p:pic>
    </p:spTree>
    <p:extLst>
      <p:ext uri="{BB962C8B-B14F-4D97-AF65-F5344CB8AC3E}">
        <p14:creationId xmlns:p14="http://schemas.microsoft.com/office/powerpoint/2010/main" val="3421194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293600" cy="523220"/>
          </a:xfrm>
          <a:prstGeom prst="rect">
            <a:avLst/>
          </a:prstGeom>
          <a:noFill/>
        </p:spPr>
        <p:txBody>
          <a:bodyPr wrap="square" rtlCol="0">
            <a:spAutoFit/>
          </a:bodyPr>
          <a:lstStyle/>
          <a:p>
            <a:r>
              <a:rPr lang="en-US" sz="2800" b="1" dirty="0"/>
              <a:t>Did the </a:t>
            </a:r>
            <a:r>
              <a:rPr lang="en-US" sz="2800" b="1" dirty="0" smtClean="0"/>
              <a:t>writer </a:t>
            </a:r>
            <a:r>
              <a:rPr lang="en-US" sz="2800" b="1" dirty="0"/>
              <a:t>utilize correct spelling, grammar, punctuation, and capitalization?</a:t>
            </a:r>
          </a:p>
        </p:txBody>
      </p:sp>
      <p:sp>
        <p:nvSpPr>
          <p:cNvPr id="3" name="TextBox 2"/>
          <p:cNvSpPr txBox="1"/>
          <p:nvPr/>
        </p:nvSpPr>
        <p:spPr>
          <a:xfrm>
            <a:off x="769257" y="711199"/>
            <a:ext cx="10638972" cy="5109091"/>
          </a:xfrm>
          <a:prstGeom prst="rect">
            <a:avLst/>
          </a:prstGeom>
          <a:noFill/>
        </p:spPr>
        <p:txBody>
          <a:bodyPr wrap="square" rtlCol="0">
            <a:spAutoFit/>
          </a:bodyPr>
          <a:lstStyle/>
          <a:p>
            <a:pPr algn="ctr"/>
            <a:r>
              <a:rPr lang="en-US" sz="2800" b="1" dirty="0" smtClean="0"/>
              <a:t>The Time I Misjudged</a:t>
            </a:r>
          </a:p>
          <a:p>
            <a:pPr algn="ctr"/>
            <a:endParaRPr lang="en-US" b="1" dirty="0" smtClean="0"/>
          </a:p>
          <a:p>
            <a:r>
              <a:rPr lang="en-US" sz="2800" dirty="0"/>
              <a:t> </a:t>
            </a:r>
            <a:r>
              <a:rPr lang="en-US" sz="2800" dirty="0" smtClean="0"/>
              <a:t>    One time I misjudged someone is when I saw a boy bump into a girl and rolled his eyes. Soon, I found out that the girl bumped into him and they are brother and sister. They were in Wal-Mart. The girl had on a Hello Kitty shirt and blue jean shorts. The boy had on Darth Vader shirt and khaki shorts. They both had on blue flip flops. He got knocked into a pie face game. Their mom came over and when she left she took the little sister with her. The little sister said sorry. I do not know why she pushed her brother, but it looked like it hurt. The boy seemed mad. When this happened it was summer break. The boy looked like he was in the 7</a:t>
            </a:r>
            <a:r>
              <a:rPr lang="en-US" sz="2800" baseline="30000" dirty="0" smtClean="0"/>
              <a:t>th</a:t>
            </a:r>
            <a:r>
              <a:rPr lang="en-US" sz="2800" dirty="0" smtClean="0"/>
              <a:t> grade. The girl looked like she was in the 3</a:t>
            </a:r>
            <a:r>
              <a:rPr lang="en-US" sz="2800" baseline="30000" dirty="0" smtClean="0"/>
              <a:t>rd</a:t>
            </a:r>
            <a:r>
              <a:rPr lang="en-US" sz="2800" dirty="0" smtClean="0"/>
              <a:t> grade.</a:t>
            </a:r>
            <a:endParaRPr lang="en-US" sz="2800" dirty="0"/>
          </a:p>
        </p:txBody>
      </p:sp>
    </p:spTree>
    <p:extLst>
      <p:ext uri="{BB962C8B-B14F-4D97-AF65-F5344CB8AC3E}">
        <p14:creationId xmlns:p14="http://schemas.microsoft.com/office/powerpoint/2010/main" val="391943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hool 32 Free Stock Photo - Public Domain Pic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737" y="500062"/>
            <a:ext cx="5724525" cy="5857875"/>
          </a:xfrm>
          <a:prstGeom prst="rect">
            <a:avLst/>
          </a:prstGeom>
        </p:spPr>
      </p:pic>
      <p:sp>
        <p:nvSpPr>
          <p:cNvPr id="2" name="TextBox 1"/>
          <p:cNvSpPr txBox="1"/>
          <p:nvPr/>
        </p:nvSpPr>
        <p:spPr>
          <a:xfrm>
            <a:off x="0" y="0"/>
            <a:ext cx="12293600" cy="523220"/>
          </a:xfrm>
          <a:prstGeom prst="rect">
            <a:avLst/>
          </a:prstGeom>
          <a:noFill/>
        </p:spPr>
        <p:txBody>
          <a:bodyPr wrap="square" rtlCol="0">
            <a:spAutoFit/>
          </a:bodyPr>
          <a:lstStyle/>
          <a:p>
            <a:r>
              <a:rPr lang="en-US" sz="2800" b="1" dirty="0"/>
              <a:t>Did the </a:t>
            </a:r>
            <a:r>
              <a:rPr lang="en-US" sz="2800" b="1" dirty="0" smtClean="0"/>
              <a:t>writer </a:t>
            </a:r>
            <a:r>
              <a:rPr lang="en-US" sz="2800" b="1" dirty="0"/>
              <a:t>utilize correct spelling, grammar, punctuation, and capitalization?</a:t>
            </a:r>
          </a:p>
        </p:txBody>
      </p:sp>
      <p:sp>
        <p:nvSpPr>
          <p:cNvPr id="3" name="TextBox 2"/>
          <p:cNvSpPr txBox="1"/>
          <p:nvPr/>
        </p:nvSpPr>
        <p:spPr>
          <a:xfrm>
            <a:off x="769257" y="711199"/>
            <a:ext cx="10638972" cy="5109091"/>
          </a:xfrm>
          <a:prstGeom prst="rect">
            <a:avLst/>
          </a:prstGeom>
          <a:noFill/>
        </p:spPr>
        <p:txBody>
          <a:bodyPr wrap="square" rtlCol="0">
            <a:spAutoFit/>
          </a:bodyPr>
          <a:lstStyle/>
          <a:p>
            <a:pPr algn="ctr"/>
            <a:r>
              <a:rPr lang="en-US" sz="2800" b="1" dirty="0" smtClean="0"/>
              <a:t>The Time I Misjudged</a:t>
            </a:r>
          </a:p>
          <a:p>
            <a:pPr algn="ctr"/>
            <a:endParaRPr lang="en-US" b="1" dirty="0" smtClean="0"/>
          </a:p>
          <a:p>
            <a:r>
              <a:rPr lang="en-US" sz="2800" dirty="0"/>
              <a:t> </a:t>
            </a:r>
            <a:r>
              <a:rPr lang="en-US" sz="2800" dirty="0" smtClean="0"/>
              <a:t>    One time I misjudged someone is when I saw a boy bump into a girl and rolled his eyes. Soon, I found out that the girl bumped into him and they are brother and sister. They were in Wal-Mart. The girl had on a Hello Kitty shirt and blue jean shorts. The boy had on Darth Vader shirt and khaki shorts. They both had on blue flip flops. He got knocked into a pie face game. Their mom came over and when she left she took the little sister with her. The little sister said sorry. I do not know why she pushed her brother, but it looked like it hurt. The boy seemed mad. When this happened it was summer break. The boy looked like he was in the 7</a:t>
            </a:r>
            <a:r>
              <a:rPr lang="en-US" sz="2800" baseline="30000" dirty="0" smtClean="0"/>
              <a:t>th</a:t>
            </a:r>
            <a:r>
              <a:rPr lang="en-US" sz="2800" dirty="0" smtClean="0"/>
              <a:t> grade. The girl looked like she was in the 3</a:t>
            </a:r>
            <a:r>
              <a:rPr lang="en-US" sz="2800" baseline="30000" dirty="0" smtClean="0"/>
              <a:t>rd</a:t>
            </a:r>
            <a:r>
              <a:rPr lang="en-US" sz="2800" dirty="0" smtClean="0"/>
              <a:t> grade.</a:t>
            </a:r>
            <a:endParaRPr lang="en-US" sz="2800" dirty="0"/>
          </a:p>
        </p:txBody>
      </p:sp>
    </p:spTree>
    <p:extLst>
      <p:ext uri="{BB962C8B-B14F-4D97-AF65-F5344CB8AC3E}">
        <p14:creationId xmlns:p14="http://schemas.microsoft.com/office/powerpoint/2010/main" val="356924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8054" y="0"/>
            <a:ext cx="3861378" cy="584775"/>
          </a:xfrm>
          <a:prstGeom prst="rect">
            <a:avLst/>
          </a:prstGeom>
          <a:noFill/>
        </p:spPr>
        <p:txBody>
          <a:bodyPr wrap="none" rtlCol="0">
            <a:spAutoFit/>
          </a:bodyPr>
          <a:lstStyle/>
          <a:p>
            <a:r>
              <a:rPr lang="en-US" sz="3200" b="1" dirty="0" smtClean="0"/>
              <a:t>Student Exemplar #1</a:t>
            </a:r>
            <a:endParaRPr lang="en-US" sz="3200" b="1" dirty="0"/>
          </a:p>
        </p:txBody>
      </p:sp>
      <p:sp>
        <p:nvSpPr>
          <p:cNvPr id="3" name="TextBox 2"/>
          <p:cNvSpPr txBox="1"/>
          <p:nvPr/>
        </p:nvSpPr>
        <p:spPr>
          <a:xfrm>
            <a:off x="769257" y="599288"/>
            <a:ext cx="10638972" cy="3862596"/>
          </a:xfrm>
          <a:prstGeom prst="rect">
            <a:avLst/>
          </a:prstGeom>
          <a:noFill/>
        </p:spPr>
        <p:txBody>
          <a:bodyPr wrap="square" rtlCol="0">
            <a:spAutoFit/>
          </a:bodyPr>
          <a:lstStyle/>
          <a:p>
            <a:pPr algn="ctr"/>
            <a:r>
              <a:rPr lang="en-US" sz="2400" b="1" dirty="0" smtClean="0"/>
              <a:t>The Time I Misjudged</a:t>
            </a:r>
          </a:p>
          <a:p>
            <a:pPr algn="ctr"/>
            <a:endParaRPr lang="en-US" sz="500" b="1" dirty="0" smtClean="0"/>
          </a:p>
          <a:p>
            <a:r>
              <a:rPr lang="en-US" sz="2400" dirty="0"/>
              <a:t> </a:t>
            </a:r>
            <a:r>
              <a:rPr lang="en-US" sz="2400" dirty="0" smtClean="0"/>
              <a:t>    One time I misjudged someone is when I saw a boy bump into a girl and rolled his eyes. Soon, I found out that the girl bumped into him and they are brother and sister. They were in Wal-Mart. The girl had on a Hello Kitty shirt and blue jean shorts. The boy had on Darth Vader shirt and khaki shorts. They both had on blue flip flops. He got knocked into a pie face game. Their mom came over and when she left she took the little sister with her. The little sister said sorry. I do not know why she pushed her brother, but it looked like it hurt. The boy seemed mad. When this happened it was summer break. The boy looked like he was in the 7</a:t>
            </a:r>
            <a:r>
              <a:rPr lang="en-US" sz="2400" baseline="30000" dirty="0" smtClean="0"/>
              <a:t>th</a:t>
            </a:r>
            <a:r>
              <a:rPr lang="en-US" sz="2400" dirty="0" smtClean="0"/>
              <a:t> grade. The girl looked like she was in the 3</a:t>
            </a:r>
            <a:r>
              <a:rPr lang="en-US" sz="2400" baseline="30000" dirty="0" smtClean="0"/>
              <a:t>rd</a:t>
            </a:r>
            <a:r>
              <a:rPr lang="en-US" sz="2400" dirty="0" smtClean="0"/>
              <a:t> grade.</a:t>
            </a:r>
            <a:endParaRPr lang="en-US" sz="2400" dirty="0"/>
          </a:p>
        </p:txBody>
      </p:sp>
      <p:sp>
        <p:nvSpPr>
          <p:cNvPr id="4" name="TextBox 3"/>
          <p:cNvSpPr txBox="1"/>
          <p:nvPr/>
        </p:nvSpPr>
        <p:spPr>
          <a:xfrm>
            <a:off x="478972" y="4461884"/>
            <a:ext cx="11219542" cy="1938992"/>
          </a:xfrm>
          <a:prstGeom prst="rect">
            <a:avLst/>
          </a:prstGeom>
          <a:solidFill>
            <a:schemeClr val="accent1"/>
          </a:solidFill>
        </p:spPr>
        <p:txBody>
          <a:bodyPr wrap="square" rtlCol="0">
            <a:spAutoFit/>
          </a:bodyPr>
          <a:lstStyle/>
          <a:p>
            <a:pPr algn="ctr"/>
            <a:r>
              <a:rPr lang="en-US" sz="3200" b="1" dirty="0" smtClean="0"/>
              <a:t>When revising and editing, maintain a </a:t>
            </a:r>
            <a:r>
              <a:rPr lang="en-US" sz="3200" b="1" u="sng" dirty="0" smtClean="0"/>
              <a:t>GROWTH MINDSET! </a:t>
            </a:r>
          </a:p>
          <a:p>
            <a:pPr algn="ctr"/>
            <a:r>
              <a:rPr lang="en-US" sz="3200" b="1" dirty="0" smtClean="0"/>
              <a:t>There is no such thing as perfect.</a:t>
            </a:r>
          </a:p>
          <a:p>
            <a:pPr algn="ctr"/>
            <a:r>
              <a:rPr lang="en-US" sz="2800" b="1" dirty="0" smtClean="0"/>
              <a:t>There are tons of really good strengths in this narrative </a:t>
            </a:r>
          </a:p>
          <a:p>
            <a:pPr algn="ctr"/>
            <a:r>
              <a:rPr lang="en-US" sz="2800" b="1" dirty="0" smtClean="0"/>
              <a:t>that can be further developed to make it outstanding!</a:t>
            </a:r>
            <a:endParaRPr lang="en-US" sz="2800" b="1" dirty="0"/>
          </a:p>
        </p:txBody>
      </p:sp>
    </p:spTree>
    <p:extLst>
      <p:ext uri="{BB962C8B-B14F-4D97-AF65-F5344CB8AC3E}">
        <p14:creationId xmlns:p14="http://schemas.microsoft.com/office/powerpoint/2010/main" val="1123688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553028"/>
            <a:ext cx="9601196" cy="1079341"/>
          </a:xfrm>
        </p:spPr>
        <p:txBody>
          <a:bodyPr>
            <a:normAutofit/>
          </a:bodyPr>
          <a:lstStyle/>
          <a:p>
            <a:r>
              <a:rPr lang="en-US" sz="4000" dirty="0" smtClean="0"/>
              <a:t>Essential Questions for Revising/Editing</a:t>
            </a:r>
            <a:endParaRPr lang="en-US" sz="4000" dirty="0"/>
          </a:p>
        </p:txBody>
      </p:sp>
      <p:sp>
        <p:nvSpPr>
          <p:cNvPr id="3" name="Content Placeholder 2"/>
          <p:cNvSpPr>
            <a:spLocks noGrp="1"/>
          </p:cNvSpPr>
          <p:nvPr>
            <p:ph idx="1"/>
          </p:nvPr>
        </p:nvSpPr>
        <p:spPr>
          <a:xfrm>
            <a:off x="791028" y="2510969"/>
            <a:ext cx="10609943" cy="3817259"/>
          </a:xfrm>
        </p:spPr>
        <p:txBody>
          <a:bodyPr>
            <a:normAutofit fontScale="85000" lnSpcReduction="20000"/>
          </a:bodyPr>
          <a:lstStyle/>
          <a:p>
            <a:r>
              <a:rPr lang="en-US" sz="3000" dirty="0" smtClean="0"/>
              <a:t>Did the writer (I) include descriptive details to tell about the events and characters?</a:t>
            </a:r>
          </a:p>
          <a:p>
            <a:r>
              <a:rPr lang="en-US" sz="3000" dirty="0"/>
              <a:t>Did the writer (I</a:t>
            </a:r>
            <a:r>
              <a:rPr lang="en-US" sz="3000" dirty="0" smtClean="0"/>
              <a:t>) introduce the setting, characters, and/or problem clearly?</a:t>
            </a:r>
          </a:p>
          <a:p>
            <a:r>
              <a:rPr lang="en-US" sz="3000" dirty="0"/>
              <a:t>Did the writer (I</a:t>
            </a:r>
            <a:r>
              <a:rPr lang="en-US" sz="3000" dirty="0" smtClean="0"/>
              <a:t>) organize ideas in an effective sequence?</a:t>
            </a:r>
          </a:p>
          <a:p>
            <a:r>
              <a:rPr lang="en-US" sz="3000" dirty="0"/>
              <a:t>Did the writer (I</a:t>
            </a:r>
            <a:r>
              <a:rPr lang="en-US" sz="3000" dirty="0" smtClean="0"/>
              <a:t>) include a clear ending/conclusion?</a:t>
            </a:r>
          </a:p>
          <a:p>
            <a:r>
              <a:rPr lang="en-US" sz="3000" dirty="0"/>
              <a:t>Did the writer (I</a:t>
            </a:r>
            <a:r>
              <a:rPr lang="en-US" sz="3000" dirty="0" smtClean="0"/>
              <a:t>) use strong vocabulary and a variety of sentences to make the narrative interesting?</a:t>
            </a:r>
          </a:p>
          <a:p>
            <a:r>
              <a:rPr lang="en-US" sz="3000" dirty="0"/>
              <a:t>Did the writer (I</a:t>
            </a:r>
            <a:r>
              <a:rPr lang="en-US" sz="3000" dirty="0" smtClean="0"/>
              <a:t>) utilize correct spelling, grammar, punctuation, and capitalization?</a:t>
            </a:r>
          </a:p>
          <a:p>
            <a:endParaRPr lang="en-US" dirty="0"/>
          </a:p>
        </p:txBody>
      </p:sp>
      <p:sp>
        <p:nvSpPr>
          <p:cNvPr id="4" name="TextBox 3"/>
          <p:cNvSpPr txBox="1"/>
          <p:nvPr/>
        </p:nvSpPr>
        <p:spPr>
          <a:xfrm>
            <a:off x="631370" y="646148"/>
            <a:ext cx="10929257" cy="1107996"/>
          </a:xfrm>
          <a:prstGeom prst="rect">
            <a:avLst/>
          </a:prstGeom>
          <a:noFill/>
        </p:spPr>
        <p:txBody>
          <a:bodyPr wrap="square" rtlCol="0">
            <a:spAutoFit/>
          </a:bodyPr>
          <a:lstStyle/>
          <a:p>
            <a:pPr algn="ctr"/>
            <a:r>
              <a:rPr lang="en-US" sz="2200" b="1" dirty="0" smtClean="0"/>
              <a:t>It’s your turn! Read Student Exemplar #2 with your table group. </a:t>
            </a:r>
          </a:p>
          <a:p>
            <a:pPr algn="ctr"/>
            <a:r>
              <a:rPr lang="en-US" sz="2200" b="1" dirty="0" smtClean="0"/>
              <a:t>Consider the essential questions.</a:t>
            </a:r>
          </a:p>
          <a:p>
            <a:pPr algn="ctr"/>
            <a:r>
              <a:rPr lang="en-US" sz="2200" b="1" dirty="0"/>
              <a:t>E</a:t>
            </a:r>
            <a:r>
              <a:rPr lang="en-US" sz="2200" b="1" dirty="0" smtClean="0"/>
              <a:t>valuate the student’s work using these questions and the narrative rubric as a guide!</a:t>
            </a:r>
            <a:endParaRPr lang="en-US" sz="2200" b="1" dirty="0"/>
          </a:p>
        </p:txBody>
      </p:sp>
    </p:spTree>
    <p:extLst>
      <p:ext uri="{BB962C8B-B14F-4D97-AF65-F5344CB8AC3E}">
        <p14:creationId xmlns:p14="http://schemas.microsoft.com/office/powerpoint/2010/main" val="20913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6571" y="0"/>
            <a:ext cx="3891835" cy="584775"/>
          </a:xfrm>
          <a:prstGeom prst="rect">
            <a:avLst/>
          </a:prstGeom>
          <a:noFill/>
        </p:spPr>
        <p:txBody>
          <a:bodyPr wrap="none" rtlCol="0">
            <a:spAutoFit/>
          </a:bodyPr>
          <a:lstStyle/>
          <a:p>
            <a:r>
              <a:rPr lang="en-US" sz="3200" b="1" dirty="0" smtClean="0"/>
              <a:t>Student Exemplar #2</a:t>
            </a:r>
            <a:endParaRPr lang="en-US" sz="3200" b="1" dirty="0"/>
          </a:p>
        </p:txBody>
      </p:sp>
      <p:sp>
        <p:nvSpPr>
          <p:cNvPr id="3" name="TextBox 2"/>
          <p:cNvSpPr txBox="1"/>
          <p:nvPr/>
        </p:nvSpPr>
        <p:spPr>
          <a:xfrm>
            <a:off x="755746" y="729917"/>
            <a:ext cx="10914741" cy="5509200"/>
          </a:xfrm>
          <a:prstGeom prst="rect">
            <a:avLst/>
          </a:prstGeom>
          <a:noFill/>
        </p:spPr>
        <p:txBody>
          <a:bodyPr wrap="square" rtlCol="0">
            <a:spAutoFit/>
          </a:bodyPr>
          <a:lstStyle/>
          <a:p>
            <a:pPr algn="ctr"/>
            <a:r>
              <a:rPr lang="en-US" b="1" dirty="0" smtClean="0"/>
              <a:t>Subway Sadness</a:t>
            </a:r>
          </a:p>
          <a:p>
            <a:r>
              <a:rPr lang="en-US" sz="1600" b="1" dirty="0"/>
              <a:t> </a:t>
            </a:r>
            <a:r>
              <a:rPr lang="en-US" sz="1600" b="1" dirty="0" smtClean="0"/>
              <a:t>    </a:t>
            </a:r>
            <a:r>
              <a:rPr lang="en-US" sz="1600" dirty="0" smtClean="0"/>
              <a:t>It is early fall and we are walking up to the newly built, small brick building. It has a bright yellow and green sign that says S-U-B-W-A-Y! I walk up the ramp and push </a:t>
            </a:r>
            <a:r>
              <a:rPr lang="en-US" sz="1600" dirty="0"/>
              <a:t>o</a:t>
            </a:r>
            <a:r>
              <a:rPr lang="en-US" sz="1600" dirty="0" smtClean="0"/>
              <a:t>pen the shiny, silver door.</a:t>
            </a:r>
          </a:p>
          <a:p>
            <a:r>
              <a:rPr lang="en-US" sz="1600" b="1" dirty="0"/>
              <a:t> </a:t>
            </a:r>
            <a:r>
              <a:rPr lang="en-US" sz="1600" b="1" dirty="0" smtClean="0"/>
              <a:t>    </a:t>
            </a:r>
            <a:r>
              <a:rPr lang="en-US" sz="1600" dirty="0" smtClean="0"/>
              <a:t>“</a:t>
            </a:r>
            <a:r>
              <a:rPr lang="en-US" sz="1600" dirty="0" err="1" smtClean="0"/>
              <a:t>Ahhh</a:t>
            </a:r>
            <a:r>
              <a:rPr lang="en-US" sz="1600" dirty="0" smtClean="0"/>
              <a:t>! The fresh smell of a brand new Subway,” I said.</a:t>
            </a:r>
          </a:p>
          <a:p>
            <a:r>
              <a:rPr lang="en-US" sz="1600" dirty="0"/>
              <a:t> </a:t>
            </a:r>
            <a:r>
              <a:rPr lang="en-US" sz="1600" dirty="0" smtClean="0"/>
              <a:t>    “It smells the same as the one we usually go to,” explained daddy.</a:t>
            </a:r>
          </a:p>
          <a:p>
            <a:r>
              <a:rPr lang="en-US" sz="1600" dirty="0"/>
              <a:t> </a:t>
            </a:r>
            <a:r>
              <a:rPr lang="en-US" sz="1600" dirty="0" smtClean="0"/>
              <a:t>    I knew daddy was a little mad at me because I made him drive me to the new Subway instead of the one that’s 2 minutes away from home.</a:t>
            </a:r>
          </a:p>
          <a:p>
            <a:r>
              <a:rPr lang="en-US" sz="1600" dirty="0"/>
              <a:t> </a:t>
            </a:r>
            <a:r>
              <a:rPr lang="en-US" sz="1600" dirty="0" smtClean="0"/>
              <a:t>    “May I have a ham sandwich, 6 inch on white bread, please,” I said, standing on my tippy toes so I could make eye contact with the worker.</a:t>
            </a:r>
          </a:p>
          <a:p>
            <a:r>
              <a:rPr lang="en-US" sz="1600" dirty="0"/>
              <a:t> </a:t>
            </a:r>
            <a:r>
              <a:rPr lang="en-US" sz="1600" dirty="0" smtClean="0"/>
              <a:t>    “Yes ma’am,” said the worker with a bright smile, “Now what would you like on that, honey?”</a:t>
            </a:r>
          </a:p>
          <a:p>
            <a:r>
              <a:rPr lang="en-US" sz="1600" dirty="0"/>
              <a:t> </a:t>
            </a:r>
            <a:r>
              <a:rPr lang="en-US" sz="1600" dirty="0" smtClean="0"/>
              <a:t>    “Um…shredded cheddar cheese, lettuce, and tomato.”</a:t>
            </a:r>
          </a:p>
          <a:p>
            <a:r>
              <a:rPr lang="en-US" sz="1600" dirty="0"/>
              <a:t> </a:t>
            </a:r>
            <a:r>
              <a:rPr lang="en-US" sz="1600" dirty="0" smtClean="0"/>
              <a:t>    The worker passed my </a:t>
            </a:r>
            <a:r>
              <a:rPr lang="en-US" sz="1600" dirty="0" err="1" smtClean="0"/>
              <a:t>sandwhich</a:t>
            </a:r>
            <a:r>
              <a:rPr lang="en-US" sz="1600" dirty="0" smtClean="0"/>
              <a:t> down to the other worker. I walked down a few feet and grabbed some Nacho Cheese Doritos from the freshly painted shelf.</a:t>
            </a:r>
          </a:p>
          <a:p>
            <a:r>
              <a:rPr lang="en-US" sz="1600" dirty="0"/>
              <a:t> </a:t>
            </a:r>
            <a:r>
              <a:rPr lang="en-US" sz="1600" dirty="0" smtClean="0"/>
              <a:t>    “Mayo and oil and that would be it. Thanks.”</a:t>
            </a:r>
          </a:p>
          <a:p>
            <a:r>
              <a:rPr lang="en-US" sz="1600" dirty="0"/>
              <a:t> </a:t>
            </a:r>
            <a:r>
              <a:rPr lang="en-US" sz="1600" dirty="0" smtClean="0"/>
              <a:t>    I grabbed a small cup and started toward the drink machine. I filled it half way with Pomegranate Vitamin Water, then filled the rest with Fruit Punch </a:t>
            </a:r>
            <a:r>
              <a:rPr lang="en-US" sz="1600" dirty="0" err="1" smtClean="0"/>
              <a:t>HiC</a:t>
            </a:r>
            <a:r>
              <a:rPr lang="en-US" sz="1600" dirty="0" smtClean="0"/>
              <a:t>.</a:t>
            </a:r>
          </a:p>
          <a:p>
            <a:r>
              <a:rPr lang="en-US" sz="1600" dirty="0"/>
              <a:t> </a:t>
            </a:r>
            <a:r>
              <a:rPr lang="en-US" sz="1600" dirty="0" smtClean="0"/>
              <a:t>    Then, some tall girls came in. They had on curly black dresses. They were like 17 or 18.</a:t>
            </a:r>
          </a:p>
          <a:p>
            <a:r>
              <a:rPr lang="en-US" sz="1600" dirty="0"/>
              <a:t> </a:t>
            </a:r>
            <a:r>
              <a:rPr lang="en-US" sz="1600" dirty="0" smtClean="0"/>
              <a:t>    “</a:t>
            </a:r>
            <a:r>
              <a:rPr lang="en-US" sz="1600" dirty="0" err="1" smtClean="0"/>
              <a:t>Hahaha</a:t>
            </a:r>
            <a:r>
              <a:rPr lang="en-US" sz="1600" dirty="0" smtClean="0"/>
              <a:t>,” the girls laughed.</a:t>
            </a:r>
          </a:p>
          <a:p>
            <a:r>
              <a:rPr lang="en-US" sz="1600" dirty="0"/>
              <a:t> </a:t>
            </a:r>
            <a:r>
              <a:rPr lang="en-US" sz="1600" dirty="0" smtClean="0"/>
              <a:t>    I wondered what they were laughing about and then, they started pointing at me.</a:t>
            </a:r>
          </a:p>
          <a:p>
            <a:r>
              <a:rPr lang="en-US" sz="1600" dirty="0"/>
              <a:t> </a:t>
            </a:r>
            <a:r>
              <a:rPr lang="en-US" sz="1600" dirty="0" smtClean="0"/>
              <a:t>    They whispered, “Look at her clothes!”</a:t>
            </a:r>
            <a:endParaRPr lang="en-US" sz="1600" dirty="0"/>
          </a:p>
          <a:p>
            <a:r>
              <a:rPr lang="en-US" sz="1600" dirty="0" smtClean="0"/>
              <a:t>     What’s wrong with my clothes? I’m wearing a rainbow, polka dot shirt and a black and white skirt. Oh, my clothes don’t match.</a:t>
            </a:r>
          </a:p>
          <a:p>
            <a:r>
              <a:rPr lang="en-US" sz="1600" dirty="0"/>
              <a:t> </a:t>
            </a:r>
            <a:r>
              <a:rPr lang="en-US" sz="1600" dirty="0" smtClean="0"/>
              <a:t>    Has anyone ever laughed at you? If anyone has, don’t let them. Be you! </a:t>
            </a:r>
          </a:p>
        </p:txBody>
      </p:sp>
    </p:spTree>
    <p:extLst>
      <p:ext uri="{BB962C8B-B14F-4D97-AF65-F5344CB8AC3E}">
        <p14:creationId xmlns:p14="http://schemas.microsoft.com/office/powerpoint/2010/main" val="2616729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Create a Narrative Scene</a:t>
            </a:r>
            <a:endParaRPr lang="en-US" sz="6600" b="1" dirty="0"/>
          </a:p>
        </p:txBody>
      </p:sp>
      <p:sp>
        <p:nvSpPr>
          <p:cNvPr id="3" name="Content Placeholder 2"/>
          <p:cNvSpPr>
            <a:spLocks noGrp="1"/>
          </p:cNvSpPr>
          <p:nvPr>
            <p:ph idx="1"/>
          </p:nvPr>
        </p:nvSpPr>
        <p:spPr>
          <a:xfrm>
            <a:off x="872836" y="2382983"/>
            <a:ext cx="10474037" cy="3851562"/>
          </a:xfrm>
        </p:spPr>
        <p:txBody>
          <a:bodyPr>
            <a:normAutofit/>
          </a:bodyPr>
          <a:lstStyle/>
          <a:p>
            <a:pPr marL="0" indent="0">
              <a:buNone/>
            </a:pPr>
            <a:r>
              <a:rPr lang="en-US" sz="2800" dirty="0" smtClean="0"/>
              <a:t>Good writers do several things when organizing narrative events in a logical order that is easy to follow.</a:t>
            </a:r>
          </a:p>
          <a:p>
            <a:pPr marL="514350" indent="-514350">
              <a:buAutoNum type="arabicParenR"/>
            </a:pPr>
            <a:r>
              <a:rPr lang="en-US" sz="2800" dirty="0" smtClean="0"/>
              <a:t>Let readers know: </a:t>
            </a:r>
            <a:r>
              <a:rPr lang="en-US" sz="2800" i="1" u="sng" dirty="0" smtClean="0"/>
              <a:t>Where are you?</a:t>
            </a:r>
            <a:r>
              <a:rPr lang="en-US" sz="2800" dirty="0"/>
              <a:t> </a:t>
            </a:r>
            <a:r>
              <a:rPr lang="en-US" sz="2800" dirty="0" smtClean="0"/>
              <a:t>You can tell the reader or give a hint.</a:t>
            </a:r>
          </a:p>
          <a:p>
            <a:pPr marL="514350" indent="-514350">
              <a:buAutoNum type="arabicParenR"/>
            </a:pPr>
            <a:r>
              <a:rPr lang="en-US" sz="2800" dirty="0" smtClean="0"/>
              <a:t>DESCRIBE the setting with vivid details!</a:t>
            </a:r>
          </a:p>
          <a:p>
            <a:pPr marL="514350" indent="-514350">
              <a:buAutoNum type="arabicParenR"/>
            </a:pPr>
            <a:r>
              <a:rPr lang="en-US" sz="2800" dirty="0" smtClean="0"/>
              <a:t>Let the moment unfold… ( </a:t>
            </a:r>
            <a:r>
              <a:rPr lang="en-US" sz="2800" i="1" dirty="0" smtClean="0"/>
              <a:t>Lights, camera… ACTION! </a:t>
            </a:r>
            <a:r>
              <a:rPr lang="en-US" sz="2800" dirty="0" smtClean="0"/>
              <a:t>)</a:t>
            </a:r>
          </a:p>
          <a:p>
            <a:pPr marL="514350" indent="-514350">
              <a:buAutoNum type="arabicParenR"/>
            </a:pPr>
            <a:r>
              <a:rPr lang="en-US" sz="2800" dirty="0" smtClean="0"/>
              <a:t>Let the </a:t>
            </a:r>
            <a:r>
              <a:rPr lang="en-US" sz="2800" i="1" dirty="0" smtClean="0"/>
              <a:t>narrator</a:t>
            </a:r>
            <a:r>
              <a:rPr lang="en-US" sz="2800" dirty="0" smtClean="0"/>
              <a:t> think out loud.</a:t>
            </a:r>
          </a:p>
          <a:p>
            <a:pPr marL="457200" lvl="1" indent="0">
              <a:buNone/>
            </a:pPr>
            <a:r>
              <a:rPr lang="en-US" sz="2400" i="1" dirty="0" smtClean="0"/>
              <a:t>What do you wonder? What do you hope or wish? Reflect on this moment!</a:t>
            </a:r>
            <a:endParaRPr lang="en-US" sz="2400" i="1" dirty="0"/>
          </a:p>
        </p:txBody>
      </p:sp>
    </p:spTree>
    <p:extLst>
      <p:ext uri="{BB962C8B-B14F-4D97-AF65-F5344CB8AC3E}">
        <p14:creationId xmlns:p14="http://schemas.microsoft.com/office/powerpoint/2010/main" val="343586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Narrative Scene Exemplar</a:t>
            </a:r>
            <a:endParaRPr lang="en-US" sz="6000" b="1" dirty="0"/>
          </a:p>
        </p:txBody>
      </p:sp>
      <p:sp>
        <p:nvSpPr>
          <p:cNvPr id="3" name="Content Placeholder 2"/>
          <p:cNvSpPr>
            <a:spLocks noGrp="1"/>
          </p:cNvSpPr>
          <p:nvPr>
            <p:ph idx="1"/>
          </p:nvPr>
        </p:nvSpPr>
        <p:spPr/>
        <p:txBody>
          <a:bodyPr>
            <a:normAutofit lnSpcReduction="10000"/>
          </a:bodyPr>
          <a:lstStyle/>
          <a:p>
            <a:r>
              <a:rPr lang="en-US" sz="2800" dirty="0" smtClean="0"/>
              <a:t>As we read the exemplar text on the next slide, consider how the author used the strategies from the “Create a Narrative Scene” anchor chart.</a:t>
            </a:r>
          </a:p>
          <a:p>
            <a:r>
              <a:rPr lang="en-US" sz="2800" dirty="0" smtClean="0"/>
              <a:t>Be ready to discuss your observations and ideas with your table group after reading.</a:t>
            </a:r>
          </a:p>
          <a:p>
            <a:r>
              <a:rPr lang="en-US" sz="2800" dirty="0" smtClean="0"/>
              <a:t>During your discussion, remember to point to specific text evidence that proves your points!</a:t>
            </a:r>
            <a:endParaRPr lang="en-US" sz="2800" dirty="0"/>
          </a:p>
        </p:txBody>
      </p:sp>
    </p:spTree>
    <p:extLst>
      <p:ext uri="{BB962C8B-B14F-4D97-AF65-F5344CB8AC3E}">
        <p14:creationId xmlns:p14="http://schemas.microsoft.com/office/powerpoint/2010/main" val="2533778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75853" y="1482438"/>
            <a:ext cx="10640289" cy="4835235"/>
          </a:xfrm>
        </p:spPr>
        <p:txBody>
          <a:bodyPr>
            <a:normAutofit fontScale="85000" lnSpcReduction="20000"/>
          </a:bodyPr>
          <a:lstStyle/>
          <a:p>
            <a:pPr marL="0" indent="0">
              <a:lnSpc>
                <a:spcPct val="120000"/>
              </a:lnSpc>
              <a:spcAft>
                <a:spcPts val="0"/>
              </a:spcAft>
              <a:buNone/>
            </a:pPr>
            <a:r>
              <a:rPr lang="en-US" dirty="0" smtClean="0"/>
              <a:t>	“</a:t>
            </a:r>
            <a:r>
              <a:rPr lang="en-US" dirty="0"/>
              <a:t>Little Man, would you come on? You keep it up and you’re gonna make us late.” </a:t>
            </a:r>
            <a:endParaRPr lang="en-US" dirty="0" smtClean="0"/>
          </a:p>
          <a:p>
            <a:pPr marL="0" indent="0">
              <a:lnSpc>
                <a:spcPct val="120000"/>
              </a:lnSpc>
              <a:spcAft>
                <a:spcPts val="0"/>
              </a:spcAft>
              <a:buNone/>
            </a:pPr>
            <a:r>
              <a:rPr lang="en-US" dirty="0"/>
              <a:t>	</a:t>
            </a:r>
            <a:r>
              <a:rPr lang="en-US" dirty="0" smtClean="0"/>
              <a:t>My </a:t>
            </a:r>
            <a:r>
              <a:rPr lang="en-US" dirty="0"/>
              <a:t>youngest brother paid no attention to me. Grasping more firmly his newspaper-wrapped notebook and his </a:t>
            </a:r>
            <a:r>
              <a:rPr lang="en-US" dirty="0" smtClean="0"/>
              <a:t>tin-can </a:t>
            </a:r>
            <a:r>
              <a:rPr lang="en-US" dirty="0"/>
              <a:t>lunch of cornbread and oil sausages, he continued to concentrate on the dusty road. He lagged several feet behind my other brothers, Stacey and Christopher-John, and me, attempting to keep the rusty Mississippi dust from swelling with each step and drifting back upon his shiny black shoes and the cuffs of his corduroy pants by lifting each foot high before setting it gently down again. Always meticulously neat, six-year-old Little Man never allowed dirt or tears or stains to mar anything he owned. Today was no exception. </a:t>
            </a:r>
            <a:endParaRPr lang="en-US" dirty="0" smtClean="0"/>
          </a:p>
          <a:p>
            <a:pPr marL="0" indent="0">
              <a:lnSpc>
                <a:spcPct val="120000"/>
              </a:lnSpc>
              <a:buNone/>
            </a:pPr>
            <a:r>
              <a:rPr lang="en-US" dirty="0"/>
              <a:t>	</a:t>
            </a:r>
            <a:r>
              <a:rPr lang="en-US" dirty="0" smtClean="0"/>
              <a:t>“</a:t>
            </a:r>
            <a:r>
              <a:rPr lang="en-US" dirty="0"/>
              <a:t>You keep it up and make us late for school, Mama’s gonna wear you out,” I threatened, pulling with exasperation at the high collar of the Sunday dress Mama had made me wear for the first day of school—as if that event were something special. It seemed to me that showing up at school at all on a bright August-like October morning made for running the cool forest trails and wading barefoot in the forest pond was concession enough; Sunday clothing was asking too much. Christopher-John and Stacey were not too pleased about the clothing or school either. Only Little Man, just beginning his school career, found the prospects of both intriguing.</a:t>
            </a:r>
          </a:p>
        </p:txBody>
      </p:sp>
      <p:sp>
        <p:nvSpPr>
          <p:cNvPr id="4" name="Title 1"/>
          <p:cNvSpPr txBox="1">
            <a:spLocks/>
          </p:cNvSpPr>
          <p:nvPr/>
        </p:nvSpPr>
        <p:spPr>
          <a:xfrm>
            <a:off x="616526" y="524934"/>
            <a:ext cx="10958945" cy="1109904"/>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600" dirty="0"/>
              <a:t>Exemplar Text Excerpt:</a:t>
            </a:r>
            <a:r>
              <a:rPr lang="en-US" sz="4000" dirty="0"/>
              <a:t/>
            </a:r>
            <a:br>
              <a:rPr lang="en-US" sz="4000" dirty="0"/>
            </a:br>
            <a:r>
              <a:rPr lang="en-US" sz="3200" dirty="0"/>
              <a:t>Mildred D. Taylor – </a:t>
            </a:r>
            <a:r>
              <a:rPr lang="en-US" sz="3200" u="sng" dirty="0"/>
              <a:t>Roll of Thunder, Hear My Cry</a:t>
            </a:r>
            <a:endParaRPr lang="en-US" sz="3200" dirty="0"/>
          </a:p>
        </p:txBody>
      </p:sp>
    </p:spTree>
    <p:extLst>
      <p:ext uri="{BB962C8B-B14F-4D97-AF65-F5344CB8AC3E}">
        <p14:creationId xmlns:p14="http://schemas.microsoft.com/office/powerpoint/2010/main" val="3122535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t>Rough Draft</a:t>
            </a:r>
            <a:endParaRPr lang="en-US" sz="7200" b="1" dirty="0"/>
          </a:p>
        </p:txBody>
      </p:sp>
      <p:sp>
        <p:nvSpPr>
          <p:cNvPr id="3" name="Content Placeholder 2"/>
          <p:cNvSpPr>
            <a:spLocks noGrp="1"/>
          </p:cNvSpPr>
          <p:nvPr>
            <p:ph idx="1"/>
          </p:nvPr>
        </p:nvSpPr>
        <p:spPr>
          <a:xfrm>
            <a:off x="1295401" y="2452255"/>
            <a:ext cx="9601196" cy="3782290"/>
          </a:xfrm>
        </p:spPr>
        <p:txBody>
          <a:bodyPr>
            <a:normAutofit/>
          </a:bodyPr>
          <a:lstStyle/>
          <a:p>
            <a:r>
              <a:rPr lang="en-US" sz="2800" dirty="0" smtClean="0"/>
              <a:t>Now return to your prewriting ideas for the writing prompt.</a:t>
            </a:r>
          </a:p>
          <a:p>
            <a:r>
              <a:rPr lang="en-US" sz="2800" dirty="0" smtClean="0"/>
              <a:t>Use the strategies from the “Create a Narrative Scene” anchor chart to write your own narrative!</a:t>
            </a:r>
          </a:p>
          <a:p>
            <a:r>
              <a:rPr lang="en-US" sz="3200" dirty="0"/>
              <a:t>People often say the idiom, “Don’t judge a book by its cover.” Describe a time when you misjudged someone based on his or her appearance or when someone misjudged you</a:t>
            </a:r>
            <a:r>
              <a:rPr lang="en-US" sz="3200" dirty="0" smtClean="0"/>
              <a:t>.</a:t>
            </a:r>
            <a:endParaRPr lang="en-US" sz="3200" dirty="0"/>
          </a:p>
        </p:txBody>
      </p:sp>
    </p:spTree>
    <p:extLst>
      <p:ext uri="{BB962C8B-B14F-4D97-AF65-F5344CB8AC3E}">
        <p14:creationId xmlns:p14="http://schemas.microsoft.com/office/powerpoint/2010/main" val="1874156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t>Narrative Writing Tips</a:t>
            </a:r>
            <a:endParaRPr lang="en-US" sz="7200" b="1" dirty="0"/>
          </a:p>
        </p:txBody>
      </p:sp>
      <p:sp>
        <p:nvSpPr>
          <p:cNvPr id="3" name="Content Placeholder 2"/>
          <p:cNvSpPr>
            <a:spLocks noGrp="1"/>
          </p:cNvSpPr>
          <p:nvPr>
            <p:ph idx="1"/>
          </p:nvPr>
        </p:nvSpPr>
        <p:spPr/>
        <p:txBody>
          <a:bodyPr>
            <a:noAutofit/>
          </a:bodyPr>
          <a:lstStyle/>
          <a:p>
            <a:pPr marL="0" indent="0" algn="ctr">
              <a:buNone/>
            </a:pPr>
            <a:r>
              <a:rPr lang="en-US" sz="11500" b="1" dirty="0" smtClean="0"/>
              <a:t>PART </a:t>
            </a:r>
            <a:r>
              <a:rPr lang="en-US" sz="11500" b="1" dirty="0"/>
              <a:t>TWO!</a:t>
            </a:r>
            <a:endParaRPr lang="en-US" sz="11500" dirty="0"/>
          </a:p>
        </p:txBody>
      </p:sp>
    </p:spTree>
    <p:extLst>
      <p:ext uri="{BB962C8B-B14F-4D97-AF65-F5344CB8AC3E}">
        <p14:creationId xmlns:p14="http://schemas.microsoft.com/office/powerpoint/2010/main" val="4048498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8"/>
            <a:ext cx="9601196" cy="1620982"/>
          </a:xfrm>
        </p:spPr>
        <p:txBody>
          <a:bodyPr>
            <a:normAutofit fontScale="90000"/>
          </a:bodyPr>
          <a:lstStyle/>
          <a:p>
            <a:r>
              <a:rPr lang="en-US" sz="6600" b="1" dirty="0" smtClean="0"/>
              <a:t>Developing </a:t>
            </a:r>
            <a:br>
              <a:rPr lang="en-US" sz="6600" b="1" dirty="0" smtClean="0"/>
            </a:br>
            <a:r>
              <a:rPr lang="en-US" sz="6600" b="1" dirty="0" smtClean="0"/>
              <a:t>Settings and Characters</a:t>
            </a:r>
            <a:endParaRPr lang="en-US" sz="6600" b="1" dirty="0"/>
          </a:p>
        </p:txBody>
      </p:sp>
      <p:sp>
        <p:nvSpPr>
          <p:cNvPr id="3" name="Content Placeholder 2"/>
          <p:cNvSpPr>
            <a:spLocks noGrp="1"/>
          </p:cNvSpPr>
          <p:nvPr>
            <p:ph idx="1"/>
          </p:nvPr>
        </p:nvSpPr>
        <p:spPr>
          <a:xfrm>
            <a:off x="872836" y="2382983"/>
            <a:ext cx="10474037" cy="3851562"/>
          </a:xfrm>
        </p:spPr>
        <p:txBody>
          <a:bodyPr>
            <a:normAutofit/>
          </a:bodyPr>
          <a:lstStyle/>
          <a:p>
            <a:pPr marL="0" indent="0">
              <a:buNone/>
            </a:pPr>
            <a:r>
              <a:rPr lang="en-US" sz="2800" dirty="0" smtClean="0"/>
              <a:t>Now that you know how good writers organize narrative events, let’s examine the myriad ways we can develop settings and characters!</a:t>
            </a:r>
          </a:p>
          <a:p>
            <a:r>
              <a:rPr lang="en-US" sz="2800" dirty="0" smtClean="0"/>
              <a:t>It’s very easy to focus on describing physical appearances and what we can see on the outside!</a:t>
            </a:r>
            <a:endParaRPr lang="en-US" sz="2800" dirty="0"/>
          </a:p>
          <a:p>
            <a:pPr marL="0" indent="0">
              <a:buNone/>
            </a:pPr>
            <a:r>
              <a:rPr lang="en-US" sz="2800" b="1" dirty="0" smtClean="0"/>
              <a:t>			</a:t>
            </a:r>
            <a:r>
              <a:rPr lang="en-US" sz="5400" b="1" dirty="0" smtClean="0"/>
              <a:t>BUT…</a:t>
            </a:r>
            <a:endParaRPr lang="en-US" sz="4800" b="1"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144" y="3965863"/>
            <a:ext cx="3856186" cy="2892137"/>
          </a:xfrm>
          <a:prstGeom prst="rect">
            <a:avLst/>
          </a:prstGeom>
        </p:spPr>
      </p:pic>
      <p:sp>
        <p:nvSpPr>
          <p:cNvPr id="5" name="TextBox 4"/>
          <p:cNvSpPr txBox="1"/>
          <p:nvPr/>
        </p:nvSpPr>
        <p:spPr>
          <a:xfrm>
            <a:off x="8534400" y="3997035"/>
            <a:ext cx="2951018" cy="2308324"/>
          </a:xfrm>
          <a:prstGeom prst="rect">
            <a:avLst/>
          </a:prstGeom>
          <a:noFill/>
        </p:spPr>
        <p:txBody>
          <a:bodyPr wrap="square" rtlCol="0">
            <a:spAutoFit/>
          </a:bodyPr>
          <a:lstStyle/>
          <a:p>
            <a:pPr algn="ctr"/>
            <a:r>
              <a:rPr lang="en-US" sz="2400" dirty="0"/>
              <a:t>If you’re only looking on the outside, you’re just scratching the surface of all the ways you might describe a setting or character.</a:t>
            </a:r>
          </a:p>
        </p:txBody>
      </p:sp>
    </p:spTree>
    <p:extLst>
      <p:ext uri="{BB962C8B-B14F-4D97-AF65-F5344CB8AC3E}">
        <p14:creationId xmlns:p14="http://schemas.microsoft.com/office/powerpoint/2010/main" val="173780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Template>
  <TotalTime>553</TotalTime>
  <Words>4785</Words>
  <Application>Microsoft Macintosh PowerPoint</Application>
  <PresentationFormat>Widescreen</PresentationFormat>
  <Paragraphs>250</Paragraphs>
  <Slides>34</Slides>
  <Notes>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vt:lpstr>
      <vt:lpstr>Garamond</vt:lpstr>
      <vt:lpstr>Symbol</vt:lpstr>
      <vt:lpstr>Times New Roman</vt:lpstr>
      <vt:lpstr>Arial</vt:lpstr>
      <vt:lpstr>Organic</vt:lpstr>
      <vt:lpstr>Narrative Writing</vt:lpstr>
      <vt:lpstr>TN Standards/Learning Objectives</vt:lpstr>
      <vt:lpstr>Prewriting Lightning Round Brainstorm</vt:lpstr>
      <vt:lpstr>Create a Narrative Scene</vt:lpstr>
      <vt:lpstr>Narrative Scene Exemplar</vt:lpstr>
      <vt:lpstr>PowerPoint Presentation</vt:lpstr>
      <vt:lpstr>Rough Draft</vt:lpstr>
      <vt:lpstr>Narrative Writing Tips</vt:lpstr>
      <vt:lpstr>Developing  Settings and Characters</vt:lpstr>
      <vt:lpstr>Developing  Settings and Characters</vt:lpstr>
      <vt:lpstr>Developing  Settings and Characters</vt:lpstr>
      <vt:lpstr>Final Draft</vt:lpstr>
      <vt:lpstr>TN Standards/Learning Objectives</vt:lpstr>
      <vt:lpstr>Final Draft</vt:lpstr>
      <vt:lpstr>Student Exemplars</vt:lpstr>
      <vt:lpstr>PowerPoint Presentation</vt:lpstr>
      <vt:lpstr>Essential Questions for Revising/Editing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Essential Questions for Revising/Editing</vt:lpstr>
      <vt:lpstr>PowerPoint Presentation</vt:lpstr>
    </vt:vector>
  </TitlesOfParts>
  <Company>Metro Nashville Public Schools</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Narrative Writing</dc:title>
  <dc:creator>Martin, Christopher</dc:creator>
  <cp:lastModifiedBy>Maly, Hillary</cp:lastModifiedBy>
  <cp:revision>30</cp:revision>
  <dcterms:created xsi:type="dcterms:W3CDTF">2017-09-06T18:24:53Z</dcterms:created>
  <dcterms:modified xsi:type="dcterms:W3CDTF">2017-09-28T12:02:13Z</dcterms:modified>
</cp:coreProperties>
</file>