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s://www.flocabulary.com/unit/commonly-confused-words/video/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6533" y="4624668"/>
            <a:ext cx="4402667" cy="933450"/>
          </a:xfrm>
        </p:spPr>
        <p:txBody>
          <a:bodyPr>
            <a:noAutofit/>
          </a:bodyPr>
          <a:lstStyle/>
          <a:p>
            <a:r>
              <a:rPr lang="en-US" dirty="0" smtClean="0"/>
              <a:t>Multiple Meaning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342466"/>
            <a:ext cx="4038600" cy="7485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Literacy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834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Meaning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51000"/>
            <a:ext cx="7556313" cy="4144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35ACA2"/>
                </a:solidFill>
              </a:rPr>
              <a:t>A multiple meaning word is one that can have </a:t>
            </a:r>
            <a:r>
              <a:rPr lang="en-US" sz="2200" b="1" u="sng" dirty="0" smtClean="0">
                <a:solidFill>
                  <a:srgbClr val="35ACA2"/>
                </a:solidFill>
              </a:rPr>
              <a:t>several </a:t>
            </a:r>
            <a:r>
              <a:rPr lang="en-US" sz="2200" dirty="0" smtClean="0">
                <a:solidFill>
                  <a:srgbClr val="35ACA2"/>
                </a:solidFill>
              </a:rPr>
              <a:t>meanings.</a:t>
            </a:r>
          </a:p>
          <a:p>
            <a:r>
              <a:rPr lang="en-US" sz="2200" dirty="0" smtClean="0">
                <a:solidFill>
                  <a:srgbClr val="35ACA2"/>
                </a:solidFill>
              </a:rPr>
              <a:t>A reader must use </a:t>
            </a:r>
            <a:r>
              <a:rPr lang="en-US" sz="2200" b="1" u="sng" dirty="0" smtClean="0">
                <a:solidFill>
                  <a:srgbClr val="35ACA2"/>
                </a:solidFill>
              </a:rPr>
              <a:t>context clues </a:t>
            </a:r>
            <a:r>
              <a:rPr lang="en-US" sz="2200" dirty="0" smtClean="0">
                <a:solidFill>
                  <a:srgbClr val="35ACA2"/>
                </a:solidFill>
              </a:rPr>
              <a:t>to determine the meaning of the unknown word. </a:t>
            </a:r>
          </a:p>
          <a:p>
            <a:r>
              <a:rPr lang="en-US" sz="2200" dirty="0" smtClean="0">
                <a:solidFill>
                  <a:srgbClr val="35ACA2"/>
                </a:solidFill>
              </a:rPr>
              <a:t>Multiple meaning words are usually </a:t>
            </a:r>
            <a:r>
              <a:rPr lang="en-US" sz="2200" b="1" u="sng" dirty="0" smtClean="0">
                <a:solidFill>
                  <a:srgbClr val="35ACA2"/>
                </a:solidFill>
              </a:rPr>
              <a:t>spelled</a:t>
            </a:r>
            <a:r>
              <a:rPr lang="en-US" sz="2200" dirty="0" smtClean="0">
                <a:solidFill>
                  <a:srgbClr val="35ACA2"/>
                </a:solidFill>
              </a:rPr>
              <a:t> the </a:t>
            </a:r>
            <a:r>
              <a:rPr lang="en-US" sz="2200" b="1" u="sng" dirty="0" smtClean="0">
                <a:solidFill>
                  <a:srgbClr val="35ACA2"/>
                </a:solidFill>
              </a:rPr>
              <a:t>same</a:t>
            </a:r>
            <a:r>
              <a:rPr lang="en-US" sz="2200" dirty="0" smtClean="0">
                <a:solidFill>
                  <a:srgbClr val="35ACA2"/>
                </a:solidFill>
              </a:rPr>
              <a:t> but </a:t>
            </a:r>
            <a:r>
              <a:rPr lang="en-US" sz="2200" b="1" u="sng" dirty="0" smtClean="0">
                <a:solidFill>
                  <a:srgbClr val="35ACA2"/>
                </a:solidFill>
              </a:rPr>
              <a:t>may/may not </a:t>
            </a:r>
            <a:r>
              <a:rPr lang="en-US" sz="2200" dirty="0" smtClean="0">
                <a:solidFill>
                  <a:srgbClr val="35ACA2"/>
                </a:solidFill>
              </a:rPr>
              <a:t>be </a:t>
            </a:r>
            <a:r>
              <a:rPr lang="en-US" sz="2200" b="1" u="sng" dirty="0" smtClean="0">
                <a:solidFill>
                  <a:srgbClr val="35ACA2"/>
                </a:solidFill>
              </a:rPr>
              <a:t>pronounced</a:t>
            </a:r>
            <a:r>
              <a:rPr lang="en-US" sz="2200" dirty="0" smtClean="0">
                <a:solidFill>
                  <a:srgbClr val="35ACA2"/>
                </a:solidFill>
              </a:rPr>
              <a:t> the </a:t>
            </a:r>
            <a:r>
              <a:rPr lang="en-US" sz="2200" b="1" u="sng" dirty="0" smtClean="0">
                <a:solidFill>
                  <a:srgbClr val="35ACA2"/>
                </a:solidFill>
              </a:rPr>
              <a:t>same</a:t>
            </a:r>
            <a:r>
              <a:rPr lang="en-US" sz="2200" dirty="0" smtClean="0">
                <a:solidFill>
                  <a:srgbClr val="35ACA2"/>
                </a:solidFill>
              </a:rPr>
              <a:t> way. Of course, they have </a:t>
            </a:r>
            <a:r>
              <a:rPr lang="en-US" sz="2200" b="1" u="sng" dirty="0" smtClean="0">
                <a:solidFill>
                  <a:srgbClr val="35ACA2"/>
                </a:solidFill>
              </a:rPr>
              <a:t>different </a:t>
            </a:r>
            <a:r>
              <a:rPr lang="en-US" sz="2200" b="1" u="sng" dirty="0" smtClean="0">
                <a:solidFill>
                  <a:srgbClr val="35ACA2"/>
                </a:solidFill>
              </a:rPr>
              <a:t>meanings</a:t>
            </a:r>
            <a:r>
              <a:rPr lang="en-US" sz="2200" dirty="0" smtClean="0">
                <a:solidFill>
                  <a:srgbClr val="35ACA2"/>
                </a:solidFill>
              </a:rPr>
              <a:t>. </a:t>
            </a:r>
            <a:endParaRPr lang="en-US" sz="2200" dirty="0">
              <a:solidFill>
                <a:srgbClr val="35AC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6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Video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845733"/>
            <a:ext cx="755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35ACA2"/>
                </a:solidFill>
              </a:rPr>
              <a:t>Watch the </a:t>
            </a:r>
            <a:r>
              <a:rPr lang="en-US" sz="2400" b="1" dirty="0" smtClean="0">
                <a:solidFill>
                  <a:srgbClr val="35ACA2"/>
                </a:solidFill>
                <a:hlinkClick r:id="rId2"/>
              </a:rPr>
              <a:t>video</a:t>
            </a:r>
            <a:r>
              <a:rPr lang="en-US" sz="2400" dirty="0" smtClean="0">
                <a:solidFill>
                  <a:srgbClr val="35ACA2"/>
                </a:solidFill>
                <a:hlinkClick r:id="rId2"/>
              </a:rPr>
              <a:t> </a:t>
            </a:r>
            <a:r>
              <a:rPr lang="en-US" sz="2400" dirty="0" smtClean="0">
                <a:solidFill>
                  <a:srgbClr val="35ACA2"/>
                </a:solidFill>
              </a:rPr>
              <a:t>&amp; fill in the blanks!! </a:t>
            </a:r>
            <a:endParaRPr lang="en-US" sz="2400" dirty="0">
              <a:solidFill>
                <a:srgbClr val="35ACA2"/>
              </a:solidFill>
            </a:endParaRPr>
          </a:p>
        </p:txBody>
      </p:sp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0" y="2785533"/>
            <a:ext cx="54991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7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4" y="1413934"/>
            <a:ext cx="755631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rgbClr val="35ACA2"/>
                </a:solidFill>
              </a:rPr>
              <a:t>Homophone</a:t>
            </a:r>
            <a:r>
              <a:rPr lang="en-US" sz="2200" dirty="0" smtClean="0">
                <a:solidFill>
                  <a:srgbClr val="35ACA2"/>
                </a:solidFill>
              </a:rPr>
              <a:t>: </a:t>
            </a:r>
          </a:p>
          <a:p>
            <a:r>
              <a:rPr lang="en-US" sz="2200" dirty="0" smtClean="0">
                <a:solidFill>
                  <a:srgbClr val="35ACA2"/>
                </a:solidFill>
              </a:rPr>
              <a:t>Same pronunciation</a:t>
            </a:r>
          </a:p>
          <a:p>
            <a:r>
              <a:rPr lang="en-US" sz="2200" dirty="0" smtClean="0">
                <a:solidFill>
                  <a:srgbClr val="35ACA2"/>
                </a:solidFill>
              </a:rPr>
              <a:t>Different meaning</a:t>
            </a:r>
          </a:p>
          <a:p>
            <a:r>
              <a:rPr lang="en-US" sz="2200" dirty="0" smtClean="0">
                <a:solidFill>
                  <a:srgbClr val="35ACA2"/>
                </a:solidFill>
              </a:rPr>
              <a:t>Different spelling</a:t>
            </a:r>
          </a:p>
          <a:p>
            <a:pPr marL="0" indent="0">
              <a:buNone/>
            </a:pPr>
            <a:endParaRPr lang="en-US" sz="2200" dirty="0">
              <a:solidFill>
                <a:srgbClr val="35ACA2"/>
              </a:solidFill>
            </a:endParaRPr>
          </a:p>
          <a:p>
            <a:pPr marL="0" indent="0">
              <a:buNone/>
            </a:pPr>
            <a:r>
              <a:rPr lang="en-US" sz="2200" b="1" u="sng" dirty="0" smtClean="0">
                <a:solidFill>
                  <a:srgbClr val="35ACA2"/>
                </a:solidFill>
              </a:rPr>
              <a:t>Homograph</a:t>
            </a:r>
            <a:r>
              <a:rPr lang="en-US" sz="2200" dirty="0" smtClean="0">
                <a:solidFill>
                  <a:srgbClr val="35ACA2"/>
                </a:solidFill>
              </a:rPr>
              <a:t>:</a:t>
            </a:r>
          </a:p>
          <a:p>
            <a:r>
              <a:rPr lang="en-US" sz="2200" dirty="0">
                <a:solidFill>
                  <a:srgbClr val="35ACA2"/>
                </a:solidFill>
              </a:rPr>
              <a:t>Spelled the same </a:t>
            </a:r>
          </a:p>
          <a:p>
            <a:r>
              <a:rPr lang="en-US" sz="2200" dirty="0">
                <a:solidFill>
                  <a:srgbClr val="35ACA2"/>
                </a:solidFill>
              </a:rPr>
              <a:t>May/may not be pronounced the same way</a:t>
            </a:r>
          </a:p>
          <a:p>
            <a:r>
              <a:rPr lang="en-US" sz="2200" dirty="0">
                <a:solidFill>
                  <a:srgbClr val="35ACA2"/>
                </a:solidFill>
              </a:rPr>
              <a:t>Different meaning</a:t>
            </a:r>
          </a:p>
          <a:p>
            <a:pPr marL="0" indent="0">
              <a:buNone/>
            </a:pPr>
            <a:endParaRPr lang="en-US" sz="2200" dirty="0">
              <a:solidFill>
                <a:srgbClr val="35ACA2"/>
              </a:solidFill>
            </a:endParaRPr>
          </a:p>
        </p:txBody>
      </p:sp>
      <p:pic>
        <p:nvPicPr>
          <p:cNvPr id="2" name="Picture 1" descr="0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735667"/>
            <a:ext cx="3356529" cy="28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2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5ACA2"/>
                </a:solidFill>
              </a:rPr>
              <a:t>Let’s try some questions together! </a:t>
            </a:r>
            <a:r>
              <a:rPr lang="en-US" sz="2400" dirty="0" smtClean="0">
                <a:solidFill>
                  <a:srgbClr val="35ACA2"/>
                </a:solidFill>
                <a:sym typeface="Wingdings"/>
              </a:rPr>
              <a:t></a:t>
            </a:r>
            <a:endParaRPr lang="en-US" sz="2400" dirty="0">
              <a:solidFill>
                <a:srgbClr val="35ACA2"/>
              </a:solidFill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833" y="3134783"/>
            <a:ext cx="353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7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5ACA2"/>
                </a:solidFill>
              </a:rPr>
              <a:t>Work quietly with your teammate to answer the following </a:t>
            </a:r>
            <a:r>
              <a:rPr lang="en-US" sz="2400" dirty="0" smtClean="0">
                <a:solidFill>
                  <a:srgbClr val="35ACA2"/>
                </a:solidFill>
              </a:rPr>
              <a:t>questions</a:t>
            </a:r>
            <a:r>
              <a:rPr lang="en-US" sz="2400" dirty="0" smtClean="0">
                <a:solidFill>
                  <a:srgbClr val="35ACA2"/>
                </a:solidFill>
              </a:rPr>
              <a:t>! </a:t>
            </a:r>
            <a:endParaRPr lang="en-US" sz="2400" dirty="0">
              <a:solidFill>
                <a:srgbClr val="35ACA2"/>
              </a:solidFill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867" y="2942166"/>
            <a:ext cx="3054350" cy="34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8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5ACA2"/>
                </a:solidFill>
              </a:rPr>
              <a:t>Show me what you know! </a:t>
            </a:r>
            <a:r>
              <a:rPr lang="en-US" sz="2400" dirty="0" smtClean="0">
                <a:solidFill>
                  <a:srgbClr val="35ACA2"/>
                </a:solidFill>
                <a:sym typeface="Wingdings"/>
              </a:rPr>
              <a:t></a:t>
            </a:r>
          </a:p>
          <a:p>
            <a:r>
              <a:rPr lang="en-US" sz="2400" dirty="0" smtClean="0">
                <a:solidFill>
                  <a:srgbClr val="35ACA2"/>
                </a:solidFill>
                <a:sym typeface="Wingdings"/>
              </a:rPr>
              <a:t>Work independently and silently to answer the following </a:t>
            </a:r>
            <a:r>
              <a:rPr lang="en-US" sz="2400" dirty="0" smtClean="0">
                <a:solidFill>
                  <a:srgbClr val="35ACA2"/>
                </a:solidFill>
                <a:sym typeface="Wingdings"/>
              </a:rPr>
              <a:t>questions! </a:t>
            </a:r>
            <a:endParaRPr lang="en-US" sz="2400" dirty="0" smtClean="0">
              <a:solidFill>
                <a:srgbClr val="35ACA2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0214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5ACA2"/>
                </a:solidFill>
              </a:rPr>
              <a:t>Grab one of the sheets provided to you.</a:t>
            </a:r>
          </a:p>
          <a:p>
            <a:r>
              <a:rPr lang="en-US" sz="2400" dirty="0" smtClean="0">
                <a:solidFill>
                  <a:srgbClr val="35ACA2"/>
                </a:solidFill>
              </a:rPr>
              <a:t>When you are finished, evaluate your understanding &amp; place your paper in the appropriate folder. </a:t>
            </a:r>
          </a:p>
          <a:p>
            <a:pPr lvl="1"/>
            <a:r>
              <a:rPr lang="en-US" sz="2400" dirty="0" smtClean="0">
                <a:solidFill>
                  <a:srgbClr val="35ACA2"/>
                </a:solidFill>
              </a:rPr>
              <a:t>Are you an expert, practitioner, apprentice, or novice? </a:t>
            </a:r>
            <a:endParaRPr lang="en-US" sz="2400" dirty="0">
              <a:solidFill>
                <a:srgbClr val="35AC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780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47</TotalTime>
  <Words>181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Multiple Meaning Words</vt:lpstr>
      <vt:lpstr>Multiple Meaning Words </vt:lpstr>
      <vt:lpstr>Flocabulary Video </vt:lpstr>
      <vt:lpstr>Terminology </vt:lpstr>
      <vt:lpstr>Team Practice </vt:lpstr>
      <vt:lpstr>Teammate Practice</vt:lpstr>
      <vt:lpstr>Independent Practice </vt:lpstr>
      <vt:lpstr>Exit Ticket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Luteman</dc:creator>
  <cp:lastModifiedBy>Hillary Maly</cp:lastModifiedBy>
  <cp:revision>13</cp:revision>
  <dcterms:created xsi:type="dcterms:W3CDTF">2016-03-30T12:35:30Z</dcterms:created>
  <dcterms:modified xsi:type="dcterms:W3CDTF">2016-03-31T00:42:59Z</dcterms:modified>
</cp:coreProperties>
</file>