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3" r:id="rId4"/>
    <p:sldId id="270" r:id="rId5"/>
    <p:sldId id="258" r:id="rId6"/>
    <p:sldId id="259" r:id="rId7"/>
    <p:sldId id="261" r:id="rId8"/>
    <p:sldId id="262" r:id="rId9"/>
    <p:sldId id="265" r:id="rId10"/>
    <p:sldId id="266" r:id="rId11"/>
    <p:sldId id="267" r:id="rId12"/>
    <p:sldId id="268" r:id="rId13"/>
    <p:sldId id="264"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9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November 9, 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November 9,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November 9,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November 9,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November 9,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November 9,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November 9,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November 9,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November 9,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November 9, 2016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November 9, 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November 9, 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Inferences </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grade Literacy </a:t>
            </a:r>
            <a:endParaRPr lang="en-US" dirty="0"/>
          </a:p>
        </p:txBody>
      </p:sp>
    </p:spTree>
    <p:extLst>
      <p:ext uri="{BB962C8B-B14F-4D97-AF65-F5344CB8AC3E}">
        <p14:creationId xmlns:p14="http://schemas.microsoft.com/office/powerpoint/2010/main" val="7710359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723" y="456164"/>
            <a:ext cx="7555560" cy="1143000"/>
          </a:xfrm>
        </p:spPr>
        <p:txBody>
          <a:bodyPr>
            <a:normAutofit/>
          </a:bodyPr>
          <a:lstStyle/>
          <a:p>
            <a:r>
              <a:rPr lang="en-US" dirty="0" smtClean="0"/>
              <a:t>{</a:t>
            </a:r>
            <a:r>
              <a:rPr lang="en-US" u="sng" dirty="0" smtClean="0"/>
              <a:t>Team Practice</a:t>
            </a:r>
            <a:r>
              <a:rPr lang="en-US" dirty="0" smtClean="0"/>
              <a:t>: Example #2}</a:t>
            </a:r>
            <a:endParaRPr lang="en-US" dirty="0"/>
          </a:p>
        </p:txBody>
      </p:sp>
      <p:sp>
        <p:nvSpPr>
          <p:cNvPr id="3" name="Content Placeholder 2"/>
          <p:cNvSpPr>
            <a:spLocks noGrp="1"/>
          </p:cNvSpPr>
          <p:nvPr>
            <p:ph idx="1"/>
          </p:nvPr>
        </p:nvSpPr>
        <p:spPr>
          <a:xfrm>
            <a:off x="648723" y="1599164"/>
            <a:ext cx="7881671" cy="4698955"/>
          </a:xfrm>
        </p:spPr>
        <p:txBody>
          <a:bodyPr/>
          <a:lstStyle/>
          <a:p>
            <a:pPr marL="68580" indent="0">
              <a:buNone/>
            </a:pPr>
            <a:r>
              <a:rPr lang="en-US" dirty="0"/>
              <a:t>Dolphins have a poor sense of smell. In order to distinguish different types of fish, they have to taste the water around them. But, their vision is excellent and keeps them from bumping into things. </a:t>
            </a:r>
          </a:p>
          <a:p>
            <a:pPr marL="68580" indent="0">
              <a:buNone/>
            </a:pPr>
            <a:endParaRPr lang="en-US" dirty="0"/>
          </a:p>
          <a:p>
            <a:pPr marL="68580" indent="0">
              <a:buNone/>
            </a:pPr>
            <a:r>
              <a:rPr lang="en-US" dirty="0">
                <a:solidFill>
                  <a:schemeClr val="accent2"/>
                </a:solidFill>
              </a:rPr>
              <a:t>Based on the information in the text, what can a reader infer? </a:t>
            </a:r>
            <a:endParaRPr lang="en-US" dirty="0" smtClean="0">
              <a:solidFill>
                <a:schemeClr val="accent2"/>
              </a:solidFill>
            </a:endParaRPr>
          </a:p>
          <a:p>
            <a:pPr marL="68580" indent="0">
              <a:buNone/>
            </a:pPr>
            <a:endParaRPr lang="en-US" dirty="0">
              <a:solidFill>
                <a:schemeClr val="accent2"/>
              </a:solidFill>
            </a:endParaRPr>
          </a:p>
          <a:p>
            <a:pPr marL="68580" indent="0" algn="ctr">
              <a:buNone/>
            </a:pPr>
            <a:r>
              <a:rPr lang="en-US" b="1" dirty="0">
                <a:solidFill>
                  <a:srgbClr val="072C62"/>
                </a:solidFill>
              </a:rPr>
              <a:t>Text Clues + Schema = Inference</a:t>
            </a:r>
          </a:p>
          <a:p>
            <a:pPr marL="68580" indent="0">
              <a:buNone/>
            </a:pPr>
            <a:endParaRPr lang="en-US" dirty="0">
              <a:solidFill>
                <a:schemeClr val="accent2"/>
              </a:solidFill>
            </a:endParaRPr>
          </a:p>
          <a:p>
            <a:pPr marL="68580" indent="0">
              <a:buNone/>
            </a:pPr>
            <a:endParaRPr lang="en-US" dirty="0"/>
          </a:p>
        </p:txBody>
      </p:sp>
    </p:spTree>
    <p:extLst>
      <p:ext uri="{BB962C8B-B14F-4D97-AF65-F5344CB8AC3E}">
        <p14:creationId xmlns:p14="http://schemas.microsoft.com/office/powerpoint/2010/main" val="5091634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96" y="497671"/>
            <a:ext cx="7950327" cy="775431"/>
          </a:xfrm>
        </p:spPr>
        <p:txBody>
          <a:bodyPr/>
          <a:lstStyle/>
          <a:p>
            <a:r>
              <a:rPr lang="en-US" dirty="0" smtClean="0"/>
              <a:t>{</a:t>
            </a:r>
            <a:r>
              <a:rPr lang="en-US" u="sng" dirty="0" smtClean="0"/>
              <a:t>Team Practice</a:t>
            </a:r>
            <a:r>
              <a:rPr lang="en-US" dirty="0" smtClean="0"/>
              <a:t>: Example #3}</a:t>
            </a:r>
            <a:endParaRPr lang="en-US" dirty="0"/>
          </a:p>
        </p:txBody>
      </p:sp>
      <p:sp>
        <p:nvSpPr>
          <p:cNvPr id="3" name="Content Placeholder 2"/>
          <p:cNvSpPr>
            <a:spLocks noGrp="1"/>
          </p:cNvSpPr>
          <p:nvPr>
            <p:ph idx="1"/>
          </p:nvPr>
        </p:nvSpPr>
        <p:spPr>
          <a:xfrm>
            <a:off x="614396" y="1458693"/>
            <a:ext cx="7950326" cy="4770783"/>
          </a:xfrm>
        </p:spPr>
        <p:txBody>
          <a:bodyPr>
            <a:normAutofit fontScale="77500" lnSpcReduction="20000"/>
          </a:bodyPr>
          <a:lstStyle/>
          <a:p>
            <a:pPr marL="68580" indent="0" algn="ctr">
              <a:buNone/>
            </a:pPr>
            <a:r>
              <a:rPr lang="en-US" dirty="0" smtClean="0"/>
              <a:t>	[</a:t>
            </a:r>
            <a:r>
              <a:rPr lang="en-US" b="1" dirty="0" smtClean="0"/>
              <a:t>The Bet]</a:t>
            </a:r>
            <a:endParaRPr lang="en-US" dirty="0"/>
          </a:p>
          <a:p>
            <a:pPr marL="68580" indent="0">
              <a:buNone/>
            </a:pPr>
            <a:r>
              <a:rPr lang="en-US" dirty="0" smtClean="0"/>
              <a:t>Day </a:t>
            </a:r>
            <a:r>
              <a:rPr lang="en-US" dirty="0"/>
              <a:t>twisted into night and Carissa was still sitting in the same place that she had been. It was an ordinary day, and yet there seemed to be an intangible mist in the air. Something just wasn’t quite right and Carissa knew it although she could not explain how she knew. If everything had gone as planned, Alex would be back from doing the prank and old Mr. Wilson would be sitting on his porch as grumpy as usual fanning away anything and anyone that passed by his perfectly cut lawn. What was it with him anyway? </a:t>
            </a:r>
            <a:endParaRPr lang="en-US" dirty="0" smtClean="0"/>
          </a:p>
          <a:p>
            <a:pPr marL="68580" indent="0">
              <a:buNone/>
            </a:pPr>
            <a:endParaRPr lang="en-US" dirty="0"/>
          </a:p>
          <a:p>
            <a:pPr marL="68580" indent="0">
              <a:buNone/>
            </a:pPr>
            <a:r>
              <a:rPr lang="en-US" dirty="0"/>
              <a:t>After another hour had passed, Carissa could feel her stomach flounder inside. Still she had apprehension about calling Alex or any of her other friends. </a:t>
            </a:r>
          </a:p>
          <a:p>
            <a:endParaRPr lang="en-US" dirty="0"/>
          </a:p>
          <a:p>
            <a:pPr marL="68580" indent="0">
              <a:buNone/>
            </a:pPr>
            <a:r>
              <a:rPr lang="en-US" u="sng" dirty="0"/>
              <a:t>Question:</a:t>
            </a:r>
            <a:r>
              <a:rPr lang="en-US" dirty="0"/>
              <a:t> Carissa is waiting to hear from her friend Alex. How do you think the prank went? Use </a:t>
            </a:r>
            <a:r>
              <a:rPr lang="en-US" u="sng" dirty="0"/>
              <a:t>evidence</a:t>
            </a:r>
            <a:r>
              <a:rPr lang="en-US" dirty="0"/>
              <a:t> from the text &amp; your </a:t>
            </a:r>
            <a:r>
              <a:rPr lang="en-US" u="sng" dirty="0"/>
              <a:t>background knowledge</a:t>
            </a:r>
            <a:r>
              <a:rPr lang="en-US" dirty="0"/>
              <a:t> to support your answer. </a:t>
            </a:r>
          </a:p>
          <a:p>
            <a:pPr marL="68580" indent="0">
              <a:buNone/>
            </a:pPr>
            <a:endParaRPr lang="en-US" u="sng" dirty="0" smtClean="0"/>
          </a:p>
          <a:p>
            <a:pPr marL="68580" indent="0">
              <a:buNone/>
            </a:pPr>
            <a:endParaRPr lang="en-US" dirty="0"/>
          </a:p>
        </p:txBody>
      </p:sp>
    </p:spTree>
    <p:extLst>
      <p:ext uri="{BB962C8B-B14F-4D97-AF65-F5344CB8AC3E}">
        <p14:creationId xmlns:p14="http://schemas.microsoft.com/office/powerpoint/2010/main" val="27556060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558" y="640541"/>
            <a:ext cx="8018983" cy="1143000"/>
          </a:xfrm>
        </p:spPr>
        <p:txBody>
          <a:bodyPr>
            <a:normAutofit fontScale="90000"/>
          </a:bodyPr>
          <a:lstStyle/>
          <a:p>
            <a:pPr algn="ctr"/>
            <a:r>
              <a:rPr lang="en-US" dirty="0" smtClean="0"/>
              <a:t>{</a:t>
            </a:r>
            <a:r>
              <a:rPr lang="en-US" u="sng" dirty="0" smtClean="0"/>
              <a:t>Teammate Practice</a:t>
            </a:r>
            <a:r>
              <a:rPr lang="en-US" dirty="0" smtClean="0"/>
              <a:t>: </a:t>
            </a:r>
            <a:br>
              <a:rPr lang="en-US" dirty="0" smtClean="0"/>
            </a:br>
            <a:r>
              <a:rPr lang="en-US" dirty="0" smtClean="0"/>
              <a:t>Walk the Room}</a:t>
            </a:r>
            <a:endParaRPr lang="en-US" dirty="0"/>
          </a:p>
        </p:txBody>
      </p:sp>
      <p:sp>
        <p:nvSpPr>
          <p:cNvPr id="3" name="Content Placeholder 2"/>
          <p:cNvSpPr>
            <a:spLocks noGrp="1"/>
          </p:cNvSpPr>
          <p:nvPr>
            <p:ph idx="1"/>
          </p:nvPr>
        </p:nvSpPr>
        <p:spPr>
          <a:xfrm>
            <a:off x="446258" y="1853398"/>
            <a:ext cx="8204283" cy="4530527"/>
          </a:xfrm>
        </p:spPr>
        <p:txBody>
          <a:bodyPr>
            <a:normAutofit fontScale="77500" lnSpcReduction="20000"/>
          </a:bodyPr>
          <a:lstStyle/>
          <a:p>
            <a:pPr marL="68580" indent="0">
              <a:buNone/>
            </a:pPr>
            <a:r>
              <a:rPr lang="en-US" i="1" u="sng" dirty="0"/>
              <a:t>Directions</a:t>
            </a:r>
            <a:r>
              <a:rPr lang="en-US" i="1" u="sng" dirty="0" smtClean="0"/>
              <a:t>:</a:t>
            </a:r>
          </a:p>
          <a:p>
            <a:pPr marL="525780" indent="-457200">
              <a:buAutoNum type="arabicPeriod"/>
            </a:pPr>
            <a:r>
              <a:rPr lang="en-US" dirty="0" smtClean="0"/>
              <a:t>There are 6 different posters throughout the room.</a:t>
            </a:r>
          </a:p>
          <a:p>
            <a:pPr marL="525780" indent="-457200">
              <a:buAutoNum type="arabicPeriod"/>
            </a:pPr>
            <a:r>
              <a:rPr lang="en-US" dirty="0" smtClean="0"/>
              <a:t>Visit each </a:t>
            </a:r>
            <a:r>
              <a:rPr lang="en-US" dirty="0" smtClean="0"/>
              <a:t>of the posters. Read the task carefully &amp; follow the directions. </a:t>
            </a:r>
          </a:p>
          <a:p>
            <a:pPr lvl="1"/>
            <a:r>
              <a:rPr lang="en-US" dirty="0" smtClean="0"/>
              <a:t>Make sure that your written responses use complete sentences &amp; include both textual evidence and your background knowledge.</a:t>
            </a:r>
          </a:p>
          <a:p>
            <a:pPr lvl="1"/>
            <a:r>
              <a:rPr lang="en-US" dirty="0" smtClean="0"/>
              <a:t>For multiple-choice based questions, re-create the chart &amp; then answer the question. </a:t>
            </a:r>
          </a:p>
          <a:p>
            <a:pPr marL="68580" indent="0">
              <a:buNone/>
            </a:pPr>
            <a:endParaRPr lang="en-US" dirty="0"/>
          </a:p>
          <a:p>
            <a:pPr marL="68580" indent="0">
              <a:buNone/>
            </a:pPr>
            <a:r>
              <a:rPr lang="en-US" dirty="0" smtClean="0"/>
              <a:t>*</a:t>
            </a:r>
            <a:r>
              <a:rPr lang="en-US" dirty="0" smtClean="0"/>
              <a:t>*You may work individually or with </a:t>
            </a:r>
            <a:r>
              <a:rPr lang="en-US" dirty="0" smtClean="0"/>
              <a:t>a partner from your table. </a:t>
            </a:r>
            <a:r>
              <a:rPr lang="en-US" dirty="0" smtClean="0"/>
              <a:t>Make </a:t>
            </a:r>
            <a:r>
              <a:rPr lang="en-US" dirty="0" smtClean="0"/>
              <a:t>sure that you write your </a:t>
            </a:r>
            <a:r>
              <a:rPr lang="en-US" dirty="0" smtClean="0"/>
              <a:t>name(s) </a:t>
            </a:r>
            <a:r>
              <a:rPr lang="en-US" dirty="0" smtClean="0"/>
              <a:t>by your response.**</a:t>
            </a:r>
          </a:p>
          <a:p>
            <a:pPr marL="365760" lvl="1" indent="0">
              <a:buNone/>
            </a:pPr>
            <a:endParaRPr lang="en-US" dirty="0"/>
          </a:p>
          <a:p>
            <a:pPr marL="68580" indent="0">
              <a:buNone/>
            </a:pPr>
            <a:r>
              <a:rPr lang="en-US" u="sng" dirty="0" smtClean="0"/>
              <a:t>Above &amp; Beyond</a:t>
            </a:r>
            <a:r>
              <a:rPr lang="en-US" dirty="0" smtClean="0"/>
              <a:t>: Create your own scenario (imaginary or real-life) and ask your partner to make an inference about it. Then, switch roles and complete the same task. Complete this on the “Task #7 Poster.”</a:t>
            </a:r>
            <a:endParaRPr lang="en-US" dirty="0"/>
          </a:p>
        </p:txBody>
      </p:sp>
    </p:spTree>
    <p:extLst>
      <p:ext uri="{BB962C8B-B14F-4D97-AF65-F5344CB8AC3E}">
        <p14:creationId xmlns:p14="http://schemas.microsoft.com/office/powerpoint/2010/main" val="22766479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27" y="291737"/>
            <a:ext cx="7024744" cy="792593"/>
          </a:xfrm>
        </p:spPr>
        <p:txBody>
          <a:bodyPr/>
          <a:lstStyle/>
          <a:p>
            <a:r>
              <a:rPr lang="en-US" dirty="0" smtClean="0"/>
              <a:t>{Exit Ticket}</a:t>
            </a:r>
            <a:endParaRPr lang="en-US" dirty="0"/>
          </a:p>
        </p:txBody>
      </p:sp>
      <p:sp>
        <p:nvSpPr>
          <p:cNvPr id="3" name="Content Placeholder 2"/>
          <p:cNvSpPr>
            <a:spLocks noGrp="1"/>
          </p:cNvSpPr>
          <p:nvPr>
            <p:ph idx="1"/>
          </p:nvPr>
        </p:nvSpPr>
        <p:spPr>
          <a:xfrm>
            <a:off x="624427" y="1084330"/>
            <a:ext cx="7854477" cy="5419723"/>
          </a:xfrm>
        </p:spPr>
        <p:txBody>
          <a:bodyPr>
            <a:normAutofit fontScale="77500" lnSpcReduction="20000"/>
          </a:bodyPr>
          <a:lstStyle/>
          <a:p>
            <a:pPr marL="68580" indent="0">
              <a:buNone/>
            </a:pPr>
            <a:r>
              <a:rPr lang="en-US" u="sng" dirty="0" smtClean="0">
                <a:solidFill>
                  <a:srgbClr val="0E58C4"/>
                </a:solidFill>
              </a:rPr>
              <a:t>Part #1:</a:t>
            </a:r>
            <a:r>
              <a:rPr lang="en-US" dirty="0" smtClean="0">
                <a:solidFill>
                  <a:srgbClr val="0E58C4"/>
                </a:solidFill>
              </a:rPr>
              <a:t> On the top of your notes sheet, revisit your personal goal. Write a check mark next to it if you feel like you met your goal. Make a “X” if you did not meet your goal &amp; explain why. </a:t>
            </a:r>
          </a:p>
          <a:p>
            <a:pPr marL="68580" indent="0">
              <a:buNone/>
            </a:pPr>
            <a:endParaRPr lang="en-US" dirty="0">
              <a:solidFill>
                <a:srgbClr val="0E58C4"/>
              </a:solidFill>
              <a:latin typeface="Bookman Old Style"/>
              <a:cs typeface="Bookman Old Style"/>
              <a:sym typeface="Wingdings"/>
            </a:endParaRPr>
          </a:p>
          <a:p>
            <a:pPr marL="68580" indent="0">
              <a:buNone/>
            </a:pPr>
            <a:r>
              <a:rPr lang="en-US" u="sng" dirty="0">
                <a:solidFill>
                  <a:srgbClr val="0E58C4"/>
                </a:solidFill>
              </a:rPr>
              <a:t>Part </a:t>
            </a:r>
            <a:r>
              <a:rPr lang="en-US" u="sng" dirty="0" smtClean="0">
                <a:solidFill>
                  <a:srgbClr val="0E58C4"/>
                </a:solidFill>
              </a:rPr>
              <a:t>#2: </a:t>
            </a:r>
            <a:r>
              <a:rPr lang="en-US" dirty="0" smtClean="0">
                <a:solidFill>
                  <a:srgbClr val="0E58C4"/>
                </a:solidFill>
              </a:rPr>
              <a:t>Complete the exit ticket sheet. Make sure that you read the directions carefully </a:t>
            </a:r>
            <a:r>
              <a:rPr lang="en-US" dirty="0" smtClean="0">
                <a:solidFill>
                  <a:srgbClr val="0E58C4"/>
                </a:solidFill>
                <a:sym typeface="Wingdings"/>
              </a:rPr>
              <a:t> </a:t>
            </a:r>
          </a:p>
          <a:p>
            <a:pPr marL="68580" indent="0">
              <a:buNone/>
            </a:pPr>
            <a:endParaRPr lang="en-US" dirty="0">
              <a:solidFill>
                <a:srgbClr val="0E58C4"/>
              </a:solidFill>
              <a:latin typeface="Bookman Old Style"/>
              <a:cs typeface="Bookman Old Style"/>
              <a:sym typeface="Wingdings"/>
            </a:endParaRPr>
          </a:p>
          <a:p>
            <a:pPr marL="68580" indent="0">
              <a:buNone/>
            </a:pPr>
            <a:r>
              <a:rPr lang="en-US" dirty="0" smtClean="0">
                <a:solidFill>
                  <a:srgbClr val="0E58C4"/>
                </a:solidFill>
                <a:latin typeface="Century Gothic"/>
                <a:cs typeface="Century Gothic"/>
                <a:sym typeface="Wingdings"/>
              </a:rPr>
              <a:t>When you are finished, </a:t>
            </a:r>
            <a:r>
              <a:rPr lang="en-US" dirty="0" smtClean="0">
                <a:solidFill>
                  <a:srgbClr val="0E58C4"/>
                </a:solidFill>
                <a:latin typeface="Century Gothic"/>
                <a:cs typeface="Century Gothic"/>
                <a:sym typeface="Wingdings"/>
              </a:rPr>
              <a:t>you will be asked to place </a:t>
            </a:r>
            <a:r>
              <a:rPr lang="en-US" dirty="0" smtClean="0">
                <a:solidFill>
                  <a:srgbClr val="0E58C4"/>
                </a:solidFill>
                <a:latin typeface="Century Gothic"/>
                <a:cs typeface="Century Gothic"/>
                <a:sym typeface="Wingdings"/>
              </a:rPr>
              <a:t>your exit ticket in the location that most closely matches how you feel about your performance. </a:t>
            </a:r>
          </a:p>
          <a:p>
            <a:r>
              <a:rPr lang="en-US" dirty="0" smtClean="0">
                <a:solidFill>
                  <a:srgbClr val="0E58C4"/>
                </a:solidFill>
                <a:latin typeface="Century Gothic"/>
                <a:cs typeface="Century Gothic"/>
                <a:sym typeface="Wingdings"/>
              </a:rPr>
              <a:t>Are you an expert, practitioner, apprentice, or novice? </a:t>
            </a:r>
          </a:p>
          <a:p>
            <a:pPr lvl="1"/>
            <a:r>
              <a:rPr lang="en-US" u="sng" dirty="0" smtClean="0">
                <a:solidFill>
                  <a:srgbClr val="0E58C4"/>
                </a:solidFill>
                <a:latin typeface="Century Gothic"/>
                <a:cs typeface="Century Gothic"/>
                <a:sym typeface="Wingdings"/>
              </a:rPr>
              <a:t>Expert</a:t>
            </a:r>
            <a:r>
              <a:rPr lang="en-US" dirty="0" smtClean="0">
                <a:solidFill>
                  <a:srgbClr val="0E58C4"/>
                </a:solidFill>
                <a:latin typeface="Century Gothic"/>
                <a:cs typeface="Century Gothic"/>
                <a:sym typeface="Wingdings"/>
              </a:rPr>
              <a:t>: I can do this on my own &amp; can explain how to do it. </a:t>
            </a:r>
          </a:p>
          <a:p>
            <a:pPr lvl="1"/>
            <a:r>
              <a:rPr lang="en-US" u="sng" dirty="0" smtClean="0">
                <a:solidFill>
                  <a:srgbClr val="0E58C4"/>
                </a:solidFill>
                <a:latin typeface="Century Gothic"/>
                <a:cs typeface="Century Gothic"/>
                <a:sym typeface="Wingdings"/>
              </a:rPr>
              <a:t>Practitioner</a:t>
            </a:r>
            <a:r>
              <a:rPr lang="en-US" dirty="0" smtClean="0">
                <a:solidFill>
                  <a:srgbClr val="0E58C4"/>
                </a:solidFill>
                <a:latin typeface="Century Gothic"/>
                <a:cs typeface="Century Gothic"/>
                <a:sym typeface="Wingdings"/>
              </a:rPr>
              <a:t>: I can do this on my own without any help.</a:t>
            </a:r>
          </a:p>
          <a:p>
            <a:pPr lvl="1"/>
            <a:r>
              <a:rPr lang="en-US" u="sng" dirty="0" smtClean="0">
                <a:solidFill>
                  <a:srgbClr val="0E58C4"/>
                </a:solidFill>
                <a:latin typeface="Century Gothic"/>
                <a:cs typeface="Century Gothic"/>
                <a:sym typeface="Wingdings"/>
              </a:rPr>
              <a:t>Apprentice</a:t>
            </a:r>
            <a:r>
              <a:rPr lang="en-US" dirty="0" smtClean="0">
                <a:solidFill>
                  <a:srgbClr val="0E58C4"/>
                </a:solidFill>
                <a:latin typeface="Century Gothic"/>
                <a:cs typeface="Century Gothic"/>
                <a:sym typeface="Wingdings"/>
              </a:rPr>
              <a:t>: I can do this if I look at an example or get help.</a:t>
            </a:r>
          </a:p>
          <a:p>
            <a:pPr lvl="1"/>
            <a:r>
              <a:rPr lang="en-US" u="sng" dirty="0" smtClean="0">
                <a:solidFill>
                  <a:srgbClr val="0E58C4"/>
                </a:solidFill>
                <a:latin typeface="Century Gothic"/>
                <a:cs typeface="Century Gothic"/>
                <a:sym typeface="Wingdings"/>
              </a:rPr>
              <a:t>Novice</a:t>
            </a:r>
            <a:r>
              <a:rPr lang="en-US" dirty="0" smtClean="0">
                <a:solidFill>
                  <a:srgbClr val="0E58C4"/>
                </a:solidFill>
                <a:latin typeface="Century Gothic"/>
                <a:cs typeface="Century Gothic"/>
                <a:sym typeface="Wingdings"/>
              </a:rPr>
              <a:t>: I’m just starting to learn this, and I don’t understand it yet. </a:t>
            </a:r>
            <a:endParaRPr lang="en-US" dirty="0" smtClean="0">
              <a:solidFill>
                <a:srgbClr val="0E58C4"/>
              </a:solidFill>
              <a:latin typeface="Century Gothic"/>
              <a:cs typeface="Century Gothic"/>
              <a:sym typeface="Wingdings"/>
            </a:endParaRPr>
          </a:p>
          <a:p>
            <a:pPr marL="365760" lvl="1" indent="0">
              <a:buNone/>
            </a:pPr>
            <a:endParaRPr lang="en-US" dirty="0">
              <a:solidFill>
                <a:srgbClr val="0E58C4"/>
              </a:solidFill>
              <a:latin typeface="Century Gothic"/>
              <a:cs typeface="Century Gothic"/>
              <a:sym typeface="Wingdings"/>
            </a:endParaRPr>
          </a:p>
          <a:p>
            <a:pPr marL="365760" lvl="1" indent="0">
              <a:buNone/>
            </a:pPr>
            <a:endParaRPr lang="en-US" dirty="0" smtClean="0">
              <a:solidFill>
                <a:srgbClr val="0E58C4"/>
              </a:solidFill>
              <a:latin typeface="Century Gothic"/>
              <a:cs typeface="Century Gothic"/>
              <a:sym typeface="Wingdings"/>
            </a:endParaRPr>
          </a:p>
          <a:p>
            <a:pPr marL="68580" indent="0">
              <a:buNone/>
            </a:pPr>
            <a:r>
              <a:rPr lang="en-US" dirty="0" smtClean="0">
                <a:solidFill>
                  <a:srgbClr val="0E58C4"/>
                </a:solidFill>
                <a:latin typeface="Century Gothic"/>
                <a:cs typeface="Century Gothic"/>
                <a:sym typeface="Wingdings"/>
              </a:rPr>
              <a:t>**</a:t>
            </a:r>
            <a:r>
              <a:rPr lang="en-US" u="sng" dirty="0">
                <a:solidFill>
                  <a:srgbClr val="297FD5"/>
                </a:solidFill>
              </a:rPr>
              <a:t>Above &amp; Beyond: </a:t>
            </a:r>
            <a:r>
              <a:rPr lang="en-US" dirty="0">
                <a:solidFill>
                  <a:srgbClr val="297FD5"/>
                </a:solidFill>
              </a:rPr>
              <a:t>Read independently. As you read, use post-it notes to make inferences about what you read</a:t>
            </a:r>
            <a:r>
              <a:rPr lang="en-US" dirty="0" smtClean="0">
                <a:solidFill>
                  <a:srgbClr val="297FD5"/>
                </a:solidFill>
              </a:rPr>
              <a:t>.**</a:t>
            </a:r>
            <a:endParaRPr lang="en-US" u="sng" dirty="0">
              <a:solidFill>
                <a:srgbClr val="297FD5"/>
              </a:solidFill>
            </a:endParaRPr>
          </a:p>
          <a:p>
            <a:pPr marL="68580" indent="0">
              <a:buNone/>
            </a:pPr>
            <a:endParaRPr lang="en-US" dirty="0" smtClean="0">
              <a:solidFill>
                <a:srgbClr val="0E58C4"/>
              </a:solidFill>
              <a:latin typeface="Century Gothic"/>
              <a:cs typeface="Century Gothic"/>
              <a:sym typeface="Wingdings"/>
            </a:endParaRPr>
          </a:p>
          <a:p>
            <a:pPr marL="68580" indent="0">
              <a:buNone/>
            </a:pPr>
            <a:endParaRPr lang="en-US" dirty="0">
              <a:latin typeface="Century Gothic"/>
              <a:cs typeface="Century Gothic"/>
              <a:sym typeface="Wingdings"/>
            </a:endParaRPr>
          </a:p>
          <a:p>
            <a:pPr marL="68580" indent="0">
              <a:buNone/>
            </a:pPr>
            <a:endParaRPr lang="en-US" dirty="0"/>
          </a:p>
          <a:p>
            <a:pPr marL="68580" indent="0">
              <a:buNone/>
            </a:pPr>
            <a:endParaRPr lang="en-US" dirty="0" smtClean="0"/>
          </a:p>
          <a:p>
            <a:endParaRPr lang="en-US" u="sng" dirty="0" smtClean="0"/>
          </a:p>
          <a:p>
            <a:pPr marL="68580" indent="0">
              <a:buNone/>
            </a:pPr>
            <a:endParaRPr lang="en-US" u="sng" dirty="0"/>
          </a:p>
        </p:txBody>
      </p:sp>
    </p:spTree>
    <p:extLst>
      <p:ext uri="{BB962C8B-B14F-4D97-AF65-F5344CB8AC3E}">
        <p14:creationId xmlns:p14="http://schemas.microsoft.com/office/powerpoint/2010/main" val="38992647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 </a:t>
            </a:r>
            <a:endParaRPr lang="en-US" dirty="0"/>
          </a:p>
        </p:txBody>
      </p:sp>
      <p:sp>
        <p:nvSpPr>
          <p:cNvPr id="3" name="Content Placeholder 2"/>
          <p:cNvSpPr>
            <a:spLocks noGrp="1"/>
          </p:cNvSpPr>
          <p:nvPr>
            <p:ph idx="1"/>
          </p:nvPr>
        </p:nvSpPr>
        <p:spPr/>
        <p:txBody>
          <a:bodyPr/>
          <a:lstStyle/>
          <a:p>
            <a:pPr marL="68580" indent="0">
              <a:buNone/>
            </a:pPr>
            <a:r>
              <a:rPr lang="en-US" dirty="0" smtClean="0"/>
              <a:t>Answer each of the following questions </a:t>
            </a:r>
            <a:r>
              <a:rPr lang="en-US" u="sng" dirty="0" smtClean="0"/>
              <a:t>very</a:t>
            </a:r>
            <a:r>
              <a:rPr lang="en-US" dirty="0" smtClean="0"/>
              <a:t> carefully! </a:t>
            </a:r>
            <a:r>
              <a:rPr lang="en-US" u="sng" dirty="0" smtClean="0"/>
              <a:t>Remember</a:t>
            </a:r>
            <a:r>
              <a:rPr lang="en-US" dirty="0" smtClean="0"/>
              <a:t>: textual evidence &amp; background knowledge are required! </a:t>
            </a:r>
            <a:r>
              <a:rPr lang="en-US" dirty="0" smtClean="0">
                <a:sym typeface="Wingdings"/>
              </a:rPr>
              <a:t> </a:t>
            </a:r>
            <a:endParaRPr lang="en-US" dirty="0">
              <a:sym typeface="Wingdings"/>
            </a:endParaRPr>
          </a:p>
          <a:p>
            <a:pPr marL="68580" indent="0">
              <a:buNone/>
            </a:pPr>
            <a:endParaRPr lang="en-US" dirty="0" smtClean="0"/>
          </a:p>
          <a:p>
            <a:pPr marL="68580" indent="0">
              <a:buNone/>
            </a:pPr>
            <a:r>
              <a:rPr lang="en-US" u="sng" dirty="0" smtClean="0">
                <a:solidFill>
                  <a:srgbClr val="297FD5"/>
                </a:solidFill>
              </a:rPr>
              <a:t>Above &amp; Beyond: </a:t>
            </a:r>
            <a:r>
              <a:rPr lang="en-US" dirty="0" smtClean="0">
                <a:solidFill>
                  <a:srgbClr val="297FD5"/>
                </a:solidFill>
              </a:rPr>
              <a:t>Read independently. As you read, use post-it notes to make inferences about what you read. </a:t>
            </a:r>
            <a:endParaRPr lang="en-US" u="sng" dirty="0">
              <a:solidFill>
                <a:srgbClr val="297FD5"/>
              </a:solidFill>
            </a:endParaRPr>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26856520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861" y="549104"/>
            <a:ext cx="7500569" cy="1143000"/>
          </a:xfrm>
        </p:spPr>
        <p:txBody>
          <a:bodyPr>
            <a:normAutofit/>
          </a:bodyPr>
          <a:lstStyle/>
          <a:p>
            <a:r>
              <a:rPr lang="en-US" dirty="0" smtClean="0"/>
              <a:t>{Mystery Mail} </a:t>
            </a:r>
            <a:endParaRPr lang="en-US" dirty="0"/>
          </a:p>
        </p:txBody>
      </p:sp>
      <p:sp>
        <p:nvSpPr>
          <p:cNvPr id="3" name="Content Placeholder 2"/>
          <p:cNvSpPr>
            <a:spLocks noGrp="1"/>
          </p:cNvSpPr>
          <p:nvPr>
            <p:ph idx="1"/>
          </p:nvPr>
        </p:nvSpPr>
        <p:spPr>
          <a:xfrm>
            <a:off x="635060" y="1599165"/>
            <a:ext cx="7809516" cy="2588142"/>
          </a:xfrm>
        </p:spPr>
        <p:txBody>
          <a:bodyPr/>
          <a:lstStyle/>
          <a:p>
            <a:r>
              <a:rPr lang="en-US" i="1" dirty="0" smtClean="0"/>
              <a:t>As </a:t>
            </a:r>
            <a:r>
              <a:rPr lang="en-US" i="1" dirty="0"/>
              <a:t>your classmate pulls out each item from the mystery </a:t>
            </a:r>
            <a:r>
              <a:rPr lang="en-US" i="1" dirty="0" smtClean="0"/>
              <a:t>envelope, </a:t>
            </a:r>
            <a:r>
              <a:rPr lang="en-US" i="1" dirty="0"/>
              <a:t>write down each item under the “Clues” section. </a:t>
            </a:r>
            <a:endParaRPr lang="en-US" i="1" dirty="0" smtClean="0"/>
          </a:p>
          <a:p>
            <a:r>
              <a:rPr lang="en-US" i="1" dirty="0" smtClean="0"/>
              <a:t>You </a:t>
            </a:r>
            <a:r>
              <a:rPr lang="en-US" i="1" dirty="0"/>
              <a:t>are going to use the clue, combined with your schema, or background knowledge, to </a:t>
            </a:r>
            <a:r>
              <a:rPr lang="en-US" i="1" dirty="0" smtClean="0"/>
              <a:t>figure out who sent the mystery mail. </a:t>
            </a:r>
            <a:endParaRPr lang="en-US" dirty="0"/>
          </a:p>
          <a:p>
            <a:pPr marL="6858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11254474"/>
              </p:ext>
            </p:extLst>
          </p:nvPr>
        </p:nvGraphicFramePr>
        <p:xfrm>
          <a:off x="1956670" y="4059294"/>
          <a:ext cx="5498170" cy="2255988"/>
        </p:xfrm>
        <a:graphic>
          <a:graphicData uri="http://schemas.openxmlformats.org/presentationml/2006/ole">
            <mc:AlternateContent xmlns:mc="http://schemas.openxmlformats.org/markup-compatibility/2006">
              <mc:Choice xmlns:v="urn:schemas-microsoft-com:vml" Requires="v">
                <p:oleObj spid="_x0000_s1113" name="Document" r:id="rId3" imgW="7035800" imgH="3581400" progId="Word.Document.12">
                  <p:embed/>
                </p:oleObj>
              </mc:Choice>
              <mc:Fallback>
                <p:oleObj name="Document" r:id="rId3" imgW="7035800" imgH="3581400" progId="Word.Document.12">
                  <p:embed/>
                  <p:pic>
                    <p:nvPicPr>
                      <p:cNvPr id="0" name=""/>
                      <p:cNvPicPr/>
                      <p:nvPr/>
                    </p:nvPicPr>
                    <p:blipFill>
                      <a:blip r:embed="rId4"/>
                      <a:stretch>
                        <a:fillRect/>
                      </a:stretch>
                    </p:blipFill>
                    <p:spPr>
                      <a:xfrm>
                        <a:off x="1956670" y="4059294"/>
                        <a:ext cx="5498170" cy="2255988"/>
                      </a:xfrm>
                      <a:prstGeom prst="rect">
                        <a:avLst/>
                      </a:prstGeom>
                      <a:solidFill>
                        <a:srgbClr val="CCFFCC"/>
                      </a:solidFill>
                    </p:spPr>
                  </p:pic>
                </p:oleObj>
              </mc:Fallback>
            </mc:AlternateContent>
          </a:graphicData>
        </a:graphic>
      </p:graphicFrame>
    </p:spTree>
    <p:extLst>
      <p:ext uri="{BB962C8B-B14F-4D97-AF65-F5344CB8AC3E}">
        <p14:creationId xmlns:p14="http://schemas.microsoft.com/office/powerpoint/2010/main" val="1653251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343" y="456164"/>
            <a:ext cx="7024744" cy="1143000"/>
          </a:xfrm>
        </p:spPr>
        <p:txBody>
          <a:bodyPr/>
          <a:lstStyle/>
          <a:p>
            <a:r>
              <a:rPr lang="en-US" dirty="0" smtClean="0"/>
              <a:t>{Schedule}</a:t>
            </a:r>
            <a:endParaRPr lang="en-US" dirty="0"/>
          </a:p>
        </p:txBody>
      </p:sp>
      <p:sp>
        <p:nvSpPr>
          <p:cNvPr id="3" name="Content Placeholder 2"/>
          <p:cNvSpPr>
            <a:spLocks noGrp="1"/>
          </p:cNvSpPr>
          <p:nvPr>
            <p:ph idx="1"/>
          </p:nvPr>
        </p:nvSpPr>
        <p:spPr>
          <a:xfrm>
            <a:off x="1043492" y="1911786"/>
            <a:ext cx="6777317" cy="3508977"/>
          </a:xfrm>
        </p:spPr>
        <p:txBody>
          <a:bodyPr>
            <a:normAutofit/>
          </a:bodyPr>
          <a:lstStyle/>
          <a:p>
            <a:pPr marL="525780" indent="-457200">
              <a:buFont typeface="+mj-lt"/>
              <a:buAutoNum type="arabicPeriod"/>
            </a:pPr>
            <a:r>
              <a:rPr lang="en-US" dirty="0" smtClean="0"/>
              <a:t>Bell-Ringer</a:t>
            </a:r>
            <a:r>
              <a:rPr lang="en-US" dirty="0"/>
              <a:t> </a:t>
            </a:r>
            <a:r>
              <a:rPr lang="en-US" dirty="0" smtClean="0"/>
              <a:t>Sheet</a:t>
            </a:r>
          </a:p>
          <a:p>
            <a:pPr marL="525780" indent="-457200">
              <a:buFont typeface="+mj-lt"/>
              <a:buAutoNum type="arabicPeriod"/>
            </a:pPr>
            <a:r>
              <a:rPr lang="en-US" dirty="0" smtClean="0"/>
              <a:t>Mystery Mail Activity</a:t>
            </a:r>
          </a:p>
          <a:p>
            <a:pPr marL="525780" indent="-457200">
              <a:buFont typeface="+mj-lt"/>
              <a:buAutoNum type="arabicPeriod"/>
            </a:pPr>
            <a:r>
              <a:rPr lang="en-US" dirty="0" smtClean="0"/>
              <a:t>Objectives &amp; Goal Setting </a:t>
            </a:r>
          </a:p>
          <a:p>
            <a:pPr marL="525780" indent="-457200">
              <a:buFont typeface="+mj-lt"/>
              <a:buAutoNum type="arabicPeriod"/>
            </a:pPr>
            <a:r>
              <a:rPr lang="en-US" dirty="0" smtClean="0"/>
              <a:t>Guided Notes </a:t>
            </a:r>
          </a:p>
          <a:p>
            <a:pPr marL="525780" indent="-457200">
              <a:buFont typeface="+mj-lt"/>
              <a:buAutoNum type="arabicPeriod"/>
            </a:pPr>
            <a:r>
              <a:rPr lang="en-US" dirty="0" smtClean="0"/>
              <a:t>Team Practice </a:t>
            </a:r>
          </a:p>
          <a:p>
            <a:pPr marL="525780" indent="-457200">
              <a:buFont typeface="+mj-lt"/>
              <a:buAutoNum type="arabicPeriod"/>
            </a:pPr>
            <a:r>
              <a:rPr lang="en-US" dirty="0" smtClean="0"/>
              <a:t>Teammate Practice (Walk the Room)</a:t>
            </a:r>
          </a:p>
          <a:p>
            <a:pPr marL="525780" indent="-457200">
              <a:buFont typeface="+mj-lt"/>
              <a:buAutoNum type="arabicPeriod"/>
            </a:pPr>
            <a:r>
              <a:rPr lang="en-US" dirty="0" smtClean="0"/>
              <a:t>Independent </a:t>
            </a:r>
            <a:r>
              <a:rPr lang="en-US" dirty="0" smtClean="0"/>
              <a:t>Practice/ Exit </a:t>
            </a:r>
            <a:r>
              <a:rPr lang="en-US" dirty="0" smtClean="0"/>
              <a:t>Ticket </a:t>
            </a:r>
            <a:endParaRPr lang="en-US" dirty="0"/>
          </a:p>
        </p:txBody>
      </p:sp>
    </p:spTree>
    <p:extLst>
      <p:ext uri="{BB962C8B-B14F-4D97-AF65-F5344CB8AC3E}">
        <p14:creationId xmlns:p14="http://schemas.microsoft.com/office/powerpoint/2010/main" val="40509237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u="sng" dirty="0" smtClean="0"/>
              <a:t>I CAN</a:t>
            </a:r>
            <a:r>
              <a:rPr lang="en-US" dirty="0" smtClean="0"/>
              <a:t>...state the difference between an inference &amp; a prediction.</a:t>
            </a:r>
          </a:p>
          <a:p>
            <a:r>
              <a:rPr lang="en-US" u="sng" dirty="0" smtClean="0"/>
              <a:t>I CAN</a:t>
            </a:r>
            <a:r>
              <a:rPr lang="en-US" dirty="0" smtClean="0"/>
              <a:t>...draw inferences from a text. </a:t>
            </a:r>
            <a:endParaRPr lang="en-US" dirty="0"/>
          </a:p>
        </p:txBody>
      </p:sp>
      <p:pic>
        <p:nvPicPr>
          <p:cNvPr id="4" name="Picture 3"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7733" y="3989919"/>
            <a:ext cx="2946400" cy="2247900"/>
          </a:xfrm>
          <a:prstGeom prst="rect">
            <a:avLst/>
          </a:prstGeom>
        </p:spPr>
      </p:pic>
    </p:spTree>
    <p:extLst>
      <p:ext uri="{BB962C8B-B14F-4D97-AF65-F5344CB8AC3E}">
        <p14:creationId xmlns:p14="http://schemas.microsoft.com/office/powerpoint/2010/main" val="14905328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0"/>
            <a:ext cx="7024744" cy="1143000"/>
          </a:xfrm>
        </p:spPr>
        <p:txBody>
          <a:bodyPr/>
          <a:lstStyle/>
          <a:p>
            <a:r>
              <a:rPr lang="en-US" dirty="0" smtClean="0"/>
              <a:t>{Goal Setting} </a:t>
            </a:r>
            <a:endParaRPr lang="en-US" dirty="0"/>
          </a:p>
        </p:txBody>
      </p:sp>
      <p:sp>
        <p:nvSpPr>
          <p:cNvPr id="3" name="Content Placeholder 2"/>
          <p:cNvSpPr>
            <a:spLocks noGrp="1"/>
          </p:cNvSpPr>
          <p:nvPr>
            <p:ph idx="1"/>
          </p:nvPr>
        </p:nvSpPr>
        <p:spPr>
          <a:xfrm>
            <a:off x="617896" y="1252761"/>
            <a:ext cx="7843844" cy="4959554"/>
          </a:xfrm>
        </p:spPr>
        <p:txBody>
          <a:bodyPr>
            <a:normAutofit/>
          </a:bodyPr>
          <a:lstStyle/>
          <a:p>
            <a:r>
              <a:rPr lang="en-US" dirty="0" smtClean="0">
                <a:latin typeface="Century Gothic"/>
                <a:cs typeface="Century Gothic"/>
              </a:rPr>
              <a:t>What </a:t>
            </a:r>
            <a:r>
              <a:rPr lang="en-US" dirty="0">
                <a:latin typeface="Century Gothic"/>
                <a:cs typeface="Century Gothic"/>
              </a:rPr>
              <a:t>is your personal goal for today? What do you want to accomplish by the end of today’s class period</a:t>
            </a:r>
            <a:r>
              <a:rPr lang="en-US" dirty="0" smtClean="0">
                <a:latin typeface="Century Gothic"/>
                <a:cs typeface="Century Gothic"/>
              </a:rPr>
              <a:t>?</a:t>
            </a:r>
          </a:p>
          <a:p>
            <a:pPr marL="68580" indent="0">
              <a:buNone/>
            </a:pPr>
            <a:endParaRPr lang="en-US" dirty="0">
              <a:latin typeface="Century Gothic"/>
              <a:cs typeface="Century Gothic"/>
            </a:endParaRPr>
          </a:p>
          <a:p>
            <a:r>
              <a:rPr lang="en-US" dirty="0" smtClean="0">
                <a:latin typeface="Century Gothic"/>
                <a:cs typeface="Century Gothic"/>
              </a:rPr>
              <a:t>Your </a:t>
            </a:r>
            <a:r>
              <a:rPr lang="en-US" dirty="0">
                <a:latin typeface="Century Gothic"/>
                <a:cs typeface="Century Gothic"/>
              </a:rPr>
              <a:t>goal should...</a:t>
            </a:r>
          </a:p>
          <a:p>
            <a:pPr lvl="1"/>
            <a:r>
              <a:rPr lang="en-US" sz="2400" b="1" dirty="0">
                <a:latin typeface="Century Gothic"/>
                <a:cs typeface="Century Gothic"/>
              </a:rPr>
              <a:t>Be specific </a:t>
            </a:r>
          </a:p>
          <a:p>
            <a:pPr lvl="1"/>
            <a:r>
              <a:rPr lang="en-US" sz="2400" b="1" dirty="0">
                <a:latin typeface="Century Gothic"/>
                <a:cs typeface="Century Gothic"/>
              </a:rPr>
              <a:t>Be reasonable </a:t>
            </a:r>
          </a:p>
          <a:p>
            <a:pPr lvl="1"/>
            <a:r>
              <a:rPr lang="en-US" sz="2400" b="1" dirty="0">
                <a:latin typeface="Century Gothic"/>
                <a:cs typeface="Century Gothic"/>
              </a:rPr>
              <a:t>Relate to today’s lesson</a:t>
            </a:r>
          </a:p>
          <a:p>
            <a:endParaRPr lang="en-US" dirty="0">
              <a:latin typeface="Century Gothic"/>
              <a:cs typeface="Century Gothic"/>
            </a:endParaRPr>
          </a:p>
        </p:txBody>
      </p:sp>
      <p:pic>
        <p:nvPicPr>
          <p:cNvPr id="4" name="Picture 3"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5779" y="4619335"/>
            <a:ext cx="3430538" cy="1764590"/>
          </a:xfrm>
          <a:prstGeom prst="rect">
            <a:avLst/>
          </a:prstGeom>
        </p:spPr>
      </p:pic>
    </p:spTree>
    <p:extLst>
      <p:ext uri="{BB962C8B-B14F-4D97-AF65-F5344CB8AC3E}">
        <p14:creationId xmlns:p14="http://schemas.microsoft.com/office/powerpoint/2010/main" val="27692944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725" y="221093"/>
            <a:ext cx="7024744" cy="1143000"/>
          </a:xfrm>
        </p:spPr>
        <p:txBody>
          <a:bodyPr/>
          <a:lstStyle/>
          <a:p>
            <a:r>
              <a:rPr lang="en-US" dirty="0" smtClean="0"/>
              <a:t>{Definition: Inferences} </a:t>
            </a:r>
            <a:endParaRPr lang="en-US" dirty="0"/>
          </a:p>
        </p:txBody>
      </p:sp>
      <p:sp>
        <p:nvSpPr>
          <p:cNvPr id="3" name="Content Placeholder 2"/>
          <p:cNvSpPr>
            <a:spLocks noGrp="1"/>
          </p:cNvSpPr>
          <p:nvPr>
            <p:ph idx="1"/>
          </p:nvPr>
        </p:nvSpPr>
        <p:spPr>
          <a:xfrm>
            <a:off x="648725" y="1364094"/>
            <a:ext cx="7898834" cy="2119608"/>
          </a:xfrm>
        </p:spPr>
        <p:txBody>
          <a:bodyPr/>
          <a:lstStyle/>
          <a:p>
            <a:r>
              <a:rPr lang="en-US" dirty="0" smtClean="0"/>
              <a:t>An</a:t>
            </a:r>
            <a:r>
              <a:rPr lang="en-US" b="1" u="sng" dirty="0" smtClean="0">
                <a:solidFill>
                  <a:srgbClr val="0E58C4"/>
                </a:solidFill>
              </a:rPr>
              <a:t> inference </a:t>
            </a:r>
            <a:r>
              <a:rPr lang="en-US" dirty="0" smtClean="0"/>
              <a:t>has two components. </a:t>
            </a:r>
            <a:endParaRPr lang="en-US" dirty="0"/>
          </a:p>
          <a:p>
            <a:r>
              <a:rPr lang="en-US" dirty="0" smtClean="0"/>
              <a:t>When making an </a:t>
            </a:r>
            <a:r>
              <a:rPr lang="en-US" b="1" u="sng" dirty="0" smtClean="0">
                <a:solidFill>
                  <a:srgbClr val="0E58C4"/>
                </a:solidFill>
              </a:rPr>
              <a:t>inference</a:t>
            </a:r>
            <a:r>
              <a:rPr lang="en-US" dirty="0" smtClean="0"/>
              <a:t>, we use </a:t>
            </a:r>
            <a:r>
              <a:rPr lang="en-US" b="1" u="sng" dirty="0" smtClean="0">
                <a:solidFill>
                  <a:srgbClr val="0E58C4"/>
                </a:solidFill>
              </a:rPr>
              <a:t>clues</a:t>
            </a:r>
            <a:r>
              <a:rPr lang="en-US" dirty="0" smtClean="0"/>
              <a:t> and our </a:t>
            </a:r>
            <a:r>
              <a:rPr lang="en-US" b="1" u="sng" dirty="0" smtClean="0">
                <a:solidFill>
                  <a:srgbClr val="0E58C4"/>
                </a:solidFill>
              </a:rPr>
              <a:t>schema</a:t>
            </a:r>
            <a:r>
              <a:rPr lang="en-US" b="1" dirty="0" smtClean="0">
                <a:solidFill>
                  <a:srgbClr val="0E58C4"/>
                </a:solidFill>
              </a:rPr>
              <a:t> </a:t>
            </a:r>
            <a:r>
              <a:rPr lang="en-US" dirty="0" smtClean="0"/>
              <a:t>or </a:t>
            </a:r>
            <a:r>
              <a:rPr lang="en-US" b="1" u="sng" dirty="0" smtClean="0">
                <a:solidFill>
                  <a:srgbClr val="0E58C4"/>
                </a:solidFill>
              </a:rPr>
              <a:t>background knowledge</a:t>
            </a:r>
            <a:r>
              <a:rPr lang="en-US" dirty="0" smtClean="0"/>
              <a:t>. </a:t>
            </a:r>
          </a:p>
          <a:p>
            <a:r>
              <a:rPr lang="en-US" dirty="0" smtClean="0"/>
              <a:t>There is a difference between an </a:t>
            </a:r>
            <a:r>
              <a:rPr lang="en-US" b="1" u="sng" dirty="0" smtClean="0">
                <a:solidFill>
                  <a:srgbClr val="0E58C4"/>
                </a:solidFill>
              </a:rPr>
              <a:t>inference</a:t>
            </a:r>
            <a:r>
              <a:rPr lang="en-US" dirty="0" smtClean="0"/>
              <a:t> and a </a:t>
            </a:r>
            <a:r>
              <a:rPr lang="en-US" b="1" u="sng" dirty="0" smtClean="0">
                <a:solidFill>
                  <a:srgbClr val="0E58C4"/>
                </a:solidFill>
              </a:rPr>
              <a:t>prediction</a:t>
            </a: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27605133"/>
              </p:ext>
            </p:extLst>
          </p:nvPr>
        </p:nvGraphicFramePr>
        <p:xfrm>
          <a:off x="648722" y="3526389"/>
          <a:ext cx="7898836" cy="1870722"/>
        </p:xfrm>
        <a:graphic>
          <a:graphicData uri="http://schemas.openxmlformats.org/drawingml/2006/table">
            <a:tbl>
              <a:tblPr firstRow="1" bandRow="1">
                <a:tableStyleId>{F5AB1C69-6EDB-4FF4-983F-18BD219EF322}</a:tableStyleId>
              </a:tblPr>
              <a:tblGrid>
                <a:gridCol w="3949418"/>
                <a:gridCol w="3949418"/>
              </a:tblGrid>
              <a:tr h="407683">
                <a:tc>
                  <a:txBody>
                    <a:bodyPr/>
                    <a:lstStyle/>
                    <a:p>
                      <a:pPr algn="ctr"/>
                      <a:r>
                        <a:rPr lang="en-US" dirty="0" smtClean="0"/>
                        <a:t>Inference </a:t>
                      </a:r>
                      <a:endParaRPr lang="en-US" dirty="0"/>
                    </a:p>
                  </a:txBody>
                  <a:tcPr/>
                </a:tc>
                <a:tc>
                  <a:txBody>
                    <a:bodyPr/>
                    <a:lstStyle/>
                    <a:p>
                      <a:pPr algn="ctr"/>
                      <a:r>
                        <a:rPr lang="en-US" dirty="0" smtClean="0"/>
                        <a:t>Prediction</a:t>
                      </a:r>
                      <a:endParaRPr lang="en-US" dirty="0"/>
                    </a:p>
                  </a:txBody>
                  <a:tcPr/>
                </a:tc>
              </a:tr>
              <a:tr h="407683">
                <a:tc>
                  <a:txBody>
                    <a:bodyPr/>
                    <a:lstStyle/>
                    <a:p>
                      <a:pPr marL="285750" indent="-285750">
                        <a:buFont typeface="Arial"/>
                        <a:buChar char="•"/>
                      </a:pPr>
                      <a:r>
                        <a:rPr lang="en-US" baseline="0" dirty="0" smtClean="0"/>
                        <a:t>Use </a:t>
                      </a:r>
                      <a:r>
                        <a:rPr lang="en-US" baseline="0" dirty="0" smtClean="0"/>
                        <a:t>background knowledge &amp; textual evidence </a:t>
                      </a:r>
                      <a:endParaRPr lang="en-US" baseline="0" dirty="0" smtClean="0"/>
                    </a:p>
                    <a:p>
                      <a:pPr marL="285750" indent="-285750">
                        <a:buFont typeface="Arial"/>
                        <a:buChar char="•"/>
                      </a:pPr>
                      <a:r>
                        <a:rPr lang="en-US" baseline="0" dirty="0" smtClean="0"/>
                        <a:t>May </a:t>
                      </a:r>
                      <a:r>
                        <a:rPr lang="en-US" u="sng" baseline="0" dirty="0" smtClean="0"/>
                        <a:t>not</a:t>
                      </a:r>
                      <a:r>
                        <a:rPr lang="en-US" baseline="0" dirty="0" smtClean="0"/>
                        <a:t> be answered by the end of the story. </a:t>
                      </a:r>
                      <a:endParaRPr lang="en-US" baseline="0" dirty="0" smtClean="0"/>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dirty="0" smtClean="0"/>
                        <a:t>Reading between the lines </a:t>
                      </a:r>
                    </a:p>
                  </a:txBody>
                  <a:tcPr/>
                </a:tc>
                <a:tc>
                  <a:txBody>
                    <a:bodyPr/>
                    <a:lstStyle/>
                    <a:p>
                      <a:pPr marL="285750" indent="-285750">
                        <a:buFont typeface="Arial"/>
                        <a:buChar char="•"/>
                      </a:pPr>
                      <a:r>
                        <a:rPr lang="en-US" dirty="0" smtClean="0"/>
                        <a:t>Focuses on what happens in the </a:t>
                      </a:r>
                      <a:r>
                        <a:rPr lang="en-US" dirty="0" smtClean="0"/>
                        <a:t>text</a:t>
                      </a:r>
                      <a:endParaRPr lang="en-US" dirty="0" smtClean="0"/>
                    </a:p>
                    <a:p>
                      <a:pPr marL="285750" indent="-285750">
                        <a:buFont typeface="Arial"/>
                        <a:buChar char="•"/>
                      </a:pPr>
                      <a:r>
                        <a:rPr lang="en-US" u="sng" baseline="0" dirty="0" smtClean="0"/>
                        <a:t>Will</a:t>
                      </a:r>
                      <a:r>
                        <a:rPr lang="en-US" baseline="0" dirty="0" smtClean="0"/>
                        <a:t> </a:t>
                      </a:r>
                      <a:r>
                        <a:rPr lang="en-US" baseline="0" dirty="0" smtClean="0"/>
                        <a:t>find out if you’re right or wrong</a:t>
                      </a:r>
                      <a:endParaRPr lang="en-US" dirty="0"/>
                    </a:p>
                  </a:txBody>
                  <a:tcPr/>
                </a:tc>
              </a:tr>
            </a:tbl>
          </a:graphicData>
        </a:graphic>
      </p:graphicFrame>
    </p:spTree>
    <p:extLst>
      <p:ext uri="{BB962C8B-B14F-4D97-AF65-F5344CB8AC3E}">
        <p14:creationId xmlns:p14="http://schemas.microsoft.com/office/powerpoint/2010/main" val="836680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559" y="512832"/>
            <a:ext cx="7916000" cy="1143000"/>
          </a:xfrm>
        </p:spPr>
        <p:txBody>
          <a:bodyPr>
            <a:normAutofit/>
          </a:bodyPr>
          <a:lstStyle/>
          <a:p>
            <a:r>
              <a:rPr lang="en-US" dirty="0" smtClean="0"/>
              <a:t>{Making Inferences Equation}</a:t>
            </a:r>
            <a:endParaRPr lang="en-US" dirty="0"/>
          </a:p>
        </p:txBody>
      </p:sp>
      <p:sp>
        <p:nvSpPr>
          <p:cNvPr id="3" name="Content Placeholder 2"/>
          <p:cNvSpPr>
            <a:spLocks noGrp="1"/>
          </p:cNvSpPr>
          <p:nvPr>
            <p:ph idx="1"/>
          </p:nvPr>
        </p:nvSpPr>
        <p:spPr>
          <a:xfrm>
            <a:off x="631559" y="1887720"/>
            <a:ext cx="7915999" cy="4427561"/>
          </a:xfrm>
        </p:spPr>
        <p:txBody>
          <a:bodyPr/>
          <a:lstStyle/>
          <a:p>
            <a:pPr marL="68580" indent="0">
              <a:buNone/>
            </a:pPr>
            <a:r>
              <a:rPr lang="en-US" dirty="0" smtClean="0"/>
              <a:t>Remember this equation as you become an inferences detective! </a:t>
            </a:r>
          </a:p>
          <a:p>
            <a:pPr marL="68580" indent="0">
              <a:buNone/>
            </a:pPr>
            <a:endParaRPr lang="en-US" dirty="0"/>
          </a:p>
        </p:txBody>
      </p:sp>
      <p:pic>
        <p:nvPicPr>
          <p:cNvPr id="4" name="Picture 3" descr="original-605276-1.jpg"/>
          <p:cNvPicPr>
            <a:picLocks noChangeAspect="1"/>
          </p:cNvPicPr>
          <p:nvPr/>
        </p:nvPicPr>
        <p:blipFill rotWithShape="1">
          <a:blip r:embed="rId2">
            <a:extLst>
              <a:ext uri="{28A0092B-C50C-407E-A947-70E740481C1C}">
                <a14:useLocalDpi xmlns:a14="http://schemas.microsoft.com/office/drawing/2010/main" val="0"/>
              </a:ext>
            </a:extLst>
          </a:blip>
          <a:srcRect t="22568"/>
          <a:stretch/>
        </p:blipFill>
        <p:spPr>
          <a:xfrm>
            <a:off x="1302509" y="2900223"/>
            <a:ext cx="6472680" cy="3140479"/>
          </a:xfrm>
          <a:prstGeom prst="rect">
            <a:avLst/>
          </a:prstGeom>
        </p:spPr>
      </p:pic>
    </p:spTree>
    <p:extLst>
      <p:ext uri="{BB962C8B-B14F-4D97-AF65-F5344CB8AC3E}">
        <p14:creationId xmlns:p14="http://schemas.microsoft.com/office/powerpoint/2010/main" val="27106440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04570"/>
            <a:ext cx="7024744" cy="1143000"/>
          </a:xfrm>
        </p:spPr>
        <p:txBody>
          <a:bodyPr/>
          <a:lstStyle/>
          <a:p>
            <a:r>
              <a:rPr lang="en-US" dirty="0" smtClean="0"/>
              <a:t>{Stop &amp; Jot Questions}</a:t>
            </a:r>
            <a:endParaRPr lang="en-US" dirty="0"/>
          </a:p>
        </p:txBody>
      </p:sp>
      <p:sp>
        <p:nvSpPr>
          <p:cNvPr id="3" name="Content Placeholder 2"/>
          <p:cNvSpPr>
            <a:spLocks noGrp="1"/>
          </p:cNvSpPr>
          <p:nvPr>
            <p:ph idx="1"/>
          </p:nvPr>
        </p:nvSpPr>
        <p:spPr>
          <a:xfrm>
            <a:off x="841025" y="2323652"/>
            <a:ext cx="7449077" cy="3508977"/>
          </a:xfrm>
        </p:spPr>
        <p:txBody>
          <a:bodyPr>
            <a:normAutofit fontScale="92500" lnSpcReduction="10000"/>
          </a:bodyPr>
          <a:lstStyle/>
          <a:p>
            <a:pPr marL="68580" indent="0">
              <a:buNone/>
            </a:pPr>
            <a:r>
              <a:rPr lang="en-US" dirty="0" smtClean="0"/>
              <a:t>Answer the following questions! Be sure to restate the question &amp; use complete sentences</a:t>
            </a:r>
            <a:r>
              <a:rPr lang="en-US" dirty="0" smtClean="0">
                <a:sym typeface="Wingdings"/>
              </a:rPr>
              <a:t></a:t>
            </a:r>
          </a:p>
          <a:p>
            <a:pPr marL="68580" indent="0">
              <a:buNone/>
            </a:pPr>
            <a:endParaRPr lang="en-US" dirty="0" smtClean="0"/>
          </a:p>
          <a:p>
            <a:pPr marL="68580" indent="0">
              <a:buNone/>
            </a:pPr>
            <a:r>
              <a:rPr lang="en-US" b="1" dirty="0"/>
              <a:t>[Stop &amp; Jot #1]: </a:t>
            </a:r>
            <a:r>
              <a:rPr lang="en-US" i="1" dirty="0"/>
              <a:t>How can you utilize this skill in your everyday life? Provide an example of making inferences in a real-world situation.</a:t>
            </a:r>
            <a:endParaRPr lang="en-US" dirty="0"/>
          </a:p>
          <a:p>
            <a:pPr marL="68580" indent="0">
              <a:buNone/>
            </a:pPr>
            <a:r>
              <a:rPr lang="en-US" b="1" dirty="0"/>
              <a:t> </a:t>
            </a:r>
            <a:endParaRPr lang="en-US" dirty="0"/>
          </a:p>
          <a:p>
            <a:pPr marL="68580" indent="0">
              <a:buNone/>
            </a:pPr>
            <a:r>
              <a:rPr lang="en-US" b="1" dirty="0"/>
              <a:t> </a:t>
            </a:r>
            <a:endParaRPr lang="en-US" dirty="0"/>
          </a:p>
          <a:p>
            <a:pPr marL="68580" indent="0">
              <a:buNone/>
            </a:pPr>
            <a:r>
              <a:rPr lang="en-US" b="1" dirty="0"/>
              <a:t>[Stop &amp; Jot #2]: </a:t>
            </a:r>
            <a:r>
              <a:rPr lang="en-US" i="1" dirty="0"/>
              <a:t>How can making inferences help you better understand a story or text? </a:t>
            </a:r>
            <a:endParaRPr lang="en-US" dirty="0"/>
          </a:p>
        </p:txBody>
      </p:sp>
    </p:spTree>
    <p:extLst>
      <p:ext uri="{BB962C8B-B14F-4D97-AF65-F5344CB8AC3E}">
        <p14:creationId xmlns:p14="http://schemas.microsoft.com/office/powerpoint/2010/main" val="28931859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740" y="456164"/>
            <a:ext cx="7624215" cy="1143000"/>
          </a:xfrm>
        </p:spPr>
        <p:txBody>
          <a:bodyPr>
            <a:normAutofit/>
          </a:bodyPr>
          <a:lstStyle/>
          <a:p>
            <a:r>
              <a:rPr lang="en-US" dirty="0" smtClean="0"/>
              <a:t>{</a:t>
            </a:r>
            <a:r>
              <a:rPr lang="en-US" u="sng" dirty="0" smtClean="0"/>
              <a:t>Team Practice</a:t>
            </a:r>
            <a:r>
              <a:rPr lang="en-US" dirty="0" smtClean="0"/>
              <a:t>: Example #1}</a:t>
            </a:r>
            <a:endParaRPr lang="en-US" dirty="0"/>
          </a:p>
        </p:txBody>
      </p:sp>
      <p:sp>
        <p:nvSpPr>
          <p:cNvPr id="3" name="Content Placeholder 2"/>
          <p:cNvSpPr>
            <a:spLocks noGrp="1"/>
          </p:cNvSpPr>
          <p:nvPr>
            <p:ph idx="1"/>
          </p:nvPr>
        </p:nvSpPr>
        <p:spPr>
          <a:xfrm>
            <a:off x="669388" y="1767592"/>
            <a:ext cx="7929662" cy="4444722"/>
          </a:xfrm>
        </p:spPr>
        <p:txBody>
          <a:bodyPr/>
          <a:lstStyle/>
          <a:p>
            <a:pPr marL="68580" indent="0">
              <a:buNone/>
            </a:pPr>
            <a:r>
              <a:rPr lang="en-US" dirty="0"/>
              <a:t>Norman had two tickets for a sporting event. He saw his best friend Carter walking past him. Norm said, “Look, I have two tickets to the basketball game!” </a:t>
            </a:r>
          </a:p>
          <a:p>
            <a:pPr marL="68580" indent="0">
              <a:buNone/>
            </a:pPr>
            <a:endParaRPr lang="en-US" dirty="0"/>
          </a:p>
          <a:p>
            <a:pPr marL="68580" indent="0">
              <a:buNone/>
            </a:pPr>
            <a:r>
              <a:rPr lang="en-US" dirty="0" smtClean="0"/>
              <a:t>“</a:t>
            </a:r>
            <a:r>
              <a:rPr lang="en-US" dirty="0"/>
              <a:t>What is that supposed to mean?” snarled Carter. </a:t>
            </a:r>
          </a:p>
          <a:p>
            <a:pPr marL="68580" indent="0">
              <a:buNone/>
            </a:pPr>
            <a:endParaRPr lang="en-US" dirty="0"/>
          </a:p>
          <a:p>
            <a:pPr marL="68580" indent="0">
              <a:buNone/>
            </a:pPr>
            <a:r>
              <a:rPr lang="en-US" dirty="0">
                <a:solidFill>
                  <a:srgbClr val="0E58C4"/>
                </a:solidFill>
              </a:rPr>
              <a:t>Based on the text, how does Carter feel? </a:t>
            </a:r>
            <a:endParaRPr lang="en-US" dirty="0" smtClean="0">
              <a:solidFill>
                <a:srgbClr val="0E58C4"/>
              </a:solidFill>
            </a:endParaRPr>
          </a:p>
          <a:p>
            <a:pPr marL="68580" indent="0">
              <a:buNone/>
            </a:pPr>
            <a:endParaRPr lang="en-US" dirty="0">
              <a:solidFill>
                <a:srgbClr val="0E58C4"/>
              </a:solidFill>
            </a:endParaRPr>
          </a:p>
          <a:p>
            <a:pPr marL="68580" indent="0" algn="ctr">
              <a:buNone/>
            </a:pPr>
            <a:r>
              <a:rPr lang="en-US" b="1" dirty="0" smtClean="0">
                <a:solidFill>
                  <a:srgbClr val="072C62"/>
                </a:solidFill>
              </a:rPr>
              <a:t>Text Clues + Schema = Inference</a:t>
            </a:r>
            <a:endParaRPr lang="en-US" b="1" dirty="0">
              <a:solidFill>
                <a:srgbClr val="072C62"/>
              </a:solidFill>
            </a:endParaRPr>
          </a:p>
          <a:p>
            <a:pPr marL="68580" indent="0">
              <a:buNone/>
            </a:pPr>
            <a:endParaRPr lang="en-US" dirty="0"/>
          </a:p>
        </p:txBody>
      </p:sp>
    </p:spTree>
    <p:extLst>
      <p:ext uri="{BB962C8B-B14F-4D97-AF65-F5344CB8AC3E}">
        <p14:creationId xmlns:p14="http://schemas.microsoft.com/office/powerpoint/2010/main" val="28960520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5042</TotalTime>
  <Words>842</Words>
  <Application>Microsoft Macintosh PowerPoint</Application>
  <PresentationFormat>On-screen Show (4:3)</PresentationFormat>
  <Paragraphs>96</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Austin</vt:lpstr>
      <vt:lpstr>Document</vt:lpstr>
      <vt:lpstr>Making Inferences </vt:lpstr>
      <vt:lpstr>{Mystery Mail} </vt:lpstr>
      <vt:lpstr>{Schedule}</vt:lpstr>
      <vt:lpstr>{Objectives}</vt:lpstr>
      <vt:lpstr>{Goal Setting} </vt:lpstr>
      <vt:lpstr>{Definition: Inferences} </vt:lpstr>
      <vt:lpstr>{Making Inferences Equation}</vt:lpstr>
      <vt:lpstr>{Stop &amp; Jot Questions}</vt:lpstr>
      <vt:lpstr>{Team Practice: Example #1}</vt:lpstr>
      <vt:lpstr>{Team Practice: Example #2}</vt:lpstr>
      <vt:lpstr>{Team Practice: Example #3}</vt:lpstr>
      <vt:lpstr>{Teammate Practice:  Walk the Room}</vt:lpstr>
      <vt:lpstr>{Exit Ticket}</vt:lpstr>
      <vt:lpstr>{Independent Practice} </vt:lpstr>
    </vt:vector>
  </TitlesOfParts>
  <Company>Vanderbilt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Inferences </dc:title>
  <dc:creator>Michelle Luteman</dc:creator>
  <cp:lastModifiedBy>Hillary Maly</cp:lastModifiedBy>
  <cp:revision>63</cp:revision>
  <dcterms:created xsi:type="dcterms:W3CDTF">2015-11-12T11:07:17Z</dcterms:created>
  <dcterms:modified xsi:type="dcterms:W3CDTF">2016-11-09T19:27:20Z</dcterms:modified>
</cp:coreProperties>
</file>