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3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FBA4AA5C-B98B-B94C-A141-826ACDAE2FC1}" type="datetimeFigureOut">
              <a:rPr lang="en-US" smtClean="0"/>
              <a:t>9/19/14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4AA5C-B98B-B94C-A141-826ACDAE2FC1}" type="datetimeFigureOut">
              <a:rPr lang="en-US" smtClean="0"/>
              <a:t>9/19/14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2A875-19C6-8246-860C-0FF99D98C4D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4AA5C-B98B-B94C-A141-826ACDAE2FC1}" type="datetimeFigureOut">
              <a:rPr lang="en-US" smtClean="0"/>
              <a:t>9/19/14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2A875-19C6-8246-860C-0FF99D98C4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4AA5C-B98B-B94C-A141-826ACDAE2FC1}" type="datetimeFigureOut">
              <a:rPr lang="en-US" smtClean="0"/>
              <a:t>9/19/14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2A875-19C6-8246-860C-0FF99D98C4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FBA4AA5C-B98B-B94C-A141-826ACDAE2FC1}" type="datetimeFigureOut">
              <a:rPr lang="en-US" smtClean="0"/>
              <a:t>9/19/14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FBA4AA5C-B98B-B94C-A141-826ACDAE2FC1}" type="datetimeFigureOut">
              <a:rPr lang="en-US" smtClean="0"/>
              <a:t>9/19/14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2A875-19C6-8246-860C-0FF99D98C4D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4AA5C-B98B-B94C-A141-826ACDAE2FC1}" type="datetimeFigureOut">
              <a:rPr lang="en-US" smtClean="0"/>
              <a:t>9/19/14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2A875-19C6-8246-860C-0FF99D98C4D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BA4AA5C-B98B-B94C-A141-826ACDAE2FC1}" type="datetimeFigureOut">
              <a:rPr lang="en-US" smtClean="0"/>
              <a:t>9/19/14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2A875-19C6-8246-860C-0FF99D98C4D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BA4AA5C-B98B-B94C-A141-826ACDAE2FC1}" type="datetimeFigureOut">
              <a:rPr lang="en-US" smtClean="0"/>
              <a:t>9/19/14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2A875-19C6-8246-860C-0FF99D98C4D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FBA4AA5C-B98B-B94C-A141-826ACDAE2FC1}" type="datetimeFigureOut">
              <a:rPr lang="en-US" smtClean="0"/>
              <a:t>9/19/14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2A875-19C6-8246-860C-0FF99D98C4D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4AA5C-B98B-B94C-A141-826ACDAE2FC1}" type="datetimeFigureOut">
              <a:rPr lang="en-US" smtClean="0"/>
              <a:t>9/19/14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2A875-19C6-8246-860C-0FF99D98C4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4AA5C-B98B-B94C-A141-826ACDAE2FC1}" type="datetimeFigureOut">
              <a:rPr lang="en-US" smtClean="0"/>
              <a:t>9/19/14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2A875-19C6-8246-860C-0FF99D98C4D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4AA5C-B98B-B94C-A141-826ACDAE2FC1}" type="datetimeFigureOut">
              <a:rPr lang="en-US" smtClean="0"/>
              <a:t>9/19/14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2A875-19C6-8246-860C-0FF99D98C4D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4AA5C-B98B-B94C-A141-826ACDAE2FC1}" type="datetimeFigureOut">
              <a:rPr lang="en-US" smtClean="0"/>
              <a:t>9/19/14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2A875-19C6-8246-860C-0FF99D98C4D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FBA4AA5C-B98B-B94C-A141-826ACDAE2FC1}" type="datetimeFigureOut">
              <a:rPr lang="en-US" smtClean="0"/>
              <a:t>9/19/14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FBA4AA5C-B98B-B94C-A141-826ACDAE2FC1}" type="datetimeFigureOut">
              <a:rPr lang="en-US" smtClean="0"/>
              <a:t>9/19/14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5112A875-19C6-8246-860C-0FF99D98C4D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4AA5C-B98B-B94C-A141-826ACDAE2FC1}" type="datetimeFigureOut">
              <a:rPr lang="en-US" smtClean="0"/>
              <a:t>9/19/14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2A875-19C6-8246-860C-0FF99D98C4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4AA5C-B98B-B94C-A141-826ACDAE2FC1}" type="datetimeFigureOut">
              <a:rPr lang="en-US" smtClean="0"/>
              <a:t>9/19/14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2A875-19C6-8246-860C-0FF99D98C4D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4AA5C-B98B-B94C-A141-826ACDAE2FC1}" type="datetimeFigureOut">
              <a:rPr lang="en-US" smtClean="0"/>
              <a:t>9/19/14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5112A875-19C6-8246-860C-0FF99D98C4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4AA5C-B98B-B94C-A141-826ACDAE2FC1}" type="datetimeFigureOut">
              <a:rPr lang="en-US" smtClean="0"/>
              <a:t>9/19/14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2A875-19C6-8246-860C-0FF99D98C4D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BA4AA5C-B98B-B94C-A141-826ACDAE2FC1}" type="datetimeFigureOut">
              <a:rPr lang="en-US" smtClean="0"/>
              <a:t>9/19/14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5112A875-19C6-8246-860C-0FF99D98C4D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Concluding Sentences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 grade Literacy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4874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Reminder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The topic sentence is the </a:t>
            </a:r>
            <a:r>
              <a:rPr lang="en-US" b="1" u="sng" dirty="0"/>
              <a:t>first</a:t>
            </a:r>
            <a:r>
              <a:rPr lang="en-US" dirty="0"/>
              <a:t> sentence. </a:t>
            </a:r>
          </a:p>
          <a:p>
            <a:pPr lvl="0"/>
            <a:r>
              <a:rPr lang="en-US" dirty="0"/>
              <a:t>The purpose of the topic sentence is to </a:t>
            </a:r>
            <a:r>
              <a:rPr lang="en-US" b="1" u="sng" dirty="0"/>
              <a:t>introduce</a:t>
            </a:r>
            <a:r>
              <a:rPr lang="en-US" dirty="0"/>
              <a:t> the </a:t>
            </a:r>
            <a:r>
              <a:rPr lang="en-US" b="1" u="sng" dirty="0"/>
              <a:t>claim</a:t>
            </a:r>
            <a:r>
              <a:rPr lang="en-US" dirty="0"/>
              <a:t> of the paragraph.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82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Concluding Sentences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The concluding sentence is the </a:t>
            </a:r>
            <a:r>
              <a:rPr lang="en-US" b="1" u="sng" dirty="0"/>
              <a:t>last</a:t>
            </a:r>
            <a:r>
              <a:rPr lang="en-US" dirty="0"/>
              <a:t> sentence of the paragraph. </a:t>
            </a:r>
          </a:p>
          <a:p>
            <a:pPr lvl="0"/>
            <a:r>
              <a:rPr lang="en-US" dirty="0"/>
              <a:t>The purpose of the concluding sentence is to </a:t>
            </a:r>
            <a:r>
              <a:rPr lang="en-US" b="1" u="sng" dirty="0"/>
              <a:t>summarize</a:t>
            </a:r>
            <a:r>
              <a:rPr lang="en-US" dirty="0"/>
              <a:t> the </a:t>
            </a:r>
            <a:r>
              <a:rPr lang="en-US" b="1" u="sng" dirty="0"/>
              <a:t>claim</a:t>
            </a:r>
            <a:r>
              <a:rPr lang="en-US" dirty="0"/>
              <a:t> of the paragraph. </a:t>
            </a:r>
          </a:p>
          <a:p>
            <a:pPr marL="0" indent="0">
              <a:buNone/>
            </a:pPr>
            <a:r>
              <a:rPr lang="en-US" b="1" u="sng" dirty="0" smtClean="0"/>
              <a:t>What’s different? </a:t>
            </a:r>
          </a:p>
          <a:p>
            <a:pPr lvl="1"/>
            <a:r>
              <a:rPr lang="en-US" dirty="0"/>
              <a:t>The </a:t>
            </a:r>
            <a:r>
              <a:rPr lang="en-US" b="1" u="sng" dirty="0"/>
              <a:t>words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The </a:t>
            </a:r>
            <a:r>
              <a:rPr lang="en-US" b="1" u="sng" dirty="0"/>
              <a:t>order</a:t>
            </a:r>
            <a:r>
              <a:rPr lang="en-US" dirty="0"/>
              <a:t>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839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I do that?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sz="3200" b="1" u="sng" dirty="0"/>
              <a:t>Transition</a:t>
            </a:r>
            <a:r>
              <a:rPr lang="en-US" sz="3200" dirty="0"/>
              <a:t> word. </a:t>
            </a:r>
          </a:p>
          <a:p>
            <a:pPr lvl="1"/>
            <a:r>
              <a:rPr lang="en-US" sz="2800" b="1" u="sng" dirty="0"/>
              <a:t>All in all,</a:t>
            </a:r>
          </a:p>
          <a:p>
            <a:pPr lvl="1"/>
            <a:r>
              <a:rPr lang="en-US" sz="2800" b="1" u="sng" dirty="0"/>
              <a:t>In conclusion, </a:t>
            </a:r>
          </a:p>
          <a:p>
            <a:pPr lvl="1"/>
            <a:r>
              <a:rPr lang="en-US" sz="2800" b="1" u="sng" dirty="0"/>
              <a:t>In summary,</a:t>
            </a:r>
          </a:p>
          <a:p>
            <a:pPr lvl="0"/>
            <a:r>
              <a:rPr lang="en-US" sz="3200" b="1" u="sng" dirty="0"/>
              <a:t>Topic Re-phrased</a:t>
            </a:r>
          </a:p>
          <a:p>
            <a:pPr lvl="0"/>
            <a:r>
              <a:rPr lang="en-US" sz="3200" dirty="0"/>
              <a:t>Something to  </a:t>
            </a:r>
            <a:r>
              <a:rPr lang="en-US" sz="3200" b="1" u="sng" dirty="0"/>
              <a:t>think about</a:t>
            </a:r>
            <a:r>
              <a:rPr lang="en-US" sz="3200" dirty="0"/>
              <a:t>. </a:t>
            </a:r>
          </a:p>
          <a:p>
            <a:pPr lvl="1"/>
            <a:r>
              <a:rPr lang="en-US" sz="2800" dirty="0"/>
              <a:t>A result</a:t>
            </a:r>
          </a:p>
          <a:p>
            <a:pPr lvl="1"/>
            <a:r>
              <a:rPr lang="en-US" sz="2800" dirty="0"/>
              <a:t>A question</a:t>
            </a:r>
          </a:p>
          <a:p>
            <a:pPr lvl="1"/>
            <a:r>
              <a:rPr lang="en-US" sz="2800" dirty="0"/>
              <a:t>A warning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068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New Formula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Transition Word</a:t>
            </a:r>
            <a:r>
              <a:rPr lang="en-US" b="1" dirty="0" smtClean="0"/>
              <a:t>     </a:t>
            </a:r>
            <a:r>
              <a:rPr lang="en-US" b="1" dirty="0"/>
              <a:t>+      </a:t>
            </a:r>
            <a:r>
              <a:rPr lang="en-US" b="1" u="sng" dirty="0" smtClean="0"/>
              <a:t>Topic Rephrased </a:t>
            </a:r>
            <a:r>
              <a:rPr lang="en-US" b="1" dirty="0" smtClean="0"/>
              <a:t>  </a:t>
            </a:r>
            <a:r>
              <a:rPr lang="en-US" b="1" dirty="0"/>
              <a:t>+     </a:t>
            </a:r>
            <a:r>
              <a:rPr lang="en-US" b="1" u="sng" dirty="0" smtClean="0"/>
              <a:t>Think About it!</a:t>
            </a:r>
          </a:p>
          <a:p>
            <a:r>
              <a:rPr lang="en-US" b="1" u="sng" dirty="0" smtClean="0"/>
              <a:t>The Three T’s!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503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4792306"/>
              </p:ext>
            </p:extLst>
          </p:nvPr>
        </p:nvGraphicFramePr>
        <p:xfrm>
          <a:off x="228600" y="1676399"/>
          <a:ext cx="8763000" cy="48669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22641"/>
                <a:gridCol w="4440359"/>
              </a:tblGrid>
              <a:tr h="6054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47750" algn="l"/>
                        </a:tabLst>
                      </a:pPr>
                      <a:r>
                        <a:rPr lang="en-US" sz="1800" u="sng" dirty="0">
                          <a:effectLst/>
                        </a:rPr>
                        <a:t>Topic Sentence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47750" algn="l"/>
                        </a:tabLst>
                      </a:pPr>
                      <a:r>
                        <a:rPr lang="en-US" sz="1800" u="sng">
                          <a:effectLst/>
                        </a:rPr>
                        <a:t>Concluding Sentence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998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47750" algn="l"/>
                        </a:tabLst>
                      </a:pPr>
                      <a:r>
                        <a:rPr lang="en-US" sz="1800" dirty="0">
                          <a:effectLst/>
                        </a:rPr>
                        <a:t>It is very important for </a:t>
                      </a:r>
                      <a:r>
                        <a:rPr lang="en-US" sz="1800" dirty="0" err="1" smtClean="0">
                          <a:effectLst/>
                        </a:rPr>
                        <a:t>Meigs</a:t>
                      </a:r>
                      <a:r>
                        <a:rPr lang="en-US" sz="1800" dirty="0" smtClean="0">
                          <a:effectLst/>
                        </a:rPr>
                        <a:t> students</a:t>
                      </a:r>
                      <a:r>
                        <a:rPr lang="en-US" sz="1800" baseline="0" dirty="0" smtClean="0">
                          <a:effectLst/>
                        </a:rPr>
                        <a:t> </a:t>
                      </a:r>
                      <a:r>
                        <a:rPr lang="en-US" sz="1800" dirty="0" smtClean="0">
                          <a:effectLst/>
                        </a:rPr>
                        <a:t>to </a:t>
                      </a:r>
                      <a:r>
                        <a:rPr lang="en-US" sz="1800" dirty="0">
                          <a:effectLst/>
                        </a:rPr>
                        <a:t>do their homework for many reasons. 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47750" algn="l"/>
                        </a:tabLst>
                      </a:pPr>
                      <a:r>
                        <a:rPr lang="en-US" sz="1800" dirty="0">
                          <a:effectLst/>
                        </a:rPr>
                        <a:t>In conclusion, </a:t>
                      </a:r>
                      <a:r>
                        <a:rPr lang="en-US" sz="1800" dirty="0" err="1" smtClean="0">
                          <a:effectLst/>
                        </a:rPr>
                        <a:t>Meigs</a:t>
                      </a:r>
                      <a:r>
                        <a:rPr lang="en-US" sz="1800" dirty="0" smtClean="0">
                          <a:effectLst/>
                        </a:rPr>
                        <a:t> students should </a:t>
                      </a:r>
                      <a:r>
                        <a:rPr lang="en-US" sz="1800" dirty="0">
                          <a:effectLst/>
                        </a:rPr>
                        <a:t>complete their homework so </a:t>
                      </a:r>
                      <a:r>
                        <a:rPr lang="en-US" sz="1800" dirty="0" smtClean="0">
                          <a:effectLst/>
                        </a:rPr>
                        <a:t>_____________________________________</a:t>
                      </a:r>
                      <a:endParaRPr lang="en-US" sz="18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47750" algn="l"/>
                        </a:tabLst>
                      </a:pPr>
                      <a:r>
                        <a:rPr lang="en-US" sz="1800" dirty="0" smtClean="0">
                          <a:effectLst/>
                        </a:rPr>
                        <a:t>_____________________________________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1930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47750" algn="l"/>
                        </a:tabLst>
                      </a:pPr>
                      <a:r>
                        <a:rPr lang="en-US" sz="1800" dirty="0">
                          <a:effectLst/>
                        </a:rPr>
                        <a:t>If people start to recycle we can save our earth. 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47750" algn="l"/>
                        </a:tabLst>
                      </a:pPr>
                      <a:r>
                        <a:rPr lang="en-US" sz="1800" dirty="0">
                          <a:effectLst/>
                        </a:rPr>
                        <a:t>All in all, people need to recycle  because if we don’t </a:t>
                      </a:r>
                      <a:r>
                        <a:rPr lang="en-US" sz="1800" dirty="0" smtClean="0">
                          <a:effectLst/>
                        </a:rPr>
                        <a:t>__________________________________________________________________________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998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47750" algn="l"/>
                        </a:tabLst>
                      </a:pPr>
                      <a:r>
                        <a:rPr lang="en-US" sz="1800">
                          <a:effectLst/>
                        </a:rPr>
                        <a:t>Students can use their voices to do many incredible things in their communities. 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47750" algn="l"/>
                        </a:tabLst>
                      </a:pPr>
                      <a:r>
                        <a:rPr lang="en-US" sz="1800" dirty="0">
                          <a:effectLst/>
                        </a:rPr>
                        <a:t>In summary, kids can make a big difference if they speak up and </a:t>
                      </a:r>
                      <a:r>
                        <a:rPr lang="en-US" sz="1800" dirty="0" smtClean="0">
                          <a:effectLst/>
                        </a:rPr>
                        <a:t>_________________________________________________________________________?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0789540"/>
      </p:ext>
    </p:extLst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5</TotalTime>
  <Words>204</Words>
  <Application>Microsoft Macintosh PowerPoint</Application>
  <PresentationFormat>On-screen Show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Advantage</vt:lpstr>
      <vt:lpstr>Concluding Sentences</vt:lpstr>
      <vt:lpstr>Quick Reminder </vt:lpstr>
      <vt:lpstr>Concluding Sentences</vt:lpstr>
      <vt:lpstr>How do I do that?</vt:lpstr>
      <vt:lpstr>A New Formula </vt:lpstr>
      <vt:lpstr>Examples</vt:lpstr>
    </vt:vector>
  </TitlesOfParts>
  <Company>Vanderbilt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Michelle Luteman</dc:creator>
  <cp:lastModifiedBy>Hillary Maly</cp:lastModifiedBy>
  <cp:revision>4</cp:revision>
  <dcterms:created xsi:type="dcterms:W3CDTF">2014-09-19T02:07:34Z</dcterms:created>
  <dcterms:modified xsi:type="dcterms:W3CDTF">2014-09-19T11:29:53Z</dcterms:modified>
</cp:coreProperties>
</file>