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702" r:id="rId2"/>
  </p:sldMasterIdLst>
  <p:sldIdLst>
    <p:sldId id="256" r:id="rId3"/>
    <p:sldId id="262" r:id="rId4"/>
    <p:sldId id="257" r:id="rId5"/>
    <p:sldId id="258" r:id="rId6"/>
    <p:sldId id="259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>
                <a:solidFill>
                  <a:srgbClr val="C5D1D7"/>
                </a:solidFill>
                <a:latin typeface="Franklin Gothic Medium"/>
              </a:rPr>
              <a:pPr/>
              <a:t>8/15/16</a:t>
            </a:fld>
            <a:endParaRPr lang="en-US" dirty="0">
              <a:solidFill>
                <a:srgbClr val="C5D1D7"/>
              </a:solidFill>
              <a:latin typeface="Franklin Gothic Medium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>
                <a:latin typeface="Franklin Gothic Medium"/>
              </a:rPr>
              <a:pPr algn="r"/>
              <a:t>‹#›</a:t>
            </a:fld>
            <a:endParaRPr lang="en-US" dirty="0">
              <a:latin typeface="Franklin Gothic Medium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C5D1D7"/>
              </a:solidFill>
              <a:latin typeface="Franklin Gothic Medium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3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>
                <a:solidFill>
                  <a:srgbClr val="646B86"/>
                </a:solidFill>
                <a:latin typeface="Franklin Gothic Medium"/>
              </a:rPr>
              <a:pPr/>
              <a:t>8/15/16</a:t>
            </a:fld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>
                <a:solidFill>
                  <a:srgbClr val="646B86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3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>
                <a:latin typeface="Franklin Gothic Medium"/>
              </a:rPr>
              <a:pPr/>
              <a:t>8/15/16</a:t>
            </a:fld>
            <a:endParaRPr lang="en-US" dirty="0">
              <a:latin typeface="Franklin Gothic Medium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>
                <a:solidFill>
                  <a:srgbClr val="C5D1D7"/>
                </a:solidFill>
                <a:latin typeface="Franklin Gothic Medium"/>
              </a:rPr>
              <a:pPr algn="r"/>
              <a:t>‹#›</a:t>
            </a:fld>
            <a:endParaRPr lang="en-US" dirty="0">
              <a:solidFill>
                <a:srgbClr val="C5D1D7"/>
              </a:solidFill>
              <a:latin typeface="Franklin Gothic Medium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>
              <a:latin typeface="Franklin Gothic Medium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965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>
                <a:solidFill>
                  <a:srgbClr val="646B86"/>
                </a:solidFill>
                <a:latin typeface="Franklin Gothic Medium"/>
              </a:rPr>
              <a:pPr/>
              <a:t>8/15/16</a:t>
            </a:fld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>
                <a:solidFill>
                  <a:srgbClr val="646B86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835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>
                <a:solidFill>
                  <a:srgbClr val="646B86"/>
                </a:solidFill>
                <a:latin typeface="Franklin Gothic Medium"/>
              </a:rPr>
              <a:pPr/>
              <a:t>8/15/16</a:t>
            </a:fld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>
                <a:solidFill>
                  <a:srgbClr val="646B86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305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>
                <a:solidFill>
                  <a:srgbClr val="646B86"/>
                </a:solidFill>
                <a:latin typeface="Franklin Gothic Medium"/>
              </a:rPr>
              <a:pPr/>
              <a:t>8/15/16</a:t>
            </a:fld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>
                <a:solidFill>
                  <a:srgbClr val="646B86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476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>
                <a:solidFill>
                  <a:srgbClr val="646B86"/>
                </a:solidFill>
                <a:latin typeface="Franklin Gothic Medium"/>
              </a:rPr>
              <a:pPr/>
              <a:t>8/15/16</a:t>
            </a:fld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>
                <a:solidFill>
                  <a:srgbClr val="646B86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5142656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>
                <a:solidFill>
                  <a:srgbClr val="646B86"/>
                </a:solidFill>
                <a:latin typeface="Franklin Gothic Medium"/>
              </a:rPr>
              <a:pPr/>
              <a:t>8/15/16</a:t>
            </a:fld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>
                <a:latin typeface="Franklin Gothic Medium"/>
              </a:rPr>
              <a:pPr/>
              <a:t>‹#›</a:t>
            </a:fld>
            <a:endParaRPr lang="en-US" dirty="0">
              <a:latin typeface="Franklin Gothic Medium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99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>
                <a:solidFill>
                  <a:srgbClr val="C5D1D7"/>
                </a:solidFill>
                <a:latin typeface="Franklin Gothic Medium"/>
              </a:rPr>
              <a:pPr/>
              <a:t>8/15/16</a:t>
            </a:fld>
            <a:endParaRPr lang="en-US" dirty="0">
              <a:solidFill>
                <a:srgbClr val="C5D1D7"/>
              </a:solidFill>
              <a:latin typeface="Franklin Gothic Medium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5D1D7"/>
              </a:solidFill>
              <a:latin typeface="Franklin Gothic Medium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>
                <a:solidFill>
                  <a:srgbClr val="C5D1D7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C5D1D7"/>
              </a:solidFill>
              <a:latin typeface="Franklin Gothic Medium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14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>
                <a:solidFill>
                  <a:srgbClr val="646B86"/>
                </a:solidFill>
                <a:latin typeface="Franklin Gothic Medium"/>
              </a:rPr>
              <a:pPr/>
              <a:t>8/15/16</a:t>
            </a:fld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>
                <a:solidFill>
                  <a:srgbClr val="646B86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712607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>
                <a:solidFill>
                  <a:srgbClr val="646B86"/>
                </a:solidFill>
                <a:latin typeface="Franklin Gothic Medium"/>
              </a:rPr>
              <a:pPr/>
              <a:t>8/15/16</a:t>
            </a:fld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>
                <a:solidFill>
                  <a:srgbClr val="C5D1D7"/>
                </a:solidFill>
                <a:latin typeface="Franklin Gothic Medium"/>
              </a:rPr>
              <a:pPr/>
              <a:t>‹#›</a:t>
            </a:fld>
            <a:endParaRPr lang="en-US" dirty="0">
              <a:solidFill>
                <a:srgbClr val="C5D1D7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1268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>
                <a:solidFill>
                  <a:srgbClr val="646B86"/>
                </a:solidFill>
                <a:latin typeface="Franklin Gothic Medium"/>
              </a:rPr>
              <a:pPr/>
              <a:t>8/15/16</a:t>
            </a:fld>
            <a:endParaRPr lang="en-US" dirty="0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646B86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>
                <a:solidFill>
                  <a:srgbClr val="646B86"/>
                </a:solidFill>
                <a:latin typeface="Franklin Gothic Medium"/>
              </a:rPr>
              <a:pPr algn="r"/>
              <a:t>‹#›</a:t>
            </a:fld>
            <a:endParaRPr lang="en-US" dirty="0">
              <a:solidFill>
                <a:srgbClr val="646B86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8503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Sentences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188322"/>
            <a:ext cx="4038600" cy="748553"/>
          </a:xfrm>
        </p:spPr>
        <p:txBody>
          <a:bodyPr/>
          <a:lstStyle/>
          <a:p>
            <a:pPr algn="ctr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Literacy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81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Complete Sentences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37734"/>
            <a:ext cx="7556313" cy="4788430"/>
          </a:xfrm>
        </p:spPr>
        <p:txBody>
          <a:bodyPr/>
          <a:lstStyle/>
          <a:p>
            <a:pPr marL="0" indent="0">
              <a:buNone/>
            </a:pPr>
            <a:r>
              <a:rPr lang="en-US" i="1" u="sng" dirty="0" smtClean="0"/>
              <a:t>Directions</a:t>
            </a:r>
            <a:r>
              <a:rPr lang="en-US" i="1" dirty="0" smtClean="0"/>
              <a:t>: With your tablemates, answer the following questions. </a:t>
            </a:r>
            <a:r>
              <a:rPr lang="en-US" i="1" u="sng" dirty="0" smtClean="0"/>
              <a:t>Do not</a:t>
            </a:r>
            <a:r>
              <a:rPr lang="en-US" i="1" dirty="0" smtClean="0"/>
              <a:t> fill in the class definition. We’ll do that part together! </a:t>
            </a:r>
            <a:r>
              <a:rPr lang="en-US" i="1" dirty="0" smtClean="0">
                <a:sym typeface="Wingdings"/>
              </a:rPr>
              <a:t>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sym typeface="Wingdings"/>
              </a:rPr>
              <a:t>What makes a sentence complete?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sym typeface="Wingdings"/>
              </a:rPr>
              <a:t>What is the simple subject of a sentence?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sym typeface="Wingdings"/>
              </a:rPr>
              <a:t>What is the simple predicate of a sentence? </a:t>
            </a:r>
            <a:endParaRPr lang="en-US" dirty="0">
              <a:solidFill>
                <a:schemeClr val="tx2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6748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Subjects &amp; </a:t>
            </a:r>
            <a:br>
              <a:rPr lang="en-US" dirty="0" smtClean="0"/>
            </a:br>
            <a:r>
              <a:rPr lang="en-US" dirty="0" smtClean="0"/>
              <a:t>Simple 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289926" cy="41449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sentence</a:t>
            </a:r>
            <a:r>
              <a:rPr lang="en-US" dirty="0" smtClean="0"/>
              <a:t> is a group of words that express a complete thought. </a:t>
            </a:r>
          </a:p>
          <a:p>
            <a:pPr lvl="1"/>
            <a:r>
              <a:rPr lang="en-US" dirty="0" smtClean="0"/>
              <a:t>Every sentence has two parts: a</a:t>
            </a:r>
            <a:r>
              <a:rPr lang="en-US" u="sng" dirty="0" smtClean="0"/>
              <a:t> </a:t>
            </a:r>
            <a:r>
              <a:rPr lang="en-US" b="1" u="sng" dirty="0" smtClean="0"/>
              <a:t>subject</a:t>
            </a:r>
            <a:r>
              <a:rPr lang="en-US" dirty="0" smtClean="0"/>
              <a:t> and a </a:t>
            </a:r>
            <a:r>
              <a:rPr lang="en-US" b="1" u="sng" dirty="0" smtClean="0"/>
              <a:t>predicate.</a:t>
            </a:r>
          </a:p>
          <a:p>
            <a:r>
              <a:rPr lang="en-US" dirty="0" smtClean="0"/>
              <a:t>The </a:t>
            </a:r>
            <a:r>
              <a:rPr lang="en-US" b="1" u="sng" dirty="0" smtClean="0"/>
              <a:t>simple subject</a:t>
            </a:r>
            <a:r>
              <a:rPr lang="en-US" dirty="0" smtClean="0"/>
              <a:t> is the main word that tells whom or what the sentence is about. </a:t>
            </a:r>
          </a:p>
          <a:p>
            <a:r>
              <a:rPr lang="en-US" dirty="0" smtClean="0"/>
              <a:t>The </a:t>
            </a:r>
            <a:r>
              <a:rPr lang="en-US" b="1" u="sng" dirty="0" smtClean="0"/>
              <a:t>simple predicate</a:t>
            </a:r>
            <a:r>
              <a:rPr lang="en-US" dirty="0" smtClean="0"/>
              <a:t> is the main word that tells what the subject is or does. </a:t>
            </a:r>
          </a:p>
          <a:p>
            <a:r>
              <a:rPr lang="en-US" dirty="0" smtClean="0"/>
              <a:t>Note: When a sentence is a </a:t>
            </a:r>
            <a:r>
              <a:rPr lang="en-US" b="1" u="sng" dirty="0" smtClean="0"/>
              <a:t>command</a:t>
            </a:r>
            <a:r>
              <a:rPr lang="en-US" dirty="0" smtClean="0"/>
              <a:t>, the subject is understood but not stated.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93733" y="953869"/>
            <a:ext cx="2726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 in the right side of the table!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3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Examples: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Simple subject         Simple predicate </a:t>
            </a:r>
          </a:p>
          <a:p>
            <a:pPr marL="457200" indent="-457200">
              <a:buAutoNum type="arabicPeriod"/>
            </a:pPr>
            <a:r>
              <a:rPr lang="en-US" dirty="0" smtClean="0"/>
              <a:t>The school </a:t>
            </a:r>
            <a:r>
              <a:rPr lang="en-US" u="sng" dirty="0" smtClean="0"/>
              <a:t>staff</a:t>
            </a:r>
            <a:r>
              <a:rPr lang="en-US" dirty="0" smtClean="0"/>
              <a:t> awaited the delivery of the package</a:t>
            </a:r>
          </a:p>
          <a:p>
            <a:pPr marL="457200" indent="-457200">
              <a:buAutoNum type="arabicPeriod"/>
            </a:pPr>
            <a:r>
              <a:rPr lang="en-US" dirty="0" smtClean="0"/>
              <a:t>[You]                   Hold the door open, please.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18218" y="2464269"/>
            <a:ext cx="1013060" cy="52913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67014" y="2994624"/>
            <a:ext cx="657734" cy="52913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1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4" y="1439333"/>
            <a:ext cx="7708713" cy="4144963"/>
          </a:xfrm>
        </p:spPr>
        <p:txBody>
          <a:bodyPr/>
          <a:lstStyle/>
          <a:p>
            <a:pPr marL="0" indent="0">
              <a:buNone/>
            </a:pPr>
            <a:r>
              <a:rPr lang="en-US" i="1" u="sng" dirty="0" smtClean="0"/>
              <a:t>Directions: </a:t>
            </a:r>
            <a:r>
              <a:rPr lang="en-US" i="1" dirty="0" smtClean="0"/>
              <a:t>Let’s try this sentence together. Identify the simple subject and circle the simple predicate.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students learned about gravity in science class. </a:t>
            </a:r>
          </a:p>
          <a:p>
            <a:pPr marL="0" indent="0">
              <a:buNone/>
            </a:pPr>
            <a:r>
              <a:rPr lang="en-US" dirty="0" smtClean="0"/>
              <a:t>Try this sentence with your teammate! Underline the simple subject and circle the simple predicate. </a:t>
            </a:r>
          </a:p>
          <a:p>
            <a:r>
              <a:rPr lang="en-US" dirty="0" smtClean="0">
                <a:solidFill>
                  <a:srgbClr val="604A7B"/>
                </a:solidFill>
              </a:rPr>
              <a:t>Lily </a:t>
            </a:r>
            <a:r>
              <a:rPr lang="en-US" dirty="0">
                <a:solidFill>
                  <a:srgbClr val="604A7B"/>
                </a:solidFill>
              </a:rPr>
              <a:t>delivered packages and mail to the school every day. </a:t>
            </a:r>
          </a:p>
        </p:txBody>
      </p:sp>
    </p:spTree>
    <p:extLst>
      <p:ext uri="{BB962C8B-B14F-4D97-AF65-F5344CB8AC3E}">
        <p14:creationId xmlns:p14="http://schemas.microsoft.com/office/powerpoint/2010/main" val="1115599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and Sentence Fragments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144963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u="sng" dirty="0"/>
              <a:t>sentence</a:t>
            </a:r>
            <a:r>
              <a:rPr lang="en-US" dirty="0"/>
              <a:t> is a group of words that express a complete thought. </a:t>
            </a:r>
          </a:p>
          <a:p>
            <a:r>
              <a:rPr lang="en-US" dirty="0" smtClean="0"/>
              <a:t>A </a:t>
            </a:r>
            <a:r>
              <a:rPr lang="en-US" b="1" u="sng" dirty="0" smtClean="0"/>
              <a:t>sentence fragment</a:t>
            </a:r>
            <a:r>
              <a:rPr lang="en-US" b="1" dirty="0" smtClean="0"/>
              <a:t> </a:t>
            </a:r>
            <a:r>
              <a:rPr lang="en-US" dirty="0" smtClean="0"/>
              <a:t>is a group of words that does not express a complete thought. </a:t>
            </a:r>
          </a:p>
          <a:p>
            <a:r>
              <a:rPr lang="en-US" dirty="0" smtClean="0"/>
              <a:t>Example of a sentence fragment: </a:t>
            </a:r>
          </a:p>
          <a:p>
            <a:pPr marL="0" indent="0">
              <a:buNone/>
            </a:pPr>
            <a:r>
              <a:rPr lang="en-US" dirty="0">
                <a:solidFill>
                  <a:srgbClr val="0E58C4"/>
                </a:solidFill>
              </a:rPr>
              <a:t>	</a:t>
            </a:r>
            <a:r>
              <a:rPr lang="en-US" dirty="0" smtClean="0">
                <a:solidFill>
                  <a:srgbClr val="0E58C4"/>
                </a:solidFill>
              </a:rPr>
              <a:t>The art students covered in paint. </a:t>
            </a:r>
          </a:p>
          <a:p>
            <a:pPr marL="0" indent="0">
              <a:buNone/>
            </a:pPr>
            <a:r>
              <a:rPr lang="en-US" dirty="0">
                <a:solidFill>
                  <a:srgbClr val="0E58C4"/>
                </a:solidFill>
              </a:rPr>
              <a:t>	Whenever the students are outside. </a:t>
            </a:r>
          </a:p>
          <a:p>
            <a:pPr marL="0" indent="0">
              <a:buNone/>
            </a:pPr>
            <a:endParaRPr lang="en-US" dirty="0" smtClean="0">
              <a:solidFill>
                <a:srgbClr val="0E58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1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Teammate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88534"/>
            <a:ext cx="8289926" cy="4144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604A7B"/>
                </a:solidFill>
              </a:rPr>
              <a:t>{Fragments and Sentences}</a:t>
            </a:r>
            <a:endParaRPr lang="en-US" b="1" u="sng" dirty="0" smtClean="0"/>
          </a:p>
          <a:p>
            <a:pPr marL="0" indent="0">
              <a:buNone/>
            </a:pPr>
            <a:r>
              <a:rPr lang="en-US" u="sng" dirty="0" smtClean="0"/>
              <a:t>Directions: </a:t>
            </a:r>
            <a:r>
              <a:rPr lang="en-US" dirty="0" smtClean="0"/>
              <a:t>If the group of words is a complete sentence, write the letter S on the line. If the group of words is a fragment, write an F on the line.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04A7B"/>
                </a:solidFill>
              </a:rPr>
              <a:t>{Simple Subject &amp; Predicates}</a:t>
            </a:r>
          </a:p>
          <a:p>
            <a:pPr marL="0" indent="0">
              <a:buNone/>
            </a:pPr>
            <a:r>
              <a:rPr lang="en-US" u="sng" dirty="0" smtClean="0"/>
              <a:t>Directions: </a:t>
            </a:r>
            <a:r>
              <a:rPr lang="en-US" dirty="0" smtClean="0"/>
              <a:t>In each sentence below, underline the simple subject and circle the simple predicate.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08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8533"/>
            <a:ext cx="8517467" cy="49953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604A7B"/>
                </a:solidFill>
              </a:rPr>
              <a:t>{Fragments and Sentences}</a:t>
            </a:r>
            <a:endParaRPr lang="en-US" b="1" u="sng" dirty="0"/>
          </a:p>
          <a:p>
            <a:pPr marL="0" indent="0">
              <a:buNone/>
            </a:pPr>
            <a:r>
              <a:rPr lang="en-US" u="sng" dirty="0"/>
              <a:t>Directions: </a:t>
            </a:r>
            <a:r>
              <a:rPr lang="en-US" dirty="0"/>
              <a:t>If the group of words is a complete sentence, write the letter S on the line. If the group of words is a fragment, write an F on the line.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604A7B"/>
                </a:solidFill>
              </a:rPr>
              <a:t>{Simple Subject &amp; Predicates}</a:t>
            </a:r>
          </a:p>
          <a:p>
            <a:pPr marL="0" indent="0">
              <a:buNone/>
            </a:pPr>
            <a:r>
              <a:rPr lang="en-US" u="sng" dirty="0"/>
              <a:t>Directions: </a:t>
            </a:r>
            <a:r>
              <a:rPr lang="en-US" dirty="0"/>
              <a:t>In each sentence below, underline the simple subject and circle the simple predicate.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04A7B"/>
                </a:solidFill>
              </a:rPr>
              <a:t>{Above &amp; Beyond}</a:t>
            </a:r>
          </a:p>
          <a:p>
            <a:pPr marL="0" indent="0">
              <a:buNone/>
            </a:pPr>
            <a:r>
              <a:rPr lang="en-US" u="sng" dirty="0" smtClean="0"/>
              <a:t>Directions: </a:t>
            </a:r>
            <a:r>
              <a:rPr lang="en-US" dirty="0" smtClean="0"/>
              <a:t>Reflect on your first few weeks at </a:t>
            </a:r>
            <a:r>
              <a:rPr lang="en-US" dirty="0" err="1" smtClean="0"/>
              <a:t>Meigs</a:t>
            </a:r>
            <a:r>
              <a:rPr lang="en-US" dirty="0" smtClean="0"/>
              <a:t> as a fifth grader. </a:t>
            </a:r>
          </a:p>
          <a:p>
            <a:r>
              <a:rPr lang="en-US" dirty="0" smtClean="0"/>
              <a:t>What are your favorite experiences so far? </a:t>
            </a:r>
          </a:p>
          <a:p>
            <a:r>
              <a:rPr lang="en-US" dirty="0" smtClean="0"/>
              <a:t>What are you still getting used to? </a:t>
            </a:r>
          </a:p>
          <a:p>
            <a:pPr marL="0" indent="0">
              <a:buNone/>
            </a:pPr>
            <a:r>
              <a:rPr lang="en-US" dirty="0" smtClean="0"/>
              <a:t>In each of your sentences, underline the simple subject and circle the simple predicate. </a:t>
            </a:r>
          </a:p>
        </p:txBody>
      </p:sp>
    </p:spTree>
    <p:extLst>
      <p:ext uri="{BB962C8B-B14F-4D97-AF65-F5344CB8AC3E}">
        <p14:creationId xmlns:p14="http://schemas.microsoft.com/office/powerpoint/2010/main" val="930641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6777" y="1719070"/>
            <a:ext cx="8842205" cy="4991931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latin typeface="Century Gothic"/>
                <a:cs typeface="Century Gothic"/>
              </a:rPr>
              <a:t>Table #5</a:t>
            </a:r>
            <a:r>
              <a:rPr lang="en-US" dirty="0" smtClean="0">
                <a:latin typeface="Century Gothic"/>
                <a:cs typeface="Century Gothic"/>
              </a:rPr>
              <a:t>: </a:t>
            </a:r>
            <a:r>
              <a:rPr lang="en-US" dirty="0" smtClean="0">
                <a:latin typeface="Century Gothic"/>
                <a:cs typeface="Century Gothic"/>
              </a:rPr>
              <a:t>read to self </a:t>
            </a:r>
          </a:p>
          <a:p>
            <a:endParaRPr lang="en-US" dirty="0">
              <a:latin typeface="Century Gothic"/>
              <a:cs typeface="Century Gothic"/>
            </a:endParaRPr>
          </a:p>
          <a:p>
            <a:r>
              <a:rPr lang="en-US" b="1" u="sng" dirty="0" smtClean="0">
                <a:latin typeface="Century Gothic"/>
                <a:cs typeface="Century Gothic"/>
              </a:rPr>
              <a:t>Table #1</a:t>
            </a:r>
            <a:r>
              <a:rPr lang="en-US" dirty="0" smtClean="0">
                <a:latin typeface="Century Gothic"/>
                <a:cs typeface="Century Gothic"/>
              </a:rPr>
              <a:t>: </a:t>
            </a:r>
            <a:r>
              <a:rPr lang="en-US" dirty="0" smtClean="0">
                <a:latin typeface="Century Gothic"/>
                <a:cs typeface="Century Gothic"/>
              </a:rPr>
              <a:t>read with someone</a:t>
            </a:r>
          </a:p>
          <a:p>
            <a:endParaRPr lang="en-US" dirty="0">
              <a:latin typeface="Century Gothic"/>
              <a:cs typeface="Century Gothic"/>
            </a:endParaRPr>
          </a:p>
          <a:p>
            <a:r>
              <a:rPr lang="en-US" b="1" u="sng" dirty="0" smtClean="0">
                <a:latin typeface="Century Gothic"/>
                <a:cs typeface="Century Gothic"/>
              </a:rPr>
              <a:t>Table #2</a:t>
            </a:r>
            <a:r>
              <a:rPr lang="en-US" dirty="0" smtClean="0">
                <a:latin typeface="Century Gothic"/>
                <a:cs typeface="Century Gothic"/>
              </a:rPr>
              <a:t>: </a:t>
            </a:r>
            <a:r>
              <a:rPr lang="en-US" dirty="0" smtClean="0">
                <a:latin typeface="Century Gothic"/>
                <a:cs typeface="Century Gothic"/>
              </a:rPr>
              <a:t>word work 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(1) Make flashcards for vocabulary words 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(2) Use whiteboards to test yourself and/or your partner on vocabulary or spelling words </a:t>
            </a:r>
          </a:p>
          <a:p>
            <a:endParaRPr lang="en-US" dirty="0">
              <a:latin typeface="Century Gothic"/>
              <a:cs typeface="Century Gothic"/>
            </a:endParaRPr>
          </a:p>
          <a:p>
            <a:r>
              <a:rPr lang="en-US" b="1" u="sng" dirty="0" smtClean="0">
                <a:latin typeface="Century Gothic"/>
                <a:cs typeface="Century Gothic"/>
              </a:rPr>
              <a:t>Table #3</a:t>
            </a:r>
            <a:r>
              <a:rPr lang="en-US" dirty="0" smtClean="0">
                <a:latin typeface="Century Gothic"/>
                <a:cs typeface="Century Gothic"/>
              </a:rPr>
              <a:t>: </a:t>
            </a:r>
            <a:r>
              <a:rPr lang="en-US" dirty="0" smtClean="0">
                <a:latin typeface="Century Gothic"/>
                <a:cs typeface="Century Gothic"/>
              </a:rPr>
              <a:t>writing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(1) Write a letter to me telling me about your experience so far at </a:t>
            </a:r>
            <a:r>
              <a:rPr lang="en-US" dirty="0" err="1" smtClean="0">
                <a:latin typeface="Century Gothic"/>
                <a:cs typeface="Century Gothic"/>
              </a:rPr>
              <a:t>Meigs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</a:p>
          <a:p>
            <a:pPr lvl="2"/>
            <a:r>
              <a:rPr lang="en-US" dirty="0" smtClean="0">
                <a:latin typeface="Century Gothic"/>
                <a:cs typeface="Century Gothic"/>
              </a:rPr>
              <a:t>Your letter should be at least ¾ of a page </a:t>
            </a:r>
          </a:p>
          <a:p>
            <a:pPr lvl="2"/>
            <a:r>
              <a:rPr lang="en-US" dirty="0" smtClean="0">
                <a:latin typeface="Century Gothic"/>
                <a:cs typeface="Century Gothic"/>
              </a:rPr>
              <a:t>Make sure that your writing is neat; use a sheet of paper </a:t>
            </a:r>
          </a:p>
          <a:p>
            <a:endParaRPr lang="en-US" dirty="0">
              <a:latin typeface="Century Gothic"/>
              <a:cs typeface="Century Gothic"/>
            </a:endParaRPr>
          </a:p>
          <a:p>
            <a:r>
              <a:rPr lang="en-US" b="1" u="sng" dirty="0" smtClean="0">
                <a:latin typeface="Century Gothic"/>
                <a:cs typeface="Century Gothic"/>
              </a:rPr>
              <a:t>Table #4</a:t>
            </a:r>
            <a:r>
              <a:rPr lang="en-US" dirty="0" smtClean="0">
                <a:latin typeface="Century Gothic"/>
                <a:cs typeface="Century Gothic"/>
              </a:rPr>
              <a:t>: </a:t>
            </a:r>
            <a:r>
              <a:rPr lang="en-US" dirty="0" smtClean="0">
                <a:latin typeface="Century Gothic"/>
                <a:cs typeface="Century Gothic"/>
              </a:rPr>
              <a:t>tech learning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(1) Finish typing web exercises 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(2) Nitro Type 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{Daily 5 Activities}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7064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vant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rid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197</TotalTime>
  <Words>567</Words>
  <Application>Microsoft Macintosh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Advantage</vt:lpstr>
      <vt:lpstr>Grid</vt:lpstr>
      <vt:lpstr>Complete Sentences</vt:lpstr>
      <vt:lpstr>Complete Sentences</vt:lpstr>
      <vt:lpstr>Simple Subjects &amp;  Simple Predicates</vt:lpstr>
      <vt:lpstr>Team Examples: </vt:lpstr>
      <vt:lpstr>Team Examples:</vt:lpstr>
      <vt:lpstr>Sentence and Sentence Fragments </vt:lpstr>
      <vt:lpstr>Teammate Practice</vt:lpstr>
      <vt:lpstr>Independent Practice</vt:lpstr>
      <vt:lpstr>{Daily 5 Activities}</vt:lpstr>
    </vt:vector>
  </TitlesOfParts>
  <Company>Vanderbilt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Subjects &amp;  Simple Predicates </dc:title>
  <dc:creator>Michelle Luteman</dc:creator>
  <cp:lastModifiedBy>Hillary Maly</cp:lastModifiedBy>
  <cp:revision>50</cp:revision>
  <dcterms:created xsi:type="dcterms:W3CDTF">2014-08-13T21:44:34Z</dcterms:created>
  <dcterms:modified xsi:type="dcterms:W3CDTF">2016-08-16T00:40:14Z</dcterms:modified>
</cp:coreProperties>
</file>