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59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3"/>
    <p:restoredTop sz="94677"/>
  </p:normalViewPr>
  <p:slideViewPr>
    <p:cSldViewPr>
      <p:cViewPr>
        <p:scale>
          <a:sx n="135" d="100"/>
          <a:sy n="135" d="100"/>
        </p:scale>
        <p:origin x="896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A7BB3F-5F00-4ECE-BBE8-8E502227679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2A0663A-8B7E-4363-9069-CBC9FE77D021}">
      <dgm:prSet phldrT="[Text]" custT="1"/>
      <dgm:spPr/>
      <dgm:t>
        <a:bodyPr/>
        <a:lstStyle/>
        <a:p>
          <a:pPr algn="l"/>
          <a:r>
            <a:rPr lang="en-US" sz="2400" b="1" dirty="0" smtClean="0"/>
            <a:t>1) Trench Warfare</a:t>
          </a:r>
          <a:br>
            <a:rPr lang="en-US" sz="2400" b="1" dirty="0" smtClean="0"/>
          </a:br>
          <a:r>
            <a:rPr lang="en-US" sz="2000" b="0" dirty="0" smtClean="0"/>
            <a:t>“trenches protected </a:t>
          </a:r>
          <a:br>
            <a:rPr lang="en-US" sz="2000" b="0" dirty="0" smtClean="0"/>
          </a:br>
          <a:r>
            <a:rPr lang="en-US" sz="2000" b="0" dirty="0" smtClean="0"/>
            <a:t>soldiers from enemy </a:t>
          </a:r>
          <a:br>
            <a:rPr lang="en-US" sz="2000" b="0" dirty="0" smtClean="0"/>
          </a:br>
          <a:r>
            <a:rPr lang="en-US" sz="2000" b="0" dirty="0" smtClean="0"/>
            <a:t>fire” </a:t>
          </a:r>
          <a:r>
            <a:rPr lang="en-US" sz="1800" b="0" dirty="0" smtClean="0"/>
            <a:t>(World Book </a:t>
          </a:r>
          <a:br>
            <a:rPr lang="en-US" sz="1800" b="0" dirty="0" smtClean="0"/>
          </a:br>
          <a:r>
            <a:rPr lang="en-US" sz="1800" b="0" dirty="0" smtClean="0"/>
            <a:t>Online – World War I)</a:t>
          </a:r>
          <a:endParaRPr lang="en-US" sz="1800" b="0" dirty="0"/>
        </a:p>
      </dgm:t>
    </dgm:pt>
    <dgm:pt modelId="{DFA03E10-6D70-4B9F-B473-47FEB78D4AE3}" type="parTrans" cxnId="{3A41B9D0-28A7-4F65-8E5F-B174D711F1CB}">
      <dgm:prSet/>
      <dgm:spPr/>
      <dgm:t>
        <a:bodyPr/>
        <a:lstStyle/>
        <a:p>
          <a:endParaRPr lang="en-US"/>
        </a:p>
      </dgm:t>
    </dgm:pt>
    <dgm:pt modelId="{D4F054EF-CC4C-47B9-8F51-474BF746AD3A}" type="sibTrans" cxnId="{3A41B9D0-28A7-4F65-8E5F-B174D711F1CB}">
      <dgm:prSet/>
      <dgm:spPr/>
      <dgm:t>
        <a:bodyPr/>
        <a:lstStyle/>
        <a:p>
          <a:endParaRPr lang="en-US"/>
        </a:p>
      </dgm:t>
    </dgm:pt>
    <dgm:pt modelId="{5F011F47-68CB-47DA-ADC5-62678E24AA70}">
      <dgm:prSet phldrT="[Text]" custT="1"/>
      <dgm:spPr/>
      <dgm:t>
        <a:bodyPr/>
        <a:lstStyle/>
        <a:p>
          <a:pPr algn="r"/>
          <a:r>
            <a:rPr lang="en-US" sz="2400" b="1" dirty="0" smtClean="0"/>
            <a:t>1) Air Warfare</a:t>
          </a:r>
          <a:br>
            <a:rPr lang="en-US" sz="2400" b="1" dirty="0" smtClean="0"/>
          </a:br>
          <a:r>
            <a:rPr lang="en-US" sz="2000" b="0" dirty="0" smtClean="0"/>
            <a:t>“In World War I, the airplane was basically utilized for </a:t>
          </a:r>
          <a:br>
            <a:rPr lang="en-US" sz="2000" b="0" dirty="0" smtClean="0"/>
          </a:br>
          <a:r>
            <a:rPr lang="en-US" sz="2000" b="0" dirty="0" smtClean="0"/>
            <a:t>observations and infrequently </a:t>
          </a:r>
          <a:br>
            <a:rPr lang="en-US" sz="2000" b="0" dirty="0" smtClean="0"/>
          </a:br>
          <a:r>
            <a:rPr lang="en-US" sz="2000" b="0" dirty="0" smtClean="0"/>
            <a:t>employed in offensive actions.”</a:t>
          </a:r>
          <a:r>
            <a:rPr lang="en-US" sz="2800" b="1" dirty="0" smtClean="0">
              <a:latin typeface="Arial" panose="020B0604020202020204" pitchFamily="34" charset="0"/>
              <a:cs typeface="Arial" panose="020B0604020202020204" pitchFamily="34" charset="0"/>
            </a:rPr>
            <a:t>¹</a:t>
          </a:r>
          <a:r>
            <a:rPr lang="en-US" sz="2000" b="0" dirty="0" smtClean="0"/>
            <a:t> </a:t>
          </a:r>
          <a:r>
            <a:rPr lang="en-US" sz="1600" b="0" dirty="0" smtClean="0"/>
            <a:t>(inference – in </a:t>
          </a:r>
          <a:br>
            <a:rPr lang="en-US" sz="1600" b="0" dirty="0" smtClean="0"/>
          </a:br>
          <a:r>
            <a:rPr lang="en-US" sz="1600" b="0" dirty="0" smtClean="0"/>
            <a:t>WWII they were used to </a:t>
          </a:r>
          <a:br>
            <a:rPr lang="en-US" sz="1600" b="0" dirty="0" smtClean="0"/>
          </a:br>
          <a:r>
            <a:rPr lang="en-US" sz="1600" b="0" dirty="0" smtClean="0"/>
            <a:t>attack; find evidence to </a:t>
          </a:r>
          <a:br>
            <a:rPr lang="en-US" sz="1600" b="0" dirty="0" smtClean="0"/>
          </a:br>
          <a:r>
            <a:rPr lang="en-US" sz="1600" b="0" dirty="0" smtClean="0"/>
            <a:t>support this idea)</a:t>
          </a:r>
          <a:endParaRPr lang="en-US" sz="1600" b="1" dirty="0"/>
        </a:p>
      </dgm:t>
    </dgm:pt>
    <dgm:pt modelId="{23584024-F94E-476B-8E81-7DA76ECF4F7C}" type="parTrans" cxnId="{E52E4F08-6E13-4E39-8D38-FCDDC8D98108}">
      <dgm:prSet/>
      <dgm:spPr/>
      <dgm:t>
        <a:bodyPr/>
        <a:lstStyle/>
        <a:p>
          <a:endParaRPr lang="en-US"/>
        </a:p>
      </dgm:t>
    </dgm:pt>
    <dgm:pt modelId="{4C89F84C-36F2-4F90-B041-9C3084F272D3}" type="sibTrans" cxnId="{E52E4F08-6E13-4E39-8D38-FCDDC8D98108}">
      <dgm:prSet/>
      <dgm:spPr/>
      <dgm:t>
        <a:bodyPr/>
        <a:lstStyle/>
        <a:p>
          <a:endParaRPr lang="en-US"/>
        </a:p>
      </dgm:t>
    </dgm:pt>
    <dgm:pt modelId="{D08652F3-A779-4CED-A9BD-476F506A0750}" type="pres">
      <dgm:prSet presAssocID="{A1A7BB3F-5F00-4ECE-BBE8-8E5022276796}" presName="compositeShape" presStyleCnt="0">
        <dgm:presLayoutVars>
          <dgm:chMax val="7"/>
          <dgm:dir/>
          <dgm:resizeHandles val="exact"/>
        </dgm:presLayoutVars>
      </dgm:prSet>
      <dgm:spPr/>
    </dgm:pt>
    <dgm:pt modelId="{C4C18C58-6FE8-49E6-920B-CF010B9D0815}" type="pres">
      <dgm:prSet presAssocID="{32A0663A-8B7E-4363-9069-CBC9FE77D021}" presName="circ1" presStyleLbl="vennNode1" presStyleIdx="0" presStyleCnt="2" custScaleX="108108" custScaleY="108108" custLinFactNeighborX="3736" custLinFactNeighborY="-4641"/>
      <dgm:spPr/>
      <dgm:t>
        <a:bodyPr/>
        <a:lstStyle/>
        <a:p>
          <a:endParaRPr lang="en-US"/>
        </a:p>
      </dgm:t>
    </dgm:pt>
    <dgm:pt modelId="{2C0867F3-AE50-4882-8C45-206D035F12EB}" type="pres">
      <dgm:prSet presAssocID="{32A0663A-8B7E-4363-9069-CBC9FE77D02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C9106-ABC4-4014-BF7D-6C18743CC990}" type="pres">
      <dgm:prSet presAssocID="{5F011F47-68CB-47DA-ADC5-62678E24AA70}" presName="circ2" presStyleLbl="vennNode1" presStyleIdx="1" presStyleCnt="2" custScaleX="110586" custScaleY="108108" custLinFactNeighborX="-4148" custLinFactNeighborY="-4505"/>
      <dgm:spPr/>
      <dgm:t>
        <a:bodyPr/>
        <a:lstStyle/>
        <a:p>
          <a:endParaRPr lang="en-US"/>
        </a:p>
      </dgm:t>
    </dgm:pt>
    <dgm:pt modelId="{8824C60D-594D-4A2D-84B3-1841458F1AD7}" type="pres">
      <dgm:prSet presAssocID="{5F011F47-68CB-47DA-ADC5-62678E24AA7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DC271D-8D7F-48C4-A3FF-8BB2D8E657EE}" type="presOf" srcId="{5F011F47-68CB-47DA-ADC5-62678E24AA70}" destId="{8824C60D-594D-4A2D-84B3-1841458F1AD7}" srcOrd="1" destOrd="0" presId="urn:microsoft.com/office/officeart/2005/8/layout/venn1"/>
    <dgm:cxn modelId="{1D8BCF77-AE60-4BE6-A2E8-D897ABC65A9F}" type="presOf" srcId="{32A0663A-8B7E-4363-9069-CBC9FE77D021}" destId="{2C0867F3-AE50-4882-8C45-206D035F12EB}" srcOrd="1" destOrd="0" presId="urn:microsoft.com/office/officeart/2005/8/layout/venn1"/>
    <dgm:cxn modelId="{E52E4F08-6E13-4E39-8D38-FCDDC8D98108}" srcId="{A1A7BB3F-5F00-4ECE-BBE8-8E5022276796}" destId="{5F011F47-68CB-47DA-ADC5-62678E24AA70}" srcOrd="1" destOrd="0" parTransId="{23584024-F94E-476B-8E81-7DA76ECF4F7C}" sibTransId="{4C89F84C-36F2-4F90-B041-9C3084F272D3}"/>
    <dgm:cxn modelId="{3A41B9D0-28A7-4F65-8E5F-B174D711F1CB}" srcId="{A1A7BB3F-5F00-4ECE-BBE8-8E5022276796}" destId="{32A0663A-8B7E-4363-9069-CBC9FE77D021}" srcOrd="0" destOrd="0" parTransId="{DFA03E10-6D70-4B9F-B473-47FEB78D4AE3}" sibTransId="{D4F054EF-CC4C-47B9-8F51-474BF746AD3A}"/>
    <dgm:cxn modelId="{74980FB6-7072-4253-8B39-7BDC42ECBF79}" type="presOf" srcId="{A1A7BB3F-5F00-4ECE-BBE8-8E5022276796}" destId="{D08652F3-A779-4CED-A9BD-476F506A0750}" srcOrd="0" destOrd="0" presId="urn:microsoft.com/office/officeart/2005/8/layout/venn1"/>
    <dgm:cxn modelId="{94FA5757-F4E7-4946-92C0-4DA93AF34D3C}" type="presOf" srcId="{5F011F47-68CB-47DA-ADC5-62678E24AA70}" destId="{30BC9106-ABC4-4014-BF7D-6C18743CC990}" srcOrd="0" destOrd="0" presId="urn:microsoft.com/office/officeart/2005/8/layout/venn1"/>
    <dgm:cxn modelId="{B3DE5A57-B77C-4FF4-9D53-28E5A5F7B935}" type="presOf" srcId="{32A0663A-8B7E-4363-9069-CBC9FE77D021}" destId="{C4C18C58-6FE8-49E6-920B-CF010B9D0815}" srcOrd="0" destOrd="0" presId="urn:microsoft.com/office/officeart/2005/8/layout/venn1"/>
    <dgm:cxn modelId="{32FD74C8-86D5-4CD1-A5A9-4C085E61F41D}" type="presParOf" srcId="{D08652F3-A779-4CED-A9BD-476F506A0750}" destId="{C4C18C58-6FE8-49E6-920B-CF010B9D0815}" srcOrd="0" destOrd="0" presId="urn:microsoft.com/office/officeart/2005/8/layout/venn1"/>
    <dgm:cxn modelId="{F33D9094-5C08-4E62-A6A7-6B77FB11E2EF}" type="presParOf" srcId="{D08652F3-A779-4CED-A9BD-476F506A0750}" destId="{2C0867F3-AE50-4882-8C45-206D035F12EB}" srcOrd="1" destOrd="0" presId="urn:microsoft.com/office/officeart/2005/8/layout/venn1"/>
    <dgm:cxn modelId="{51A14675-5074-4ADF-A46E-E7497398F526}" type="presParOf" srcId="{D08652F3-A779-4CED-A9BD-476F506A0750}" destId="{30BC9106-ABC4-4014-BF7D-6C18743CC990}" srcOrd="2" destOrd="0" presId="urn:microsoft.com/office/officeart/2005/8/layout/venn1"/>
    <dgm:cxn modelId="{4674076E-09BE-47BC-AA70-788D9C5F9127}" type="presParOf" srcId="{D08652F3-A779-4CED-A9BD-476F506A0750}" destId="{8824C60D-594D-4A2D-84B3-1841458F1AD7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A7BB3F-5F00-4ECE-BBE8-8E502227679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2A0663A-8B7E-4363-9069-CBC9FE77D021}">
      <dgm:prSet phldrT="[Text]" custT="1"/>
      <dgm:spPr/>
      <dgm:t>
        <a:bodyPr/>
        <a:lstStyle/>
        <a:p>
          <a:pPr algn="l"/>
          <a:r>
            <a:rPr lang="en-US" sz="2400" b="1" dirty="0" smtClean="0"/>
            <a:t>1) Trench Warfare</a:t>
          </a:r>
        </a:p>
        <a:p>
          <a:pPr algn="l"/>
          <a:r>
            <a:rPr lang="en-US" sz="2400" b="1" dirty="0" smtClean="0"/>
            <a:t>2) Submarines</a:t>
          </a:r>
        </a:p>
        <a:p>
          <a:pPr algn="l"/>
          <a:r>
            <a:rPr lang="en-US" sz="2400" b="1" dirty="0" smtClean="0"/>
            <a:t>3</a:t>
          </a:r>
          <a:r>
            <a:rPr lang="en-US" sz="2400" b="1" smtClean="0"/>
            <a:t>) </a:t>
          </a:r>
          <a:r>
            <a:rPr lang="en-US" sz="2400" b="1" smtClean="0"/>
            <a:t>Poisonous Gas</a:t>
          </a:r>
          <a:endParaRPr lang="en-US" sz="2400" b="1" dirty="0" smtClean="0"/>
        </a:p>
        <a:p>
          <a:pPr algn="l"/>
          <a:r>
            <a:rPr lang="en-US" sz="2400" b="1" dirty="0" smtClean="0"/>
            <a:t>4) Tanks (big, heavy)</a:t>
          </a:r>
        </a:p>
        <a:p>
          <a:pPr algn="l"/>
          <a:r>
            <a:rPr lang="en-US" sz="2400" b="1" dirty="0" smtClean="0"/>
            <a:t/>
          </a:r>
          <a:br>
            <a:rPr lang="en-US" sz="2400" b="1" dirty="0" smtClean="0"/>
          </a:br>
          <a:endParaRPr lang="en-US" sz="1800" b="0" dirty="0"/>
        </a:p>
      </dgm:t>
    </dgm:pt>
    <dgm:pt modelId="{DFA03E10-6D70-4B9F-B473-47FEB78D4AE3}" type="parTrans" cxnId="{3A41B9D0-28A7-4F65-8E5F-B174D711F1CB}">
      <dgm:prSet/>
      <dgm:spPr/>
      <dgm:t>
        <a:bodyPr/>
        <a:lstStyle/>
        <a:p>
          <a:endParaRPr lang="en-US"/>
        </a:p>
      </dgm:t>
    </dgm:pt>
    <dgm:pt modelId="{D4F054EF-CC4C-47B9-8F51-474BF746AD3A}" type="sibTrans" cxnId="{3A41B9D0-28A7-4F65-8E5F-B174D711F1CB}">
      <dgm:prSet/>
      <dgm:spPr/>
      <dgm:t>
        <a:bodyPr/>
        <a:lstStyle/>
        <a:p>
          <a:endParaRPr lang="en-US"/>
        </a:p>
      </dgm:t>
    </dgm:pt>
    <dgm:pt modelId="{5F011F47-68CB-47DA-ADC5-62678E24AA70}">
      <dgm:prSet phldrT="[Text]" custT="1"/>
      <dgm:spPr/>
      <dgm:t>
        <a:bodyPr/>
        <a:lstStyle/>
        <a:p>
          <a:pPr algn="r"/>
          <a:r>
            <a:rPr lang="en-US" sz="2400" b="1" dirty="0" smtClean="0"/>
            <a:t>1) Air Warfare</a:t>
          </a:r>
        </a:p>
        <a:p>
          <a:pPr algn="r"/>
          <a:r>
            <a:rPr lang="en-US" sz="2400" b="1" dirty="0" smtClean="0"/>
            <a:t>2) Aircraft Carriers</a:t>
          </a:r>
        </a:p>
        <a:p>
          <a:pPr algn="r"/>
          <a:r>
            <a:rPr lang="en-US" sz="2400" b="1" dirty="0" smtClean="0"/>
            <a:t>3) Atomic Bombs</a:t>
          </a:r>
        </a:p>
        <a:p>
          <a:pPr algn="r"/>
          <a:r>
            <a:rPr lang="en-US" sz="2400" b="1" dirty="0" smtClean="0"/>
            <a:t>4) Tanks (compact, sophisticated)</a:t>
          </a:r>
        </a:p>
        <a:p>
          <a:pPr algn="r"/>
          <a:r>
            <a:rPr lang="en-US" sz="2400" b="1" dirty="0" smtClean="0"/>
            <a:t/>
          </a:r>
          <a:br>
            <a:rPr lang="en-US" sz="2400" b="1" dirty="0" smtClean="0"/>
          </a:br>
          <a:endParaRPr lang="en-US" sz="1600" b="1" dirty="0"/>
        </a:p>
      </dgm:t>
    </dgm:pt>
    <dgm:pt modelId="{23584024-F94E-476B-8E81-7DA76ECF4F7C}" type="parTrans" cxnId="{E52E4F08-6E13-4E39-8D38-FCDDC8D98108}">
      <dgm:prSet/>
      <dgm:spPr/>
      <dgm:t>
        <a:bodyPr/>
        <a:lstStyle/>
        <a:p>
          <a:endParaRPr lang="en-US"/>
        </a:p>
      </dgm:t>
    </dgm:pt>
    <dgm:pt modelId="{4C89F84C-36F2-4F90-B041-9C3084F272D3}" type="sibTrans" cxnId="{E52E4F08-6E13-4E39-8D38-FCDDC8D98108}">
      <dgm:prSet/>
      <dgm:spPr/>
      <dgm:t>
        <a:bodyPr/>
        <a:lstStyle/>
        <a:p>
          <a:endParaRPr lang="en-US"/>
        </a:p>
      </dgm:t>
    </dgm:pt>
    <dgm:pt modelId="{D08652F3-A779-4CED-A9BD-476F506A0750}" type="pres">
      <dgm:prSet presAssocID="{A1A7BB3F-5F00-4ECE-BBE8-8E5022276796}" presName="compositeShape" presStyleCnt="0">
        <dgm:presLayoutVars>
          <dgm:chMax val="7"/>
          <dgm:dir/>
          <dgm:resizeHandles val="exact"/>
        </dgm:presLayoutVars>
      </dgm:prSet>
      <dgm:spPr/>
    </dgm:pt>
    <dgm:pt modelId="{C4C18C58-6FE8-49E6-920B-CF010B9D0815}" type="pres">
      <dgm:prSet presAssocID="{32A0663A-8B7E-4363-9069-CBC9FE77D021}" presName="circ1" presStyleLbl="vennNode1" presStyleIdx="0" presStyleCnt="2" custScaleX="108108" custScaleY="108108" custLinFactNeighborX="3736" custLinFactNeighborY="-4641"/>
      <dgm:spPr/>
      <dgm:t>
        <a:bodyPr/>
        <a:lstStyle/>
        <a:p>
          <a:endParaRPr lang="en-US"/>
        </a:p>
      </dgm:t>
    </dgm:pt>
    <dgm:pt modelId="{2C0867F3-AE50-4882-8C45-206D035F12EB}" type="pres">
      <dgm:prSet presAssocID="{32A0663A-8B7E-4363-9069-CBC9FE77D02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C9106-ABC4-4014-BF7D-6C18743CC990}" type="pres">
      <dgm:prSet presAssocID="{5F011F47-68CB-47DA-ADC5-62678E24AA70}" presName="circ2" presStyleLbl="vennNode1" presStyleIdx="1" presStyleCnt="2" custScaleX="110586" custScaleY="108108" custLinFactNeighborX="-4148" custLinFactNeighborY="-4505"/>
      <dgm:spPr/>
      <dgm:t>
        <a:bodyPr/>
        <a:lstStyle/>
        <a:p>
          <a:endParaRPr lang="en-US"/>
        </a:p>
      </dgm:t>
    </dgm:pt>
    <dgm:pt modelId="{8824C60D-594D-4A2D-84B3-1841458F1AD7}" type="pres">
      <dgm:prSet presAssocID="{5F011F47-68CB-47DA-ADC5-62678E24AA7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B7EE67-F5F5-994D-835C-9FD405999F89}" type="presOf" srcId="{32A0663A-8B7E-4363-9069-CBC9FE77D021}" destId="{C4C18C58-6FE8-49E6-920B-CF010B9D0815}" srcOrd="0" destOrd="0" presId="urn:microsoft.com/office/officeart/2005/8/layout/venn1"/>
    <dgm:cxn modelId="{884C8529-A2A7-1E46-B562-69FA95D0DF00}" type="presOf" srcId="{5F011F47-68CB-47DA-ADC5-62678E24AA70}" destId="{30BC9106-ABC4-4014-BF7D-6C18743CC990}" srcOrd="0" destOrd="0" presId="urn:microsoft.com/office/officeart/2005/8/layout/venn1"/>
    <dgm:cxn modelId="{E52E4F08-6E13-4E39-8D38-FCDDC8D98108}" srcId="{A1A7BB3F-5F00-4ECE-BBE8-8E5022276796}" destId="{5F011F47-68CB-47DA-ADC5-62678E24AA70}" srcOrd="1" destOrd="0" parTransId="{23584024-F94E-476B-8E81-7DA76ECF4F7C}" sibTransId="{4C89F84C-36F2-4F90-B041-9C3084F272D3}"/>
    <dgm:cxn modelId="{3A41B9D0-28A7-4F65-8E5F-B174D711F1CB}" srcId="{A1A7BB3F-5F00-4ECE-BBE8-8E5022276796}" destId="{32A0663A-8B7E-4363-9069-CBC9FE77D021}" srcOrd="0" destOrd="0" parTransId="{DFA03E10-6D70-4B9F-B473-47FEB78D4AE3}" sibTransId="{D4F054EF-CC4C-47B9-8F51-474BF746AD3A}"/>
    <dgm:cxn modelId="{240C4382-1DD7-574C-86C7-0C39EDD8D52D}" type="presOf" srcId="{32A0663A-8B7E-4363-9069-CBC9FE77D021}" destId="{2C0867F3-AE50-4882-8C45-206D035F12EB}" srcOrd="1" destOrd="0" presId="urn:microsoft.com/office/officeart/2005/8/layout/venn1"/>
    <dgm:cxn modelId="{C9D93AEB-DAFF-6945-B963-D8D90AEBBD65}" type="presOf" srcId="{A1A7BB3F-5F00-4ECE-BBE8-8E5022276796}" destId="{D08652F3-A779-4CED-A9BD-476F506A0750}" srcOrd="0" destOrd="0" presId="urn:microsoft.com/office/officeart/2005/8/layout/venn1"/>
    <dgm:cxn modelId="{60F48A9E-864A-B946-A994-DD75C9F9AA29}" type="presOf" srcId="{5F011F47-68CB-47DA-ADC5-62678E24AA70}" destId="{8824C60D-594D-4A2D-84B3-1841458F1AD7}" srcOrd="1" destOrd="0" presId="urn:microsoft.com/office/officeart/2005/8/layout/venn1"/>
    <dgm:cxn modelId="{24469336-7B81-5F45-A903-A06D2BE33F59}" type="presParOf" srcId="{D08652F3-A779-4CED-A9BD-476F506A0750}" destId="{C4C18C58-6FE8-49E6-920B-CF010B9D0815}" srcOrd="0" destOrd="0" presId="urn:microsoft.com/office/officeart/2005/8/layout/venn1"/>
    <dgm:cxn modelId="{8F1EC343-D0D9-4046-8CD4-467606115AD0}" type="presParOf" srcId="{D08652F3-A779-4CED-A9BD-476F506A0750}" destId="{2C0867F3-AE50-4882-8C45-206D035F12EB}" srcOrd="1" destOrd="0" presId="urn:microsoft.com/office/officeart/2005/8/layout/venn1"/>
    <dgm:cxn modelId="{299F9B99-3C96-2542-AD8F-E11180179345}" type="presParOf" srcId="{D08652F3-A779-4CED-A9BD-476F506A0750}" destId="{30BC9106-ABC4-4014-BF7D-6C18743CC990}" srcOrd="2" destOrd="0" presId="urn:microsoft.com/office/officeart/2005/8/layout/venn1"/>
    <dgm:cxn modelId="{6B4120A5-A6E6-924D-BE87-3DEA15BAC3A4}" type="presParOf" srcId="{D08652F3-A779-4CED-A9BD-476F506A0750}" destId="{8824C60D-594D-4A2D-84B3-1841458F1AD7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18C58-6FE8-49E6-920B-CF010B9D0815}">
      <dsp:nvSpPr>
        <dsp:cNvPr id="0" name=""/>
        <dsp:cNvSpPr/>
      </dsp:nvSpPr>
      <dsp:spPr>
        <a:xfrm>
          <a:off x="158162" y="0"/>
          <a:ext cx="5486394" cy="54863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1) Trench Warfare</a:t>
          </a:r>
          <a:br>
            <a:rPr lang="en-US" sz="2400" b="1" kern="1200" dirty="0" smtClean="0"/>
          </a:br>
          <a:r>
            <a:rPr lang="en-US" sz="2000" b="0" kern="1200" dirty="0" smtClean="0"/>
            <a:t>“trenches protected </a:t>
          </a:r>
          <a:br>
            <a:rPr lang="en-US" sz="2000" b="0" kern="1200" dirty="0" smtClean="0"/>
          </a:br>
          <a:r>
            <a:rPr lang="en-US" sz="2000" b="0" kern="1200" dirty="0" smtClean="0"/>
            <a:t>soldiers from enemy </a:t>
          </a:r>
          <a:br>
            <a:rPr lang="en-US" sz="2000" b="0" kern="1200" dirty="0" smtClean="0"/>
          </a:br>
          <a:r>
            <a:rPr lang="en-US" sz="2000" b="0" kern="1200" dirty="0" smtClean="0"/>
            <a:t>fire” </a:t>
          </a:r>
          <a:r>
            <a:rPr lang="en-US" sz="1800" b="0" kern="1200" dirty="0" smtClean="0"/>
            <a:t>(World Book </a:t>
          </a:r>
          <a:br>
            <a:rPr lang="en-US" sz="1800" b="0" kern="1200" dirty="0" smtClean="0"/>
          </a:br>
          <a:r>
            <a:rPr lang="en-US" sz="1800" b="0" kern="1200" dirty="0" smtClean="0"/>
            <a:t>Online – World War I)</a:t>
          </a:r>
          <a:endParaRPr lang="en-US" sz="1800" b="0" kern="1200" dirty="0"/>
        </a:p>
      </dsp:txBody>
      <dsp:txXfrm>
        <a:off x="924280" y="646963"/>
        <a:ext cx="3163326" cy="4192466"/>
      </dsp:txXfrm>
    </dsp:sp>
    <dsp:sp modelId="{30BC9106-ABC4-4014-BF7D-6C18743CC990}">
      <dsp:nvSpPr>
        <dsp:cNvPr id="0" name=""/>
        <dsp:cNvSpPr/>
      </dsp:nvSpPr>
      <dsp:spPr>
        <a:xfrm>
          <a:off x="3352777" y="0"/>
          <a:ext cx="5612151" cy="54863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1) Air Warfare</a:t>
          </a:r>
          <a:br>
            <a:rPr lang="en-US" sz="2400" b="1" kern="1200" dirty="0" smtClean="0"/>
          </a:br>
          <a:r>
            <a:rPr lang="en-US" sz="2000" b="0" kern="1200" dirty="0" smtClean="0"/>
            <a:t>“In World War I, the airplane was basically utilized for </a:t>
          </a:r>
          <a:br>
            <a:rPr lang="en-US" sz="2000" b="0" kern="1200" dirty="0" smtClean="0"/>
          </a:br>
          <a:r>
            <a:rPr lang="en-US" sz="2000" b="0" kern="1200" dirty="0" smtClean="0"/>
            <a:t>observations and infrequently </a:t>
          </a:r>
          <a:br>
            <a:rPr lang="en-US" sz="2000" b="0" kern="1200" dirty="0" smtClean="0"/>
          </a:br>
          <a:r>
            <a:rPr lang="en-US" sz="2000" b="0" kern="1200" dirty="0" smtClean="0"/>
            <a:t>employed in offensive actions.”</a:t>
          </a:r>
          <a:r>
            <a:rPr lang="en-US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¹</a:t>
          </a:r>
          <a:r>
            <a:rPr lang="en-US" sz="2000" b="0" kern="1200" dirty="0" smtClean="0"/>
            <a:t> </a:t>
          </a:r>
          <a:r>
            <a:rPr lang="en-US" sz="1600" b="0" kern="1200" dirty="0" smtClean="0"/>
            <a:t>(inference – in </a:t>
          </a:r>
          <a:br>
            <a:rPr lang="en-US" sz="1600" b="0" kern="1200" dirty="0" smtClean="0"/>
          </a:br>
          <a:r>
            <a:rPr lang="en-US" sz="1600" b="0" kern="1200" dirty="0" smtClean="0"/>
            <a:t>WWII they were used to </a:t>
          </a:r>
          <a:br>
            <a:rPr lang="en-US" sz="1600" b="0" kern="1200" dirty="0" smtClean="0"/>
          </a:br>
          <a:r>
            <a:rPr lang="en-US" sz="1600" b="0" kern="1200" dirty="0" smtClean="0"/>
            <a:t>attack; find evidence to </a:t>
          </a:r>
          <a:br>
            <a:rPr lang="en-US" sz="1600" b="0" kern="1200" dirty="0" smtClean="0"/>
          </a:br>
          <a:r>
            <a:rPr lang="en-US" sz="1600" b="0" kern="1200" dirty="0" smtClean="0"/>
            <a:t>support this idea)</a:t>
          </a:r>
          <a:endParaRPr lang="en-US" sz="1600" b="1" kern="1200" dirty="0"/>
        </a:p>
      </dsp:txBody>
      <dsp:txXfrm>
        <a:off x="4945415" y="646963"/>
        <a:ext cx="3235834" cy="41924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18C58-6FE8-49E6-920B-CF010B9D0815}">
      <dsp:nvSpPr>
        <dsp:cNvPr id="0" name=""/>
        <dsp:cNvSpPr/>
      </dsp:nvSpPr>
      <dsp:spPr>
        <a:xfrm>
          <a:off x="158162" y="0"/>
          <a:ext cx="5486394" cy="54863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1) Trench Warfare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2) Submarines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3</a:t>
          </a:r>
          <a:r>
            <a:rPr lang="en-US" sz="2400" b="1" kern="1200" smtClean="0"/>
            <a:t>) </a:t>
          </a:r>
          <a:r>
            <a:rPr lang="en-US" sz="2400" b="1" kern="1200" smtClean="0"/>
            <a:t>Poisonous Gas</a:t>
          </a:r>
          <a:endParaRPr lang="en-US" sz="2400" b="1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4) Tanks (big, heavy)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/>
          </a:r>
          <a:br>
            <a:rPr lang="en-US" sz="2400" b="1" kern="1200" dirty="0" smtClean="0"/>
          </a:br>
          <a:endParaRPr lang="en-US" sz="1800" b="0" kern="1200" dirty="0"/>
        </a:p>
      </dsp:txBody>
      <dsp:txXfrm>
        <a:off x="924280" y="646963"/>
        <a:ext cx="3163326" cy="4192466"/>
      </dsp:txXfrm>
    </dsp:sp>
    <dsp:sp modelId="{30BC9106-ABC4-4014-BF7D-6C18743CC990}">
      <dsp:nvSpPr>
        <dsp:cNvPr id="0" name=""/>
        <dsp:cNvSpPr/>
      </dsp:nvSpPr>
      <dsp:spPr>
        <a:xfrm>
          <a:off x="3352777" y="0"/>
          <a:ext cx="5612151" cy="54863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1) Air Warfare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2) Aircraft Carriers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3) Atomic Bombs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4) Tanks (compact, sophisticated)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/>
          </a:r>
          <a:br>
            <a:rPr lang="en-US" sz="2400" b="1" kern="1200" dirty="0" smtClean="0"/>
          </a:br>
          <a:endParaRPr lang="en-US" sz="1600" b="1" kern="1200" dirty="0"/>
        </a:p>
      </dsp:txBody>
      <dsp:txXfrm>
        <a:off x="4945415" y="646963"/>
        <a:ext cx="3235834" cy="4192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3B2C0-4276-4006-8038-E1354996B7F6}" type="datetimeFigureOut">
              <a:rPr lang="en-US" smtClean="0"/>
              <a:t>3/9/18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5D117-E938-48C0-B039-78BA9AFA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43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For #2, be sure to explain to students that citing may mean gathering facts/information, even if it doesn’t involve a direct quote; though, for this assignment, they will need to directly quote their sources.</a:t>
            </a:r>
          </a:p>
          <a:p>
            <a:r>
              <a:rPr lang="en-US" baseline="0" dirty="0" smtClean="0"/>
              <a:t>NOTE: For #3, review the rubric with students to discuss 12 quotes (6 compare/6 contrast, 3 for each war in each section)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5D117-E938-48C0-B039-78BA9AFA6A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55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For #2, be sure to explain to students that citing may mean gathering facts/information, even if it doesn’t involve a direct quote; though, for this assignment, they will need to directly quote their sources.</a:t>
            </a:r>
          </a:p>
          <a:p>
            <a:r>
              <a:rPr lang="en-US" baseline="0" dirty="0" smtClean="0"/>
              <a:t>NOTE: For #3, review the rubric with students to discuss 12 quotes (6 compare/6 contrast, 3 for each war in each section)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5D117-E938-48C0-B039-78BA9AFA6A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00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For #2, be sure to explain to students that citing may mean gathering facts/information, even if it doesn’t involve a direct quote; though, for this assignment, they will need to directly quote their sources.</a:t>
            </a:r>
          </a:p>
          <a:p>
            <a:r>
              <a:rPr lang="en-US" baseline="0" dirty="0" smtClean="0"/>
              <a:t>NOTE: For #3, review the rubric with students to discuss 12 quotes (6 compare/6 contrast, 3 for each war in each section)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5D117-E938-48C0-B039-78BA9AFA6A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06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r>
              <a:rPr lang="en-US" baseline="0" dirty="0" smtClean="0"/>
              <a:t> For #2, be sure to explain to students that citing may mean gathering facts/information, even if it doesn’t involve a direct quote; though, for this assignment, they will need to directly quote their sources.</a:t>
            </a:r>
          </a:p>
          <a:p>
            <a:r>
              <a:rPr lang="en-US" baseline="0" dirty="0" smtClean="0"/>
              <a:t>NOTE: For #3, review the rubric with students to discuss 12 quotes (6 compare/6 contrast, 3 for each war in each section)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5D117-E938-48C0-B039-78BA9AFA6A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9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keimtime206.weebly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keimtime206.weebly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Compare/Contrast </a:t>
            </a:r>
            <a:br>
              <a:rPr lang="en-US" dirty="0" smtClean="0"/>
            </a:br>
            <a:r>
              <a:rPr lang="en-US" dirty="0" smtClean="0"/>
              <a:t>Informative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step-by-step guide for organizing</a:t>
            </a:r>
          </a:p>
          <a:p>
            <a:r>
              <a:rPr lang="en-US" dirty="0" smtClean="0"/>
              <a:t>a compare/contrast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4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br>
              <a:rPr lang="en-US" dirty="0" smtClean="0"/>
            </a:br>
            <a:r>
              <a:rPr lang="en-US" sz="3600" dirty="0" smtClean="0"/>
              <a:t>What are we learning?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5.RI.KID.3 </a:t>
            </a:r>
            <a:r>
              <a:rPr lang="en-US" sz="2800" dirty="0"/>
              <a:t>Explain the relationships and interactions among two or more individuals, events, and/or ideas in a text</a:t>
            </a:r>
            <a:r>
              <a:rPr lang="en-US" sz="2800" dirty="0" smtClean="0"/>
              <a:t>.</a:t>
            </a:r>
          </a:p>
          <a:p>
            <a:r>
              <a:rPr lang="en-US" sz="2800" b="1" dirty="0"/>
              <a:t>5.RI.CS.5 </a:t>
            </a:r>
            <a:r>
              <a:rPr lang="en-US" sz="2800" dirty="0"/>
              <a:t>Compare and contrast the overall structure of events, ideas, and concepts of information in two or more texts. 		</a:t>
            </a:r>
          </a:p>
          <a:p>
            <a:r>
              <a:rPr lang="en-US" sz="2800" b="1" dirty="0"/>
              <a:t>5.W.TTP.2</a:t>
            </a:r>
            <a:r>
              <a:rPr lang="en-US" sz="2800" dirty="0"/>
              <a:t>Write informative/explanatory texts to examine a topic and convey ideas and information. </a:t>
            </a:r>
          </a:p>
        </p:txBody>
      </p:sp>
    </p:spTree>
    <p:extLst>
      <p:ext uri="{BB962C8B-B14F-4D97-AF65-F5344CB8AC3E}">
        <p14:creationId xmlns:p14="http://schemas.microsoft.com/office/powerpoint/2010/main" val="56805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br>
              <a:rPr lang="en-US" dirty="0" smtClean="0"/>
            </a:br>
            <a:r>
              <a:rPr lang="en-US" sz="3600" dirty="0" smtClean="0"/>
              <a:t>Why are we learning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This chart is a “roadmap” that provides a clear pattern that you can use to organize and write an effective comparison essay.</a:t>
            </a:r>
          </a:p>
          <a:p>
            <a:r>
              <a:rPr lang="en-US" dirty="0" smtClean="0"/>
              <a:t>While you can write comparison essays for a variety of purposes, your current task will be to address the following prompt:</a:t>
            </a:r>
          </a:p>
          <a:p>
            <a:pPr marL="0" indent="0">
              <a:buNone/>
            </a:pPr>
            <a:r>
              <a:rPr lang="en-US" sz="2800" dirty="0"/>
              <a:t>Write an informative essay comparing and contrasting the technological advancements that were developed in World War I and World War II.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6776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6000" b="1" dirty="0" smtClean="0"/>
              <a:t>Procedure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9436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AutoNum type="arabicParenR"/>
            </a:pPr>
            <a:r>
              <a:rPr lang="en-US" b="1" dirty="0" smtClean="0"/>
              <a:t>Inspectional Read</a:t>
            </a:r>
            <a:r>
              <a:rPr lang="en-US" dirty="0" smtClean="0"/>
              <a:t>: Read the sources you’ve found so far during your research in social studies class</a:t>
            </a:r>
            <a:r>
              <a:rPr lang="en-US" dirty="0"/>
              <a:t> </a:t>
            </a:r>
            <a:r>
              <a:rPr lang="en-US" dirty="0" smtClean="0"/>
              <a:t>or gather new information using the databases available on:</a:t>
            </a:r>
            <a:br>
              <a:rPr lang="en-US" dirty="0" smtClean="0"/>
            </a:br>
            <a:r>
              <a:rPr lang="en-US" sz="3600" dirty="0" smtClean="0">
                <a:hlinkClick r:id="rId3"/>
              </a:rPr>
              <a:t>www.keimtime206.weebly.com</a:t>
            </a:r>
            <a:endParaRPr lang="en-US" sz="3600" dirty="0" smtClean="0"/>
          </a:p>
          <a:p>
            <a:pPr marL="457200" indent="-457200">
              <a:buAutoNum type="arabicParenR"/>
            </a:pPr>
            <a:r>
              <a:rPr lang="en-US" b="1" dirty="0" smtClean="0"/>
              <a:t>Analytical (Close) Read</a:t>
            </a:r>
            <a:r>
              <a:rPr lang="en-US" dirty="0" smtClean="0"/>
              <a:t>: Identify text evidence that you can use to compare and contrast technological advancements made during the two World Wars.</a:t>
            </a:r>
            <a:br>
              <a:rPr lang="en-US" dirty="0" smtClean="0"/>
            </a:br>
            <a:r>
              <a:rPr lang="en-US" sz="2000" b="1" dirty="0" smtClean="0"/>
              <a:t>Note: </a:t>
            </a:r>
            <a:r>
              <a:rPr lang="en-US" sz="2000" dirty="0" smtClean="0"/>
              <a:t>You </a:t>
            </a:r>
            <a:r>
              <a:rPr lang="en-US" sz="2000" u="sng" dirty="0" smtClean="0"/>
              <a:t>must</a:t>
            </a:r>
            <a:r>
              <a:rPr lang="en-US" sz="2000" dirty="0" smtClean="0"/>
              <a:t> record any sources that you cite and/or quote!</a:t>
            </a:r>
          </a:p>
          <a:p>
            <a:pPr marL="457200" indent="-457200">
              <a:buAutoNum type="arabicParenR"/>
            </a:pPr>
            <a:r>
              <a:rPr lang="en-US" b="1" dirty="0" smtClean="0"/>
              <a:t>Prewriting/Brainstorming</a:t>
            </a:r>
            <a:r>
              <a:rPr lang="en-US" dirty="0" smtClean="0"/>
              <a:t>: Use the Venn Diagram to gather and organize text evidence you will use to compare/contrast the World Wars (12 total quotes).</a:t>
            </a:r>
          </a:p>
        </p:txBody>
      </p:sp>
    </p:spTree>
    <p:extLst>
      <p:ext uri="{BB962C8B-B14F-4D97-AF65-F5344CB8AC3E}">
        <p14:creationId xmlns:p14="http://schemas.microsoft.com/office/powerpoint/2010/main" val="397591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6000" b="1" dirty="0" smtClean="0"/>
              <a:t>Venn Diagram</a:t>
            </a:r>
            <a:endParaRPr lang="en-US" sz="60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31115436"/>
              </p:ext>
            </p:extLst>
          </p:nvPr>
        </p:nvGraphicFramePr>
        <p:xfrm>
          <a:off x="0" y="914400"/>
          <a:ext cx="9144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2800" y="1981200"/>
            <a:ext cx="2281394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1) Weapon-</a:t>
            </a:r>
            <a:br>
              <a:rPr lang="en-US" b="1" dirty="0" smtClean="0"/>
            </a:br>
            <a:r>
              <a:rPr lang="en-US" b="1" dirty="0" smtClean="0"/>
              <a:t>Related</a:t>
            </a:r>
          </a:p>
          <a:p>
            <a:pPr algn="ctr"/>
            <a:r>
              <a:rPr lang="en-US" b="1" dirty="0" smtClean="0"/>
              <a:t>Fatalities</a:t>
            </a:r>
            <a:br>
              <a:rPr lang="en-US" b="1" dirty="0" smtClean="0"/>
            </a:br>
            <a:r>
              <a:rPr lang="en-US" sz="1600" dirty="0" smtClean="0"/>
              <a:t>“Modern weapons</a:t>
            </a:r>
          </a:p>
          <a:p>
            <a:pPr algn="ctr"/>
            <a:r>
              <a:rPr lang="en-US" sz="1600" dirty="0" smtClean="0"/>
              <a:t>caused horrible</a:t>
            </a:r>
            <a:br>
              <a:rPr lang="en-US" sz="1600" dirty="0" smtClean="0"/>
            </a:br>
            <a:r>
              <a:rPr lang="en-US" sz="1600" dirty="0" smtClean="0"/>
              <a:t>casualties as each</a:t>
            </a:r>
            <a:br>
              <a:rPr lang="en-US" sz="1600" dirty="0" smtClean="0"/>
            </a:br>
            <a:r>
              <a:rPr lang="en-US" sz="1600" dirty="0" smtClean="0"/>
              <a:t>side launched attacks.”</a:t>
            </a:r>
            <a:br>
              <a:rPr lang="en-US" sz="1600" dirty="0" smtClean="0"/>
            </a:br>
            <a:r>
              <a:rPr lang="en-US" sz="1200" dirty="0" smtClean="0"/>
              <a:t>(World Book Online – WW I)</a:t>
            </a:r>
            <a:br>
              <a:rPr lang="en-US" sz="1200" dirty="0" smtClean="0"/>
            </a:br>
            <a:r>
              <a:rPr lang="en-US" sz="1600" dirty="0" smtClean="0"/>
              <a:t>WW II “killed more</a:t>
            </a:r>
          </a:p>
          <a:p>
            <a:pPr algn="ctr"/>
            <a:r>
              <a:rPr lang="en-US" sz="1600" dirty="0" smtClean="0"/>
              <a:t>people…than any</a:t>
            </a:r>
            <a:br>
              <a:rPr lang="en-US" sz="1600" dirty="0" smtClean="0"/>
            </a:br>
            <a:r>
              <a:rPr lang="en-US" sz="1600" dirty="0" smtClean="0"/>
              <a:t>other war in</a:t>
            </a:r>
            <a:br>
              <a:rPr lang="en-US" sz="1600" dirty="0" smtClean="0"/>
            </a:br>
            <a:r>
              <a:rPr lang="en-US" sz="1600" dirty="0" smtClean="0"/>
              <a:t>history.”</a:t>
            </a:r>
            <a:br>
              <a:rPr lang="en-US" sz="1600" dirty="0" smtClean="0"/>
            </a:br>
            <a:r>
              <a:rPr lang="en-US" sz="1200" dirty="0"/>
              <a:t>(World Book Online – WW </a:t>
            </a:r>
            <a:r>
              <a:rPr lang="en-US" sz="1200" dirty="0" smtClean="0"/>
              <a:t>II)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565612"/>
            <a:ext cx="90331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1. </a:t>
            </a:r>
            <a:r>
              <a:rPr lang="en-US" sz="1300" dirty="0" err="1" smtClean="0"/>
              <a:t>Blecher</a:t>
            </a:r>
            <a:r>
              <a:rPr lang="en-US" sz="1300" dirty="0" smtClean="0"/>
              <a:t>, Ivy. “World War 2 Weapons and Air War.” www.history-of-american-wars.com/world-war-2-aircraft.html</a:t>
            </a: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5924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914400"/>
          </a:xfrm>
        </p:spPr>
        <p:txBody>
          <a:bodyPr/>
          <a:lstStyle/>
          <a:p>
            <a:r>
              <a:rPr lang="en-US" sz="6000" b="1" dirty="0" smtClean="0"/>
              <a:t>Venn Diagram</a:t>
            </a:r>
            <a:endParaRPr lang="en-US" sz="60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78934819"/>
              </p:ext>
            </p:extLst>
          </p:nvPr>
        </p:nvGraphicFramePr>
        <p:xfrm>
          <a:off x="-152400" y="914400"/>
          <a:ext cx="9144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15139" y="1981200"/>
            <a:ext cx="235673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buAutoNum type="arabicParenR"/>
            </a:pPr>
            <a:r>
              <a:rPr lang="en-US" b="1" dirty="0" smtClean="0"/>
              <a:t>Weapon-</a:t>
            </a:r>
            <a:br>
              <a:rPr lang="en-US" b="1" dirty="0" smtClean="0"/>
            </a:br>
            <a:r>
              <a:rPr lang="en-US" b="1" dirty="0" smtClean="0"/>
              <a:t>Related Fatalities</a:t>
            </a:r>
          </a:p>
          <a:p>
            <a:pPr marL="342900" indent="-342900" algn="ctr">
              <a:buAutoNum type="arabicParenR"/>
            </a:pPr>
            <a:r>
              <a:rPr lang="en-US" b="1" dirty="0" smtClean="0"/>
              <a:t>Propaganda</a:t>
            </a:r>
          </a:p>
          <a:p>
            <a:pPr marL="342900" indent="-342900" algn="ctr">
              <a:buAutoNum type="arabicParenR"/>
            </a:pPr>
            <a:r>
              <a:rPr lang="en-US" b="1" dirty="0" smtClean="0"/>
              <a:t>Machine guns</a:t>
            </a:r>
          </a:p>
          <a:p>
            <a:pPr marL="342900" indent="-342900" algn="ctr">
              <a:buAutoNum type="arabicParenR"/>
            </a:pPr>
            <a:r>
              <a:rPr lang="en-US" b="1" dirty="0" smtClean="0"/>
              <a:t>Naval ships</a:t>
            </a:r>
          </a:p>
          <a:p>
            <a:pPr marL="342900" indent="-342900" algn="ctr">
              <a:buAutoNum type="arabicParenR"/>
            </a:pPr>
            <a:r>
              <a:rPr lang="en-US" b="1" dirty="0" smtClean="0"/>
              <a:t>Communication</a:t>
            </a:r>
          </a:p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565612"/>
            <a:ext cx="90331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/>
              <a:t>1. </a:t>
            </a:r>
            <a:r>
              <a:rPr lang="en-US" sz="1300" dirty="0" err="1" smtClean="0"/>
              <a:t>Blecher</a:t>
            </a:r>
            <a:r>
              <a:rPr lang="en-US" sz="1300" dirty="0" smtClean="0"/>
              <a:t>, Ivy. “World War 2 Weapons and Air War.” www.history-of-american-wars.com/world-war-2-aircraft.html</a:t>
            </a: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81026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6000" b="1" dirty="0" smtClean="0"/>
              <a:t>Procedure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9436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AutoNum type="arabicParenR"/>
            </a:pPr>
            <a:r>
              <a:rPr lang="en-US" b="1" dirty="0" smtClean="0"/>
              <a:t>Inspectional Read</a:t>
            </a:r>
            <a:r>
              <a:rPr lang="en-US" dirty="0" smtClean="0"/>
              <a:t>: Read the sources you’ve found so far during your research in social studies class</a:t>
            </a:r>
            <a:r>
              <a:rPr lang="en-US" dirty="0"/>
              <a:t> </a:t>
            </a:r>
            <a:r>
              <a:rPr lang="en-US" dirty="0" smtClean="0"/>
              <a:t>or gather new information using the databases available on:</a:t>
            </a:r>
            <a:br>
              <a:rPr lang="en-US" dirty="0" smtClean="0"/>
            </a:br>
            <a:r>
              <a:rPr lang="en-US" sz="3600" dirty="0" smtClean="0">
                <a:hlinkClick r:id="rId3"/>
              </a:rPr>
              <a:t>www.keimtime206.weebly.com</a:t>
            </a:r>
            <a:endParaRPr lang="en-US" sz="3600" dirty="0" smtClean="0"/>
          </a:p>
          <a:p>
            <a:pPr marL="457200" indent="-457200">
              <a:buAutoNum type="arabicParenR"/>
            </a:pPr>
            <a:r>
              <a:rPr lang="en-US" b="1" dirty="0" smtClean="0"/>
              <a:t>Analytical (Close) Read</a:t>
            </a:r>
            <a:r>
              <a:rPr lang="en-US" dirty="0" smtClean="0"/>
              <a:t>: Identify text evidence that you can use to compare and contrast technological advancements made during the two World Wars.</a:t>
            </a:r>
            <a:br>
              <a:rPr lang="en-US" dirty="0" smtClean="0"/>
            </a:br>
            <a:r>
              <a:rPr lang="en-US" sz="2000" b="1" dirty="0" smtClean="0"/>
              <a:t>Note: </a:t>
            </a:r>
            <a:r>
              <a:rPr lang="en-US" sz="2000" dirty="0" smtClean="0"/>
              <a:t>You </a:t>
            </a:r>
            <a:r>
              <a:rPr lang="en-US" sz="2000" u="sng" dirty="0" smtClean="0"/>
              <a:t>must</a:t>
            </a:r>
            <a:r>
              <a:rPr lang="en-US" sz="2000" dirty="0" smtClean="0"/>
              <a:t> record any sources that you cite and/or quote!</a:t>
            </a:r>
          </a:p>
          <a:p>
            <a:pPr marL="457200" indent="-457200">
              <a:buAutoNum type="arabicParenR"/>
            </a:pPr>
            <a:r>
              <a:rPr lang="en-US" b="1" dirty="0" smtClean="0"/>
              <a:t>Prewriting/Brainstorming</a:t>
            </a:r>
            <a:r>
              <a:rPr lang="en-US" dirty="0" smtClean="0"/>
              <a:t>: Use the Venn Diagram to gather and organize text evidence you will use to compare/contrast the World Wars (12 total quotes).</a:t>
            </a:r>
          </a:p>
          <a:p>
            <a:pPr marL="457200" indent="-457200">
              <a:buAutoNum type="arabicParenR"/>
            </a:pPr>
            <a:r>
              <a:rPr lang="en-US" b="1" dirty="0" smtClean="0"/>
              <a:t>Drafting/Writing</a:t>
            </a:r>
            <a:r>
              <a:rPr lang="en-US" dirty="0" smtClean="0"/>
              <a:t>: After gathering text evidence, use the information on your Venn diagram to write your essay, following this outline…</a:t>
            </a:r>
          </a:p>
        </p:txBody>
      </p:sp>
    </p:spTree>
    <p:extLst>
      <p:ext uri="{BB962C8B-B14F-4D97-AF65-F5344CB8AC3E}">
        <p14:creationId xmlns:p14="http://schemas.microsoft.com/office/powerpoint/2010/main" val="196534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98" y="152400"/>
            <a:ext cx="8763000" cy="6324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smtClean="0"/>
              <a:t>Compare/Contrast Informative Writing Includes Each:</a:t>
            </a:r>
          </a:p>
          <a:p>
            <a:r>
              <a:rPr lang="en-US" sz="2800" dirty="0" smtClean="0"/>
              <a:t>Two or more sides/topics</a:t>
            </a:r>
          </a:p>
          <a:p>
            <a:r>
              <a:rPr lang="en-US" sz="2800" dirty="0" smtClean="0"/>
              <a:t>Plan with a T-Chart            Venn Diagram               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         or Double Bubble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dirty="0" smtClean="0"/>
              <a:t>Clear title showing the two sides or hinting at a comparison</a:t>
            </a:r>
          </a:p>
          <a:p>
            <a:r>
              <a:rPr lang="en-US" sz="2800" dirty="0" smtClean="0"/>
              <a:t>Intro ¶ - Establish each side and provide context</a:t>
            </a:r>
          </a:p>
          <a:p>
            <a:r>
              <a:rPr lang="en-US" sz="2800" dirty="0" smtClean="0"/>
              <a:t>Comparison ¶ - alike?</a:t>
            </a:r>
          </a:p>
          <a:p>
            <a:r>
              <a:rPr lang="en-US" sz="2800" dirty="0" smtClean="0"/>
              <a:t>Contrasting </a:t>
            </a:r>
            <a:r>
              <a:rPr lang="en-US" sz="2800" dirty="0"/>
              <a:t>¶ - </a:t>
            </a:r>
            <a:r>
              <a:rPr lang="en-US" sz="2800" dirty="0" smtClean="0"/>
              <a:t>different?</a:t>
            </a:r>
          </a:p>
          <a:p>
            <a:r>
              <a:rPr lang="en-US" sz="2800" dirty="0" smtClean="0"/>
              <a:t>Ending ¶ </a:t>
            </a:r>
            <a:r>
              <a:rPr lang="en-US" sz="2800" dirty="0"/>
              <a:t>- </a:t>
            </a:r>
            <a:r>
              <a:rPr lang="en-US" sz="2800" dirty="0" smtClean="0"/>
              <a:t>conclusion? Why do we care?</a:t>
            </a:r>
          </a:p>
          <a:p>
            <a:r>
              <a:rPr lang="en-US" sz="2800" dirty="0" smtClean="0"/>
              <a:t>Proof + revise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cmartin2\AppData\Local\Microsoft\Windows\Temporary Internet Files\Content.IE5\AW5L3MAG\Screen_Shot_2013-03-18_at_3.32.54_PM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681" y="1032165"/>
            <a:ext cx="803317" cy="88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martin2\AppData\Local\Microsoft\Windows\Temporary Internet Files\Content.IE5\51B38V7X\2676362618_e382f2c6ac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46106"/>
            <a:ext cx="1009650" cy="68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39837"/>
            <a:ext cx="1779757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04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477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World War I and II Compare/Contrast Essay:</a:t>
            </a:r>
          </a:p>
          <a:p>
            <a:r>
              <a:rPr lang="en-US" sz="2800" dirty="0" smtClean="0"/>
              <a:t>Create a title for your essay</a:t>
            </a:r>
          </a:p>
          <a:p>
            <a:r>
              <a:rPr lang="en-US" sz="2800" dirty="0" smtClean="0"/>
              <a:t>This is a formal essay (i.e. write in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person POV!)</a:t>
            </a:r>
          </a:p>
          <a:p>
            <a:r>
              <a:rPr lang="en-US" sz="2800" dirty="0" smtClean="0"/>
              <a:t>Intro ¶ - Establish the context of your essay: </a:t>
            </a:r>
          </a:p>
          <a:p>
            <a:pPr lvl="1"/>
            <a:r>
              <a:rPr lang="en-US" sz="2000" dirty="0" smtClean="0"/>
              <a:t>Compare and contrast the technological advancements developed during WWI and WWII</a:t>
            </a:r>
          </a:p>
          <a:p>
            <a:pPr lvl="1"/>
            <a:r>
              <a:rPr lang="en-US" sz="2000" dirty="0" smtClean="0"/>
              <a:t>Introduce/name the three topics you will compare and contrast</a:t>
            </a:r>
          </a:p>
          <a:p>
            <a:r>
              <a:rPr lang="en-US" sz="2800" dirty="0" smtClean="0"/>
              <a:t>Comparison ¶ - What technology was alike?</a:t>
            </a:r>
          </a:p>
          <a:p>
            <a:pPr lvl="1"/>
            <a:r>
              <a:rPr lang="en-US" sz="2000" dirty="0" smtClean="0"/>
              <a:t>Topic #1 – Provide 2 pieces of text evidence and “So What?”</a:t>
            </a:r>
          </a:p>
          <a:p>
            <a:pPr lvl="1"/>
            <a:r>
              <a:rPr lang="en-US" sz="2000" dirty="0"/>
              <a:t>Topic </a:t>
            </a:r>
            <a:r>
              <a:rPr lang="en-US" sz="2000" dirty="0" smtClean="0"/>
              <a:t>#2 </a:t>
            </a:r>
            <a:r>
              <a:rPr lang="en-US" sz="2000" dirty="0"/>
              <a:t>– Provide 2 pieces of text evidence and “So What?”</a:t>
            </a:r>
          </a:p>
          <a:p>
            <a:pPr lvl="1"/>
            <a:r>
              <a:rPr lang="en-US" sz="2000" dirty="0"/>
              <a:t>Topic </a:t>
            </a:r>
            <a:r>
              <a:rPr lang="en-US" sz="2000" dirty="0" smtClean="0"/>
              <a:t>#3 </a:t>
            </a:r>
            <a:r>
              <a:rPr lang="en-US" sz="2000" dirty="0"/>
              <a:t>– Provide 2 pieces of text evidence and “So What</a:t>
            </a:r>
            <a:r>
              <a:rPr lang="en-US" sz="2000" dirty="0" smtClean="0"/>
              <a:t>?”</a:t>
            </a:r>
          </a:p>
          <a:p>
            <a:r>
              <a:rPr lang="en-US" sz="2800" dirty="0" smtClean="0"/>
              <a:t>Contrasting </a:t>
            </a:r>
            <a:r>
              <a:rPr lang="en-US" sz="2800" dirty="0"/>
              <a:t>¶ - What technology was different</a:t>
            </a:r>
            <a:r>
              <a:rPr lang="en-US" sz="2800" dirty="0" smtClean="0"/>
              <a:t>?</a:t>
            </a:r>
          </a:p>
          <a:p>
            <a:pPr lvl="1"/>
            <a:r>
              <a:rPr lang="en-US" sz="2000" dirty="0"/>
              <a:t>Topic #1 – Provide 2 pieces of text evidence and “So What?”</a:t>
            </a:r>
          </a:p>
          <a:p>
            <a:pPr lvl="1"/>
            <a:r>
              <a:rPr lang="en-US" sz="2000" dirty="0"/>
              <a:t>Topic #2 – Provide 2 pieces of text evidence and “So What?”</a:t>
            </a:r>
          </a:p>
          <a:p>
            <a:pPr lvl="1"/>
            <a:r>
              <a:rPr lang="en-US" sz="2000" dirty="0"/>
              <a:t>Topic #3 – Provide 2 pieces of text evidence and “So What</a:t>
            </a:r>
            <a:r>
              <a:rPr lang="en-US" sz="2000" dirty="0" smtClean="0"/>
              <a:t>?”</a:t>
            </a:r>
            <a:endParaRPr lang="en-US" sz="2800" dirty="0" smtClean="0"/>
          </a:p>
          <a:p>
            <a:r>
              <a:rPr lang="en-US" sz="2800" dirty="0" smtClean="0"/>
              <a:t>Ending ¶ </a:t>
            </a:r>
            <a:r>
              <a:rPr lang="en-US" sz="2800" dirty="0"/>
              <a:t>- </a:t>
            </a:r>
            <a:r>
              <a:rPr lang="en-US" sz="2800" dirty="0" smtClean="0"/>
              <a:t>Conclusion/Summary – Why do we care?</a:t>
            </a:r>
          </a:p>
          <a:p>
            <a:r>
              <a:rPr lang="en-US" sz="2800" dirty="0" smtClean="0"/>
              <a:t>Proof + revise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70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2770</TotalTime>
  <Words>747</Words>
  <Application>Microsoft Macintosh PowerPoint</Application>
  <PresentationFormat>On-screen Show (4:3)</PresentationFormat>
  <Paragraphs>86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Century Gothic</vt:lpstr>
      <vt:lpstr>Courier New</vt:lpstr>
      <vt:lpstr>Palatino Linotype</vt:lpstr>
      <vt:lpstr>Arial</vt:lpstr>
      <vt:lpstr>Executive</vt:lpstr>
      <vt:lpstr>Compare/Contrast  Informative Writing</vt:lpstr>
      <vt:lpstr>Standards What are we learning?</vt:lpstr>
      <vt:lpstr>Purpose Why are we learning this?</vt:lpstr>
      <vt:lpstr>Procedure</vt:lpstr>
      <vt:lpstr>Venn Diagram</vt:lpstr>
      <vt:lpstr>Venn Diagram</vt:lpstr>
      <vt:lpstr>Procedure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Compare/Contrast  Informative Writing</dc:title>
  <dc:creator>Martin, Christopher</dc:creator>
  <cp:lastModifiedBy>Maly, Hillary</cp:lastModifiedBy>
  <cp:revision>21</cp:revision>
  <dcterms:created xsi:type="dcterms:W3CDTF">2006-08-16T00:00:00Z</dcterms:created>
  <dcterms:modified xsi:type="dcterms:W3CDTF">2018-03-10T01:10:03Z</dcterms:modified>
</cp:coreProperties>
</file>