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69" r:id="rId5"/>
    <p:sldId id="266" r:id="rId6"/>
    <p:sldId id="268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44"/>
    <p:restoredTop sz="94718"/>
  </p:normalViewPr>
  <p:slideViewPr>
    <p:cSldViewPr>
      <p:cViewPr>
        <p:scale>
          <a:sx n="136" d="100"/>
          <a:sy n="136" d="100"/>
        </p:scale>
        <p:origin x="2632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07C6C-7C74-4790-8E6C-E07E65C20C06}" type="datetimeFigureOut">
              <a:rPr lang="en-US" smtClean="0"/>
              <a:t>1/29/18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72605-A340-4980-89CB-0FE344718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9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72605-A340-4980-89CB-0FE3447180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63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Compare &amp; Contrast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Text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611607"/>
            <a:ext cx="8229600" cy="1199704"/>
          </a:xfrm>
        </p:spPr>
        <p:txBody>
          <a:bodyPr/>
          <a:lstStyle/>
          <a:p>
            <a:r>
              <a:rPr lang="en-US" dirty="0" smtClean="0"/>
              <a:t>Nonfiction Text </a:t>
            </a:r>
            <a:r>
              <a:rPr lang="en-US" dirty="0"/>
              <a:t>Structures</a:t>
            </a:r>
          </a:p>
        </p:txBody>
      </p:sp>
    </p:spTree>
    <p:extLst>
      <p:ext uri="{BB962C8B-B14F-4D97-AF65-F5344CB8AC3E}">
        <p14:creationId xmlns:p14="http://schemas.microsoft.com/office/powerpoint/2010/main" val="285791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CCRA.R.5 Analyze </a:t>
            </a:r>
            <a:r>
              <a:rPr lang="en-US" dirty="0"/>
              <a:t>the structure of texts, including how specific sentences, paragraphs, and larger portions of the text (e.g., a section, chapter, scene, or stanza) relate to each other and the whole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CCRA.W.2 Write </a:t>
            </a:r>
            <a:r>
              <a:rPr lang="en-US" dirty="0"/>
              <a:t>informative/explanatory texts to examine and convey complex ideas and information clearly and accurately through the effective selection, organization, and analysis of content</a:t>
            </a:r>
            <a:r>
              <a:rPr lang="en-US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we learning?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4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Analyzing text structure helps readers to comprehend what they read.</a:t>
            </a:r>
          </a:p>
          <a:p>
            <a:r>
              <a:rPr lang="en-US" sz="4000" dirty="0" smtClean="0"/>
              <a:t>Understanding text structure makes you a better writer because you can organize your own ideas in ways that maximize reader comprehension.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are we learning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4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Definition: </a:t>
            </a:r>
            <a:r>
              <a:rPr lang="en-US" dirty="0" smtClean="0"/>
              <a:t>the author discusses similarities and differences between people, things, concepts, or ideas</a:t>
            </a:r>
            <a:endParaRPr lang="en-US" b="1" dirty="0" smtClean="0"/>
          </a:p>
          <a:p>
            <a:r>
              <a:rPr lang="en-US" b="1" dirty="0" smtClean="0"/>
              <a:t>Clues: </a:t>
            </a:r>
            <a:r>
              <a:rPr lang="en-US" dirty="0" smtClean="0"/>
              <a:t>likenesses and differences are discussed; </a:t>
            </a:r>
            <a:r>
              <a:rPr lang="en-US" i="1" dirty="0" smtClean="0"/>
              <a:t>also, both, alike, in contrast, similarly…</a:t>
            </a:r>
          </a:p>
          <a:p>
            <a:r>
              <a:rPr lang="en-US" b="1" dirty="0" smtClean="0"/>
              <a:t>Visual:</a:t>
            </a:r>
          </a:p>
          <a:p>
            <a:pPr marL="109728" indent="0">
              <a:buNone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Contrast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971800" y="3962400"/>
            <a:ext cx="2514600" cy="2362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381500" y="3955473"/>
            <a:ext cx="2514600" cy="2362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6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185726"/>
            <a:ext cx="8839200" cy="5977074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Follow these steps to create your entry: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b="1" dirty="0" smtClean="0"/>
              <a:t>Add “Compare &amp; Contrast Text Structure” to your Table of Contents.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b="1" dirty="0" smtClean="0"/>
              <a:t>Read the article and identify the </a:t>
            </a:r>
            <a:r>
              <a:rPr lang="en-US" sz="3200" b="1" i="1" dirty="0" smtClean="0"/>
              <a:t>topic</a:t>
            </a:r>
            <a:r>
              <a:rPr lang="en-US" sz="3200" b="1" dirty="0" smtClean="0"/>
              <a:t>. 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 smtClean="0"/>
          </a:p>
          <a:p>
            <a:pPr marL="624078" indent="-514350">
              <a:buFont typeface="+mj-lt"/>
              <a:buAutoNum type="arabicPeriod"/>
            </a:pPr>
            <a:r>
              <a:rPr lang="en-US" sz="3200" b="1" dirty="0" smtClean="0"/>
              <a:t>Write ____________ </a:t>
            </a:r>
            <a:r>
              <a:rPr lang="en-US" sz="3200" b="1" dirty="0"/>
              <a:t>o</a:t>
            </a:r>
            <a:r>
              <a:rPr lang="en-US" sz="3200" b="1" dirty="0" smtClean="0"/>
              <a:t>n the left side of the Venn diagram, _______ in the center, and __________ on the right.</a:t>
            </a:r>
            <a:endParaRPr lang="en-US" sz="1800" b="1" dirty="0" smtClean="0"/>
          </a:p>
          <a:p>
            <a:pPr marL="624078" indent="-514350">
              <a:buFont typeface="+mj-lt"/>
              <a:buAutoNum type="arabicPeriod"/>
            </a:pPr>
            <a:r>
              <a:rPr lang="en-US" sz="3200" b="1" dirty="0" smtClean="0"/>
              <a:t>Reread the paragraph. Underline the characteristics of Chihuahuas in yellow, Collies in blue, and both breeds in green.</a:t>
            </a:r>
            <a:endParaRPr lang="en-US" sz="2600" b="1" dirty="0" smtClean="0"/>
          </a:p>
          <a:p>
            <a:pPr marL="109728" indent="0">
              <a:buNone/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 smtClean="0"/>
          </a:p>
          <a:p>
            <a:pPr marL="109728" indent="0">
              <a:buNone/>
            </a:pPr>
            <a:endParaRPr lang="en-US" sz="3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27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DESCRIPTION TEXT STRUCTURE</a:t>
            </a:r>
            <a:br>
              <a:rPr lang="en-US" dirty="0" smtClean="0"/>
            </a:br>
            <a:r>
              <a:rPr lang="en-US" dirty="0" smtClean="0"/>
              <a:t>Interactive Notebook Entry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52826" y="3444206"/>
            <a:ext cx="2231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Chihuahuas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188" y="2873790"/>
            <a:ext cx="902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What evidence indicates that this text </a:t>
            </a:r>
            <a:r>
              <a:rPr lang="en-US" b="1" dirty="0" smtClean="0"/>
              <a:t>uses </a:t>
            </a:r>
            <a:r>
              <a:rPr lang="en-US" b="1" i="1" dirty="0" smtClean="0"/>
              <a:t>Compare &amp; Contrast</a:t>
            </a:r>
            <a:r>
              <a:rPr lang="en-US" b="1" dirty="0" smtClean="0"/>
              <a:t> </a:t>
            </a:r>
            <a:r>
              <a:rPr lang="en-US" b="1" dirty="0"/>
              <a:t>text structure</a:t>
            </a:r>
            <a:r>
              <a:rPr lang="en-US" b="1" dirty="0" smtClean="0"/>
              <a:t>?</a:t>
            </a:r>
            <a:endParaRPr lang="en-US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789774" y="3829956"/>
            <a:ext cx="970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Both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4181071"/>
            <a:ext cx="1350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Collies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2236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/>
      <p:bldP spid="5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564" y="1185726"/>
            <a:ext cx="8950036" cy="5977074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 startAt="5"/>
            </a:pPr>
            <a:r>
              <a:rPr lang="en-US" sz="3000" b="1" dirty="0" smtClean="0"/>
              <a:t>Color code the Venn diagram to match the paragraph by tracing the outline of each section in the corresponding colors. Label them </a:t>
            </a:r>
            <a:r>
              <a:rPr lang="en-US" sz="3000" b="1" i="1" dirty="0" smtClean="0"/>
              <a:t>Chihuahuas</a:t>
            </a:r>
            <a:r>
              <a:rPr lang="en-US" sz="3000" b="1" dirty="0" smtClean="0"/>
              <a:t>, </a:t>
            </a:r>
            <a:r>
              <a:rPr lang="en-US" sz="3000" b="1" i="1" dirty="0" smtClean="0"/>
              <a:t>Both</a:t>
            </a:r>
            <a:r>
              <a:rPr lang="en-US" sz="3000" b="1" dirty="0" smtClean="0"/>
              <a:t>, and </a:t>
            </a:r>
            <a:r>
              <a:rPr lang="en-US" sz="3000" b="1" i="1" dirty="0" smtClean="0"/>
              <a:t>Collies</a:t>
            </a:r>
            <a:r>
              <a:rPr lang="en-US" sz="3000" b="1" dirty="0" smtClean="0"/>
              <a:t>.</a:t>
            </a:r>
          </a:p>
          <a:p>
            <a:pPr marL="624078" indent="-514350">
              <a:buFont typeface="+mj-lt"/>
              <a:buAutoNum type="arabicPeriod" startAt="5"/>
            </a:pPr>
            <a:r>
              <a:rPr lang="en-US" sz="3000" b="1" dirty="0" smtClean="0"/>
              <a:t>Cut out the graphic organizer</a:t>
            </a:r>
            <a:br>
              <a:rPr lang="en-US" sz="3000" b="1" dirty="0" smtClean="0"/>
            </a:br>
            <a:r>
              <a:rPr lang="en-US" sz="3000" b="1" dirty="0" smtClean="0"/>
              <a:t>and the paragraph around </a:t>
            </a:r>
            <a:br>
              <a:rPr lang="en-US" sz="3000" b="1" dirty="0" smtClean="0"/>
            </a:br>
            <a:r>
              <a:rPr lang="en-US" sz="3000" b="1" dirty="0" smtClean="0"/>
              <a:t>the perimeters.</a:t>
            </a:r>
          </a:p>
          <a:p>
            <a:pPr marL="624078" indent="-514350">
              <a:buFont typeface="+mj-lt"/>
              <a:buAutoNum type="arabicPeriod" startAt="5"/>
            </a:pPr>
            <a:r>
              <a:rPr lang="en-US" sz="3000" b="1" dirty="0" smtClean="0"/>
              <a:t>Fold the organizer along the </a:t>
            </a:r>
            <a:br>
              <a:rPr lang="en-US" sz="3000" b="1" dirty="0" smtClean="0"/>
            </a:br>
            <a:r>
              <a:rPr lang="en-US" sz="3000" b="1" dirty="0" smtClean="0"/>
              <a:t>midline so that the Venn </a:t>
            </a:r>
            <a:br>
              <a:rPr lang="en-US" sz="3000" b="1" dirty="0" smtClean="0"/>
            </a:br>
            <a:r>
              <a:rPr lang="en-US" sz="3000" b="1" dirty="0" smtClean="0"/>
              <a:t>diagram shows on top.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27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DESCRIPTION TEXT STRUCTURE</a:t>
            </a:r>
            <a:br>
              <a:rPr lang="en-US" dirty="0"/>
            </a:br>
            <a:r>
              <a:rPr lang="en-US" dirty="0"/>
              <a:t>Interactive Notebook Entry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3020252"/>
            <a:ext cx="2819400" cy="381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32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564" y="1185726"/>
            <a:ext cx="8950036" cy="5977074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 startAt="8"/>
            </a:pPr>
            <a:r>
              <a:rPr lang="en-US" sz="2800" b="1" dirty="0"/>
              <a:t>Glue the back side of the article and place it at the top of the page in your notebook</a:t>
            </a:r>
            <a:r>
              <a:rPr lang="en-US" sz="2800" b="1" dirty="0" smtClean="0"/>
              <a:t>.</a:t>
            </a:r>
          </a:p>
          <a:p>
            <a:pPr marL="624078" indent="-514350">
              <a:buFont typeface="+mj-lt"/>
              <a:buAutoNum type="arabicPeriod" startAt="8"/>
            </a:pPr>
            <a:r>
              <a:rPr lang="en-US" sz="2800" b="1" dirty="0" smtClean="0"/>
              <a:t>Glue the back side of the Venn diagram (with the paper still folded); place it below the text.</a:t>
            </a:r>
            <a:endParaRPr lang="en-US" sz="2800" b="1" dirty="0"/>
          </a:p>
          <a:p>
            <a:pPr marL="624078" indent="-514350">
              <a:buFont typeface="+mj-lt"/>
              <a:buAutoNum type="arabicPeriod" startAt="8"/>
            </a:pPr>
            <a:r>
              <a:rPr lang="en-US" sz="2800" b="1" dirty="0" smtClean="0"/>
              <a:t>Snip </a:t>
            </a:r>
            <a:r>
              <a:rPr lang="en-US" sz="2800" b="1" dirty="0"/>
              <a:t>each vertical line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distinguishing </a:t>
            </a:r>
            <a:r>
              <a:rPr lang="en-US" sz="2800" b="1" dirty="0"/>
              <a:t>different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sections </a:t>
            </a:r>
            <a:r>
              <a:rPr lang="en-US" sz="2800" b="1" dirty="0"/>
              <a:t>of the Venn </a:t>
            </a:r>
            <a:r>
              <a:rPr lang="en-US" sz="2800" b="1" dirty="0" smtClean="0"/>
              <a:t>diagram </a:t>
            </a:r>
            <a:br>
              <a:rPr lang="en-US" sz="2800" b="1" dirty="0" smtClean="0"/>
            </a:br>
            <a:r>
              <a:rPr lang="en-US" sz="2800" b="1" dirty="0" smtClean="0"/>
              <a:t>so that each section swings </a:t>
            </a:r>
            <a:br>
              <a:rPr lang="en-US" sz="2800" b="1" dirty="0" smtClean="0"/>
            </a:br>
            <a:r>
              <a:rPr lang="en-US" sz="2800" b="1" dirty="0" smtClean="0"/>
              <a:t>up freely.</a:t>
            </a:r>
          </a:p>
          <a:p>
            <a:pPr marL="624078" indent="-514350">
              <a:buFont typeface="+mj-lt"/>
              <a:buAutoNum type="arabicPeriod" startAt="8"/>
            </a:pPr>
            <a:r>
              <a:rPr lang="en-US" sz="2800" b="1" dirty="0" smtClean="0"/>
              <a:t>Color code each section by</a:t>
            </a:r>
            <a:br>
              <a:rPr lang="en-US" sz="2800" b="1" dirty="0" smtClean="0"/>
            </a:br>
            <a:r>
              <a:rPr lang="en-US" sz="2800" b="1" dirty="0" smtClean="0"/>
              <a:t>outlining around it.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27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DESCRIPTION TEXT STRUCTURE</a:t>
            </a:r>
            <a:br>
              <a:rPr lang="en-US" dirty="0"/>
            </a:br>
            <a:r>
              <a:rPr lang="en-US" dirty="0"/>
              <a:t>Interactive Notebook Entry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3048000"/>
            <a:ext cx="2971800" cy="396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92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564" y="1185726"/>
            <a:ext cx="8950036" cy="5977074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 startAt="12"/>
            </a:pPr>
            <a:r>
              <a:rPr lang="en-US" sz="2800" b="1" dirty="0" smtClean="0"/>
              <a:t>List details from the paragraph that are used to compare and contrast Chihuahuas and Collies inside the appropriate section. These details can be listed in bullet points.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27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DESCRIPTION TEXT STRUCTURE</a:t>
            </a:r>
            <a:br>
              <a:rPr lang="en-US" dirty="0"/>
            </a:br>
            <a:r>
              <a:rPr lang="en-US" dirty="0"/>
              <a:t>Interactive Notebook Entry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7538" y="3124200"/>
            <a:ext cx="4970317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48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2940</TotalTime>
  <Words>327</Words>
  <Application>Microsoft Macintosh PowerPoint</Application>
  <PresentationFormat>On-screen Show (4:3)</PresentationFormat>
  <Paragraphs>35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Lucida Sans Unicode</vt:lpstr>
      <vt:lpstr>Verdana</vt:lpstr>
      <vt:lpstr>Wingdings 2</vt:lpstr>
      <vt:lpstr>Wingdings 3</vt:lpstr>
      <vt:lpstr>Concourse</vt:lpstr>
      <vt:lpstr>Compare &amp; Contrast Text Structure</vt:lpstr>
      <vt:lpstr>What are we learning?</vt:lpstr>
      <vt:lpstr>Why are we learning this?</vt:lpstr>
      <vt:lpstr>Compare and Contrast</vt:lpstr>
      <vt:lpstr>DESCRIPTION TEXT STRUCTURE Interactive Notebook Entry</vt:lpstr>
      <vt:lpstr>DESCRIPTION TEXT STRUCTURE Interactive Notebook Entry</vt:lpstr>
      <vt:lpstr>DESCRIPTION TEXT STRUCTURE Interactive Notebook Entry</vt:lpstr>
      <vt:lpstr>DESCRIPTION TEXT STRUCTURE Interactive Notebook Entry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Nonfiction/Informational Text Structures</dc:title>
  <dc:creator>Martin, Christopher</dc:creator>
  <cp:lastModifiedBy>Maly, Hillary</cp:lastModifiedBy>
  <cp:revision>38</cp:revision>
  <dcterms:created xsi:type="dcterms:W3CDTF">2006-08-16T00:00:00Z</dcterms:created>
  <dcterms:modified xsi:type="dcterms:W3CDTF">2018-01-30T16:11:44Z</dcterms:modified>
</cp:coreProperties>
</file>