
<file path=[Content_Types].xml><?xml version="1.0" encoding="utf-8"?>
<Types xmlns="http://schemas.openxmlformats.org/package/2006/content-types">
  <Default Extension="xml" ContentType="application/xml"/>
  <Default Extension="jpeg" ContentType="image/jpeg"/>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1"/>
  </p:notesMasterIdLst>
  <p:sldIdLst>
    <p:sldId id="256" r:id="rId2"/>
    <p:sldId id="257" r:id="rId3"/>
    <p:sldId id="258" r:id="rId4"/>
    <p:sldId id="278" r:id="rId5"/>
    <p:sldId id="266" r:id="rId6"/>
    <p:sldId id="268" r:id="rId7"/>
    <p:sldId id="271" r:id="rId8"/>
    <p:sldId id="272" r:id="rId9"/>
    <p:sldId id="277"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7"/>
    <p:restoredTop sz="94677"/>
  </p:normalViewPr>
  <p:slideViewPr>
    <p:cSldViewPr>
      <p:cViewPr varScale="1">
        <p:scale>
          <a:sx n="101" d="100"/>
          <a:sy n="101" d="100"/>
        </p:scale>
        <p:origin x="1648"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407C6C-7C74-4790-8E6C-E07E65C20C06}" type="datetimeFigureOut">
              <a:rPr lang="en-US" smtClean="0"/>
              <a:t>2/2/18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C72605-A340-4980-89CB-0FE344718052}" type="slidenum">
              <a:rPr lang="en-US" smtClean="0"/>
              <a:t>‹#›</a:t>
            </a:fld>
            <a:endParaRPr lang="en-US"/>
          </a:p>
        </p:txBody>
      </p:sp>
    </p:spTree>
    <p:extLst>
      <p:ext uri="{BB962C8B-B14F-4D97-AF65-F5344CB8AC3E}">
        <p14:creationId xmlns:p14="http://schemas.microsoft.com/office/powerpoint/2010/main" val="3911495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C72605-A340-4980-89CB-0FE344718052}" type="slidenum">
              <a:rPr lang="en-US" smtClean="0"/>
              <a:t>2</a:t>
            </a:fld>
            <a:endParaRPr lang="en-US"/>
          </a:p>
        </p:txBody>
      </p:sp>
    </p:spTree>
    <p:extLst>
      <p:ext uri="{BB962C8B-B14F-4D97-AF65-F5344CB8AC3E}">
        <p14:creationId xmlns:p14="http://schemas.microsoft.com/office/powerpoint/2010/main" val="36260639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2/2/18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2/2/18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2/2/18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1D8BD707-D9CF-40AE-B4C6-C98DA3205C09}" type="datetimeFigureOut">
              <a:rPr lang="en-US" smtClean="0"/>
              <a:pPr/>
              <a:t>2/2/18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2/2/18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2/2/18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gi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752601"/>
            <a:ext cx="8001000" cy="1829761"/>
          </a:xfrm>
        </p:spPr>
        <p:txBody>
          <a:bodyPr>
            <a:normAutofit fontScale="90000"/>
          </a:bodyPr>
          <a:lstStyle/>
          <a:p>
            <a:r>
              <a:rPr lang="en-US" sz="7300" dirty="0" smtClean="0"/>
              <a:t>Cause &amp; Effect</a:t>
            </a:r>
            <a:r>
              <a:rPr lang="en-US" dirty="0" smtClean="0"/>
              <a:t/>
            </a:r>
            <a:br>
              <a:rPr lang="en-US" dirty="0" smtClean="0"/>
            </a:br>
            <a:r>
              <a:rPr lang="en-US" dirty="0" smtClean="0"/>
              <a:t>Text Structure</a:t>
            </a:r>
            <a:endParaRPr lang="en-US" dirty="0"/>
          </a:p>
        </p:txBody>
      </p:sp>
      <p:sp>
        <p:nvSpPr>
          <p:cNvPr id="3" name="Subtitle 2"/>
          <p:cNvSpPr>
            <a:spLocks noGrp="1"/>
          </p:cNvSpPr>
          <p:nvPr>
            <p:ph type="subTitle" idx="1"/>
          </p:nvPr>
        </p:nvSpPr>
        <p:spPr>
          <a:xfrm>
            <a:off x="228600" y="3611607"/>
            <a:ext cx="8229600" cy="1199704"/>
          </a:xfrm>
        </p:spPr>
        <p:txBody>
          <a:bodyPr/>
          <a:lstStyle/>
          <a:p>
            <a:r>
              <a:rPr lang="en-US" dirty="0" smtClean="0"/>
              <a:t>Nonfiction Text </a:t>
            </a:r>
            <a:r>
              <a:rPr lang="en-US" dirty="0"/>
              <a:t>Structures</a:t>
            </a:r>
          </a:p>
        </p:txBody>
      </p:sp>
    </p:spTree>
    <p:extLst>
      <p:ext uri="{BB962C8B-B14F-4D97-AF65-F5344CB8AC3E}">
        <p14:creationId xmlns:p14="http://schemas.microsoft.com/office/powerpoint/2010/main" val="28579163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CCRA.R.5 Analyze </a:t>
            </a:r>
            <a:r>
              <a:rPr lang="en-US" dirty="0"/>
              <a:t>the structure of texts, including how specific sentences, paragraphs, and larger portions of the text (e.g., a section, chapter, scene, or stanza) relate to each other and the whole</a:t>
            </a:r>
            <a:r>
              <a:rPr lang="en-US" dirty="0" smtClean="0"/>
              <a:t>.</a:t>
            </a:r>
          </a:p>
          <a:p>
            <a:r>
              <a:rPr lang="en-US" dirty="0" smtClean="0"/>
              <a:t>CCRA.W.2 Write </a:t>
            </a:r>
            <a:r>
              <a:rPr lang="en-US" dirty="0"/>
              <a:t>informative/explanatory texts to examine and convey complex ideas and information clearly and accurately through the effective selection, organization, and analysis of content</a:t>
            </a:r>
            <a:r>
              <a:rPr lang="en-US" dirty="0" smtClean="0"/>
              <a:t>.</a:t>
            </a:r>
          </a:p>
        </p:txBody>
      </p:sp>
      <p:sp>
        <p:nvSpPr>
          <p:cNvPr id="2" name="Title 1"/>
          <p:cNvSpPr>
            <a:spLocks noGrp="1"/>
          </p:cNvSpPr>
          <p:nvPr>
            <p:ph type="title"/>
          </p:nvPr>
        </p:nvSpPr>
        <p:spPr/>
        <p:txBody>
          <a:bodyPr>
            <a:normAutofit/>
          </a:bodyPr>
          <a:lstStyle/>
          <a:p>
            <a:r>
              <a:rPr lang="en-US" dirty="0" smtClean="0"/>
              <a:t>What are we learning?</a:t>
            </a:r>
            <a:endParaRPr lang="en-US" dirty="0"/>
          </a:p>
        </p:txBody>
      </p:sp>
    </p:spTree>
    <p:extLst>
      <p:ext uri="{BB962C8B-B14F-4D97-AF65-F5344CB8AC3E}">
        <p14:creationId xmlns:p14="http://schemas.microsoft.com/office/powerpoint/2010/main" val="27624315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sz="4000" dirty="0" smtClean="0"/>
              <a:t>Analyzing text structure helps readers to comprehend what they read.</a:t>
            </a:r>
          </a:p>
          <a:p>
            <a:r>
              <a:rPr lang="en-US" sz="4000" dirty="0" smtClean="0"/>
              <a:t>Understanding text structure makes you a better writer because you can organize your own ideas in ways that maximize reader comprehension.</a:t>
            </a:r>
          </a:p>
          <a:p>
            <a:endParaRPr lang="en-US" dirty="0"/>
          </a:p>
        </p:txBody>
      </p:sp>
      <p:sp>
        <p:nvSpPr>
          <p:cNvPr id="2" name="Title 1"/>
          <p:cNvSpPr>
            <a:spLocks noGrp="1"/>
          </p:cNvSpPr>
          <p:nvPr>
            <p:ph type="title"/>
          </p:nvPr>
        </p:nvSpPr>
        <p:spPr/>
        <p:txBody>
          <a:bodyPr>
            <a:normAutofit/>
          </a:bodyPr>
          <a:lstStyle/>
          <a:p>
            <a:r>
              <a:rPr lang="en-US" dirty="0" smtClean="0"/>
              <a:t>Why are we learning this?</a:t>
            </a:r>
            <a:endParaRPr lang="en-US" dirty="0"/>
          </a:p>
        </p:txBody>
      </p:sp>
    </p:spTree>
    <p:extLst>
      <p:ext uri="{BB962C8B-B14F-4D97-AF65-F5344CB8AC3E}">
        <p14:creationId xmlns:p14="http://schemas.microsoft.com/office/powerpoint/2010/main" val="26692413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a:t>Definition</a:t>
            </a:r>
            <a:r>
              <a:rPr lang="en-US" b="1" dirty="0" smtClean="0"/>
              <a:t>: </a:t>
            </a:r>
            <a:r>
              <a:rPr lang="en-US" dirty="0" smtClean="0"/>
              <a:t>the author describes an event or several events (cause) and the events that follow (effect)</a:t>
            </a:r>
            <a:endParaRPr lang="en-US" b="1" dirty="0"/>
          </a:p>
          <a:p>
            <a:r>
              <a:rPr lang="en-US" b="1" dirty="0"/>
              <a:t>Clues</a:t>
            </a:r>
            <a:r>
              <a:rPr lang="en-US" b="1" dirty="0" smtClean="0"/>
              <a:t>: </a:t>
            </a:r>
            <a:r>
              <a:rPr lang="en-US" i="1" dirty="0" smtClean="0"/>
              <a:t>cause, because, effect, as a result of, due to, reason</a:t>
            </a:r>
          </a:p>
          <a:p>
            <a:r>
              <a:rPr lang="en-US" b="1" dirty="0"/>
              <a:t>Visual</a:t>
            </a:r>
            <a:r>
              <a:rPr lang="en-US" b="1" dirty="0" smtClean="0"/>
              <a:t>:</a:t>
            </a:r>
            <a:endParaRPr lang="en-US" b="1" dirty="0"/>
          </a:p>
        </p:txBody>
      </p:sp>
      <p:sp>
        <p:nvSpPr>
          <p:cNvPr id="3" name="Title 2"/>
          <p:cNvSpPr>
            <a:spLocks noGrp="1"/>
          </p:cNvSpPr>
          <p:nvPr>
            <p:ph type="title"/>
          </p:nvPr>
        </p:nvSpPr>
        <p:spPr/>
        <p:txBody>
          <a:bodyPr/>
          <a:lstStyle/>
          <a:p>
            <a:r>
              <a:rPr lang="en-US" dirty="0" smtClean="0"/>
              <a:t>Cause and Effect</a:t>
            </a:r>
            <a:endParaRPr lang="en-US" dirty="0"/>
          </a:p>
        </p:txBody>
      </p:sp>
      <p:sp>
        <p:nvSpPr>
          <p:cNvPr id="5" name="Right Arrow 4"/>
          <p:cNvSpPr/>
          <p:nvPr/>
        </p:nvSpPr>
        <p:spPr>
          <a:xfrm>
            <a:off x="2563091" y="3810000"/>
            <a:ext cx="2286000" cy="2084832"/>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Explosion 2 5"/>
          <p:cNvSpPr/>
          <p:nvPr/>
        </p:nvSpPr>
        <p:spPr>
          <a:xfrm rot="1824080">
            <a:off x="5165081" y="3557041"/>
            <a:ext cx="2873221" cy="2590749"/>
          </a:xfrm>
          <a:prstGeom prst="irregularSeal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885715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1185726"/>
            <a:ext cx="8915400" cy="5977074"/>
          </a:xfrm>
        </p:spPr>
        <p:txBody>
          <a:bodyPr>
            <a:normAutofit/>
          </a:bodyPr>
          <a:lstStyle/>
          <a:p>
            <a:r>
              <a:rPr lang="en-US" sz="3200" b="1" dirty="0" smtClean="0"/>
              <a:t>Follow these steps to create your entry:</a:t>
            </a:r>
          </a:p>
          <a:p>
            <a:pPr marL="624078" indent="-514350">
              <a:buFont typeface="+mj-lt"/>
              <a:buAutoNum type="arabicPeriod"/>
            </a:pPr>
            <a:r>
              <a:rPr lang="en-US" sz="3200" b="1" dirty="0" smtClean="0"/>
              <a:t>Add “Cause &amp; Effect Text Structure” to your Table of Contents.</a:t>
            </a:r>
          </a:p>
          <a:p>
            <a:pPr marL="624078" indent="-514350">
              <a:buFont typeface="+mj-lt"/>
              <a:buAutoNum type="arabicPeriod"/>
            </a:pPr>
            <a:r>
              <a:rPr lang="en-US" sz="3200" b="1" dirty="0" smtClean="0"/>
              <a:t>Read the short paragraph.</a:t>
            </a:r>
            <a:br>
              <a:rPr lang="en-US" sz="3200" b="1" dirty="0" smtClean="0"/>
            </a:br>
            <a:endParaRPr lang="en-US" sz="3200" b="1" dirty="0" smtClean="0"/>
          </a:p>
          <a:p>
            <a:pPr marL="0" indent="0">
              <a:buNone/>
            </a:pPr>
            <a:r>
              <a:rPr lang="en-US" sz="3200" dirty="0" smtClean="0"/>
              <a:t>	</a:t>
            </a:r>
            <a:r>
              <a:rPr lang="en-US" sz="2800" dirty="0" smtClean="0"/>
              <a:t>Think </a:t>
            </a:r>
            <a:r>
              <a:rPr lang="en-US" sz="2800" dirty="0"/>
              <a:t>about it:</a:t>
            </a:r>
          </a:p>
          <a:p>
            <a:pPr marL="0" indent="0">
              <a:buNone/>
            </a:pPr>
            <a:r>
              <a:rPr lang="en-US" sz="2800" dirty="0"/>
              <a:t>	   What is the main idea of </a:t>
            </a:r>
            <a:r>
              <a:rPr lang="en-US" sz="2800" dirty="0" smtClean="0"/>
              <a:t>the paragraph?</a:t>
            </a:r>
            <a:br>
              <a:rPr lang="en-US" sz="2800" dirty="0" smtClean="0"/>
            </a:br>
            <a:r>
              <a:rPr lang="en-US" sz="2800" dirty="0" smtClean="0"/>
              <a:t>	      </a:t>
            </a:r>
            <a:r>
              <a:rPr lang="en-US" sz="1600" dirty="0" smtClean="0"/>
              <a:t>Hint</a:t>
            </a:r>
            <a:r>
              <a:rPr lang="en-US" sz="1600" dirty="0"/>
              <a:t>: In this paragraph, it is a problem identified in the topic sentence.</a:t>
            </a:r>
          </a:p>
          <a:p>
            <a:pPr marL="0" indent="0">
              <a:buNone/>
            </a:pPr>
            <a:endParaRPr lang="en-US" sz="3200" b="1" dirty="0" smtClean="0"/>
          </a:p>
          <a:p>
            <a:pPr marL="109728" indent="0">
              <a:buNone/>
            </a:pPr>
            <a:endParaRPr lang="en-US" sz="3200" b="1" dirty="0" smtClean="0"/>
          </a:p>
        </p:txBody>
      </p:sp>
      <p:sp>
        <p:nvSpPr>
          <p:cNvPr id="3" name="Title 2"/>
          <p:cNvSpPr>
            <a:spLocks noGrp="1"/>
          </p:cNvSpPr>
          <p:nvPr>
            <p:ph type="title"/>
          </p:nvPr>
        </p:nvSpPr>
        <p:spPr>
          <a:xfrm>
            <a:off x="228600" y="42726"/>
            <a:ext cx="8686800" cy="1143000"/>
          </a:xfrm>
        </p:spPr>
        <p:txBody>
          <a:bodyPr>
            <a:normAutofit fontScale="90000"/>
          </a:bodyPr>
          <a:lstStyle/>
          <a:p>
            <a:r>
              <a:rPr lang="en-US" dirty="0" smtClean="0"/>
              <a:t>CAUSE &amp; EFFECT Text Structure</a:t>
            </a:r>
            <a:br>
              <a:rPr lang="en-US" dirty="0" smtClean="0"/>
            </a:br>
            <a:r>
              <a:rPr lang="en-US" dirty="0" smtClean="0"/>
              <a:t>Interactive Notebook Entry</a:t>
            </a:r>
            <a:endParaRPr lang="en-US" dirty="0"/>
          </a:p>
        </p:txBody>
      </p:sp>
      <p:sp>
        <p:nvSpPr>
          <p:cNvPr id="5" name="TextBox 4"/>
          <p:cNvSpPr txBox="1"/>
          <p:nvPr/>
        </p:nvSpPr>
        <p:spPr>
          <a:xfrm>
            <a:off x="228600" y="3352800"/>
            <a:ext cx="8353569" cy="369332"/>
          </a:xfrm>
          <a:prstGeom prst="rect">
            <a:avLst/>
          </a:prstGeom>
          <a:noFill/>
        </p:spPr>
        <p:txBody>
          <a:bodyPr wrap="none" rtlCol="0">
            <a:spAutoFit/>
          </a:bodyPr>
          <a:lstStyle/>
          <a:p>
            <a:r>
              <a:rPr lang="en-US" b="1" dirty="0"/>
              <a:t>What evidence indicates that this text </a:t>
            </a:r>
            <a:r>
              <a:rPr lang="en-US" b="1" dirty="0" smtClean="0"/>
              <a:t>uses </a:t>
            </a:r>
            <a:r>
              <a:rPr lang="en-US" b="1" i="1" dirty="0" smtClean="0"/>
              <a:t>Cause &amp; Effect </a:t>
            </a:r>
            <a:r>
              <a:rPr lang="en-US" b="1" dirty="0" smtClean="0"/>
              <a:t>text </a:t>
            </a:r>
            <a:r>
              <a:rPr lang="en-US" b="1" dirty="0"/>
              <a:t>structure</a:t>
            </a:r>
            <a:r>
              <a:rPr lang="en-US" b="1" dirty="0" smtClean="0"/>
              <a:t>?</a:t>
            </a:r>
            <a:endParaRPr lang="en-US" sz="4400" b="1" dirty="0"/>
          </a:p>
        </p:txBody>
      </p:sp>
      <p:pic>
        <p:nvPicPr>
          <p:cNvPr id="6" name="Picture 2" descr="C:\Users\cmartin2\AppData\Local\Microsoft\Windows\Temporary Internet Files\Content.IE5\5ZI4R9H7\think_smiley[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0000" y="3810000"/>
            <a:ext cx="969543" cy="1533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2360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arn(inVertic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circle(in)">
                                      <p:cBhvr>
                                        <p:cTn id="27" dur="20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3" end="3"/>
                                            </p:txEl>
                                          </p:spTgt>
                                        </p:tgtEl>
                                        <p:attrNameLst>
                                          <p:attrName>style.visibility</p:attrName>
                                        </p:attrNameLst>
                                      </p:cBhvr>
                                      <p:to>
                                        <p:strVal val="visible"/>
                                      </p:to>
                                    </p:set>
                                    <p:animEffect transition="in" filter="fade">
                                      <p:cBhvr>
                                        <p:cTn id="32" dur="500"/>
                                        <p:tgtEl>
                                          <p:spTgt spid="2">
                                            <p:txEl>
                                              <p:pRg st="3" end="3"/>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1564" y="1185726"/>
            <a:ext cx="8950036" cy="5977074"/>
          </a:xfrm>
        </p:spPr>
        <p:txBody>
          <a:bodyPr>
            <a:normAutofit/>
          </a:bodyPr>
          <a:lstStyle/>
          <a:p>
            <a:pPr marL="514350" indent="-514350">
              <a:buFont typeface="+mj-lt"/>
              <a:buAutoNum type="arabicPeriod" startAt="3"/>
            </a:pPr>
            <a:r>
              <a:rPr lang="en-US" sz="2800" dirty="0"/>
              <a:t>The second sentence simplifies the problem or main idea. Choose a color and underline </a:t>
            </a:r>
            <a:r>
              <a:rPr lang="en-US" sz="2800" dirty="0" smtClean="0"/>
              <a:t>this </a:t>
            </a:r>
            <a:r>
              <a:rPr lang="en-US" sz="2800" dirty="0"/>
              <a:t>sentence. </a:t>
            </a:r>
            <a:endParaRPr lang="en-US" sz="2800" dirty="0" smtClean="0"/>
          </a:p>
          <a:p>
            <a:pPr marL="514350" indent="-514350">
              <a:buFont typeface="+mj-lt"/>
              <a:buAutoNum type="arabicPeriod" startAt="3"/>
            </a:pPr>
            <a:r>
              <a:rPr lang="en-US" sz="2800" dirty="0" smtClean="0"/>
              <a:t>Using the same color, trace </a:t>
            </a:r>
            <a:r>
              <a:rPr lang="en-US" sz="2800" dirty="0"/>
              <a:t>around the outside border of the square labeled </a:t>
            </a:r>
            <a:r>
              <a:rPr lang="en-US" sz="2800" i="1" dirty="0"/>
              <a:t>Event or Fact</a:t>
            </a:r>
            <a:r>
              <a:rPr lang="en-US" sz="2800" dirty="0"/>
              <a:t> in the center of the graphic </a:t>
            </a:r>
            <a:r>
              <a:rPr lang="en-US" sz="2800" dirty="0" smtClean="0"/>
              <a:t>organizer. </a:t>
            </a:r>
          </a:p>
          <a:p>
            <a:pPr marL="514350" indent="-514350">
              <a:buFont typeface="+mj-lt"/>
              <a:buAutoNum type="arabicPeriod" startAt="3"/>
            </a:pPr>
            <a:r>
              <a:rPr lang="en-US" sz="2800" dirty="0" smtClean="0"/>
              <a:t>Next, write </a:t>
            </a:r>
            <a:r>
              <a:rPr lang="en-US" sz="2800" dirty="0"/>
              <a:t>a summary of the main idea in that square</a:t>
            </a:r>
            <a:r>
              <a:rPr lang="en-US" sz="2800" dirty="0" smtClean="0"/>
              <a:t>.</a:t>
            </a:r>
            <a:r>
              <a:rPr lang="en-US" sz="3200" b="1" dirty="0" smtClean="0"/>
              <a:t/>
            </a:r>
            <a:br>
              <a:rPr lang="en-US" sz="3200" b="1" dirty="0" smtClean="0"/>
            </a:br>
            <a:endParaRPr lang="en-US" sz="2400" b="1" dirty="0"/>
          </a:p>
        </p:txBody>
      </p:sp>
      <p:sp>
        <p:nvSpPr>
          <p:cNvPr id="3" name="Title 2"/>
          <p:cNvSpPr>
            <a:spLocks noGrp="1"/>
          </p:cNvSpPr>
          <p:nvPr>
            <p:ph type="title"/>
          </p:nvPr>
        </p:nvSpPr>
        <p:spPr>
          <a:xfrm>
            <a:off x="228600" y="42726"/>
            <a:ext cx="8763000" cy="1143000"/>
          </a:xfrm>
        </p:spPr>
        <p:txBody>
          <a:bodyPr>
            <a:normAutofit fontScale="90000"/>
          </a:bodyPr>
          <a:lstStyle/>
          <a:p>
            <a:r>
              <a:rPr lang="en-US" dirty="0"/>
              <a:t>CAUSE &amp; EFFECT Text Structure</a:t>
            </a:r>
            <a:br>
              <a:rPr lang="en-US" dirty="0"/>
            </a:br>
            <a:r>
              <a:rPr lang="en-US" dirty="0"/>
              <a:t>Interactive Notebook Entry</a:t>
            </a:r>
          </a:p>
        </p:txBody>
      </p:sp>
    </p:spTree>
    <p:extLst>
      <p:ext uri="{BB962C8B-B14F-4D97-AF65-F5344CB8AC3E}">
        <p14:creationId xmlns:p14="http://schemas.microsoft.com/office/powerpoint/2010/main" val="3539326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1564" y="1185726"/>
            <a:ext cx="9102436" cy="5977074"/>
          </a:xfrm>
        </p:spPr>
        <p:txBody>
          <a:bodyPr>
            <a:normAutofit/>
          </a:bodyPr>
          <a:lstStyle/>
          <a:p>
            <a:pPr marL="514350" indent="-514350">
              <a:buFont typeface="+mj-lt"/>
              <a:buAutoNum type="arabicPeriod" startAt="6"/>
            </a:pPr>
            <a:r>
              <a:rPr lang="en-US" sz="2600" dirty="0"/>
              <a:t>Choose two new, different colors. Reread the paragraph. Underline the causes in one color and the effects in the other. </a:t>
            </a:r>
            <a:endParaRPr lang="en-US" sz="2600" dirty="0" smtClean="0"/>
          </a:p>
          <a:p>
            <a:pPr marL="514350" indent="-514350">
              <a:buFont typeface="+mj-lt"/>
              <a:buAutoNum type="arabicPeriod" startAt="6"/>
            </a:pPr>
            <a:r>
              <a:rPr lang="en-US" sz="2600" dirty="0" smtClean="0"/>
              <a:t>Trace </a:t>
            </a:r>
            <a:r>
              <a:rPr lang="en-US" sz="2600" dirty="0"/>
              <a:t>the cause arrows and effect bubbles on the graphic organizer with the colors you used to underline the text evidence in </a:t>
            </a:r>
            <a:r>
              <a:rPr lang="en-US" sz="2600" dirty="0" smtClean="0"/>
              <a:t>the paragraph.</a:t>
            </a:r>
            <a:r>
              <a:rPr lang="en-US" sz="2800" dirty="0" smtClean="0"/>
              <a:t/>
            </a:r>
            <a:br>
              <a:rPr lang="en-US" sz="2800" dirty="0" smtClean="0"/>
            </a:br>
            <a:r>
              <a:rPr lang="en-US" sz="2000" dirty="0" smtClean="0"/>
              <a:t>**The causes will be the reasons there are so many unwanted pets. Effects will explain what happens to these pets.**</a:t>
            </a:r>
            <a:r>
              <a:rPr lang="en-US" sz="2800" dirty="0" smtClean="0"/>
              <a:t/>
            </a:r>
            <a:br>
              <a:rPr lang="en-US" sz="2800" dirty="0" smtClean="0"/>
            </a:br>
            <a:r>
              <a:rPr lang="en-US" sz="1800" dirty="0" smtClean="0"/>
              <a:t>(</a:t>
            </a:r>
            <a:r>
              <a:rPr lang="en-US" sz="1800" dirty="0"/>
              <a:t>If you aren’t sure which ones are the causes and effects, please ask</a:t>
            </a:r>
            <a:r>
              <a:rPr lang="en-US" sz="1800" dirty="0" smtClean="0"/>
              <a:t>!)</a:t>
            </a:r>
          </a:p>
          <a:p>
            <a:pPr marL="514350" indent="-514350">
              <a:buFont typeface="+mj-lt"/>
              <a:buAutoNum type="arabicPeriod" startAt="6"/>
            </a:pPr>
            <a:r>
              <a:rPr lang="en-US" sz="2600" dirty="0" smtClean="0"/>
              <a:t>Write </a:t>
            </a:r>
            <a:r>
              <a:rPr lang="en-US" sz="2600" dirty="0"/>
              <a:t>a summary of the three causes you underlined in the arrows on the left side of the graphic organizer and the three effects in the effect bubbles </a:t>
            </a:r>
            <a:r>
              <a:rPr lang="en-US" sz="2600" dirty="0" smtClean="0"/>
              <a:t/>
            </a:r>
            <a:br>
              <a:rPr lang="en-US" sz="2600" dirty="0" smtClean="0"/>
            </a:br>
            <a:r>
              <a:rPr lang="en-US" sz="2600" dirty="0" smtClean="0"/>
              <a:t>	  on </a:t>
            </a:r>
            <a:r>
              <a:rPr lang="en-US" sz="2600" dirty="0"/>
              <a:t>the right side</a:t>
            </a:r>
            <a:r>
              <a:rPr lang="en-US" sz="2600" dirty="0" smtClean="0"/>
              <a:t>.</a:t>
            </a:r>
            <a:endParaRPr lang="en-US" sz="2600" dirty="0"/>
          </a:p>
        </p:txBody>
      </p:sp>
      <p:sp>
        <p:nvSpPr>
          <p:cNvPr id="3" name="Title 2"/>
          <p:cNvSpPr>
            <a:spLocks noGrp="1"/>
          </p:cNvSpPr>
          <p:nvPr>
            <p:ph type="title"/>
          </p:nvPr>
        </p:nvSpPr>
        <p:spPr>
          <a:xfrm>
            <a:off x="228600" y="42726"/>
            <a:ext cx="8763000" cy="1143000"/>
          </a:xfrm>
        </p:spPr>
        <p:txBody>
          <a:bodyPr>
            <a:normAutofit fontScale="90000"/>
          </a:bodyPr>
          <a:lstStyle/>
          <a:p>
            <a:r>
              <a:rPr lang="en-US" dirty="0"/>
              <a:t>CAUSE &amp; EFFECT Text Structure</a:t>
            </a:r>
            <a:br>
              <a:rPr lang="en-US" dirty="0"/>
            </a:br>
            <a:r>
              <a:rPr lang="en-US" dirty="0"/>
              <a:t>Interactive Notebook Entry</a:t>
            </a:r>
          </a:p>
        </p:txBody>
      </p:sp>
    </p:spTree>
    <p:extLst>
      <p:ext uri="{BB962C8B-B14F-4D97-AF65-F5344CB8AC3E}">
        <p14:creationId xmlns:p14="http://schemas.microsoft.com/office/powerpoint/2010/main" val="31799292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1564" y="1185726"/>
            <a:ext cx="5236146" cy="5977074"/>
          </a:xfrm>
        </p:spPr>
        <p:txBody>
          <a:bodyPr>
            <a:normAutofit/>
          </a:bodyPr>
          <a:lstStyle/>
          <a:p>
            <a:pPr marL="514350" indent="-514350">
              <a:buFont typeface="+mj-lt"/>
              <a:buAutoNum type="arabicPeriod" startAt="9"/>
            </a:pPr>
            <a:r>
              <a:rPr lang="en-US" sz="2600" dirty="0"/>
              <a:t>Cut out the template. Only the center will be glued into the notebook, so fold both the left and right sides inward. Write “Cause” on the left side and “Effect” on the right </a:t>
            </a:r>
            <a:r>
              <a:rPr lang="en-US" sz="2600" dirty="0" smtClean="0"/>
              <a:t>side.</a:t>
            </a:r>
          </a:p>
          <a:p>
            <a:pPr marL="514350" indent="-514350">
              <a:buFont typeface="+mj-lt"/>
              <a:buAutoNum type="arabicPeriod" startAt="9"/>
            </a:pPr>
            <a:r>
              <a:rPr lang="en-US" sz="2600" dirty="0" smtClean="0"/>
              <a:t>Glue </a:t>
            </a:r>
            <a:r>
              <a:rPr lang="en-US" sz="2600" dirty="0"/>
              <a:t>the center portion into the notebook so that the left and right sides </a:t>
            </a:r>
            <a:r>
              <a:rPr lang="en-US" sz="2600" dirty="0" smtClean="0"/>
              <a:t>swing </a:t>
            </a:r>
            <a:r>
              <a:rPr lang="en-US" sz="2600" dirty="0"/>
              <a:t>open</a:t>
            </a:r>
            <a:r>
              <a:rPr lang="en-US" sz="2600" dirty="0" smtClean="0"/>
              <a:t>.</a:t>
            </a:r>
            <a:r>
              <a:rPr lang="en-US" sz="2800" b="1" dirty="0" smtClean="0"/>
              <a:t/>
            </a:r>
            <a:br>
              <a:rPr lang="en-US" sz="2800" b="1" dirty="0" smtClean="0"/>
            </a:br>
            <a:endParaRPr lang="en-US" sz="2800" b="1" dirty="0"/>
          </a:p>
        </p:txBody>
      </p:sp>
      <p:sp>
        <p:nvSpPr>
          <p:cNvPr id="3" name="Title 2"/>
          <p:cNvSpPr>
            <a:spLocks noGrp="1"/>
          </p:cNvSpPr>
          <p:nvPr>
            <p:ph type="title"/>
          </p:nvPr>
        </p:nvSpPr>
        <p:spPr>
          <a:xfrm>
            <a:off x="228600" y="42726"/>
            <a:ext cx="8763000" cy="1143000"/>
          </a:xfrm>
        </p:spPr>
        <p:txBody>
          <a:bodyPr>
            <a:normAutofit fontScale="90000"/>
          </a:bodyPr>
          <a:lstStyle/>
          <a:p>
            <a:r>
              <a:rPr lang="en-US" dirty="0"/>
              <a:t>CAUSE &amp; EFFECT Text Structure</a:t>
            </a:r>
            <a:br>
              <a:rPr lang="en-US" dirty="0"/>
            </a:br>
            <a:r>
              <a:rPr lang="en-US" dirty="0"/>
              <a:t>Interactive Notebook Entry</a:t>
            </a: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00650" y="1295400"/>
            <a:ext cx="3943350" cy="5257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63480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ircle(in)">
                                      <p:cBhvr>
                                        <p:cTn id="1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1564" y="1185726"/>
            <a:ext cx="8950036" cy="5977074"/>
          </a:xfrm>
        </p:spPr>
        <p:txBody>
          <a:bodyPr>
            <a:normAutofit/>
          </a:bodyPr>
          <a:lstStyle/>
          <a:p>
            <a:pPr marL="109728" indent="0">
              <a:buNone/>
            </a:pPr>
            <a:r>
              <a:rPr lang="en-US" sz="2800" b="1" dirty="0" smtClean="0"/>
              <a:t>On the page to the left of your foldable, write the following question. Then, write a few sentences to explain your thoughts.</a:t>
            </a:r>
          </a:p>
          <a:p>
            <a:pPr marL="0" indent="0">
              <a:buNone/>
            </a:pPr>
            <a:endParaRPr lang="en-US" sz="800" i="1" dirty="0"/>
          </a:p>
          <a:p>
            <a:pPr marL="0" indent="0">
              <a:buNone/>
            </a:pPr>
            <a:r>
              <a:rPr lang="en-US" sz="4400" i="1" dirty="0"/>
              <a:t>When would an author use the Cause and Effect text structure?</a:t>
            </a:r>
          </a:p>
          <a:p>
            <a:pPr marL="0" indent="0">
              <a:buNone/>
            </a:pPr>
            <a:endParaRPr lang="en-US" sz="1400" dirty="0" smtClean="0"/>
          </a:p>
          <a:p>
            <a:pPr marL="0" indent="0">
              <a:buNone/>
            </a:pPr>
            <a:r>
              <a:rPr lang="en-US" sz="2800" dirty="0" smtClean="0"/>
              <a:t>Discuss your response </a:t>
            </a:r>
            <a:r>
              <a:rPr lang="en-US" sz="2800" dirty="0"/>
              <a:t>with your table </a:t>
            </a:r>
            <a:r>
              <a:rPr lang="en-US" sz="2800" dirty="0" smtClean="0"/>
              <a:t>group</a:t>
            </a:r>
            <a:r>
              <a:rPr lang="en-US" sz="2800" dirty="0"/>
              <a:t>.</a:t>
            </a:r>
          </a:p>
          <a:p>
            <a:pPr marL="0" indent="0">
              <a:buNone/>
            </a:pPr>
            <a:r>
              <a:rPr lang="en-US" sz="2800" dirty="0"/>
              <a:t>Share your thoughts with the whole group</a:t>
            </a:r>
            <a:r>
              <a:rPr lang="en-US" sz="2800" dirty="0" smtClean="0"/>
              <a:t>.</a:t>
            </a:r>
          </a:p>
          <a:p>
            <a:pPr marL="0" indent="0">
              <a:buNone/>
            </a:pPr>
            <a:r>
              <a:rPr lang="en-US" sz="2800" dirty="0" smtClean="0"/>
              <a:t>Add any new ideas to </a:t>
            </a:r>
            <a:r>
              <a:rPr lang="en-US" sz="2800" smtClean="0"/>
              <a:t>your notebook!</a:t>
            </a:r>
            <a:endParaRPr lang="en-US" sz="2800" dirty="0"/>
          </a:p>
          <a:p>
            <a:pPr marL="624078" indent="-514350">
              <a:buFont typeface="+mj-lt"/>
              <a:buAutoNum type="arabicPeriod"/>
            </a:pPr>
            <a:endParaRPr lang="en-US" sz="3200" b="1" dirty="0"/>
          </a:p>
          <a:p>
            <a:pPr marL="109728" indent="0">
              <a:buNone/>
            </a:pPr>
            <a:endParaRPr lang="en-US" sz="2800" b="1" dirty="0"/>
          </a:p>
        </p:txBody>
      </p:sp>
      <p:sp>
        <p:nvSpPr>
          <p:cNvPr id="3" name="Title 2"/>
          <p:cNvSpPr>
            <a:spLocks noGrp="1"/>
          </p:cNvSpPr>
          <p:nvPr>
            <p:ph type="title"/>
          </p:nvPr>
        </p:nvSpPr>
        <p:spPr>
          <a:xfrm>
            <a:off x="228600" y="42726"/>
            <a:ext cx="8763000" cy="1143000"/>
          </a:xfrm>
        </p:spPr>
        <p:txBody>
          <a:bodyPr>
            <a:normAutofit fontScale="90000"/>
          </a:bodyPr>
          <a:lstStyle/>
          <a:p>
            <a:r>
              <a:rPr lang="en-US" dirty="0"/>
              <a:t>CAUSE &amp; EFFECT Text Structure</a:t>
            </a:r>
            <a:br>
              <a:rPr lang="en-US" dirty="0"/>
            </a:br>
            <a:r>
              <a:rPr lang="en-US" dirty="0" smtClean="0"/>
              <a:t>	CLOSING QUESTION</a:t>
            </a:r>
            <a:endParaRPr lang="en-US" dirty="0"/>
          </a:p>
        </p:txBody>
      </p:sp>
    </p:spTree>
    <p:extLst>
      <p:ext uri="{BB962C8B-B14F-4D97-AF65-F5344CB8AC3E}">
        <p14:creationId xmlns:p14="http://schemas.microsoft.com/office/powerpoint/2010/main" val="6738271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fade">
                                      <p:cBhvr>
                                        <p:cTn id="7" dur="500"/>
                                        <p:tgtEl>
                                          <p:spTgt spid="2">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5" end="5"/>
                                            </p:txEl>
                                          </p:spTgt>
                                        </p:tgtEl>
                                        <p:attrNameLst>
                                          <p:attrName>style.visibility</p:attrName>
                                        </p:attrNameLst>
                                      </p:cBhvr>
                                      <p:to>
                                        <p:strVal val="visible"/>
                                      </p:to>
                                    </p:set>
                                    <p:animEffect transition="in" filter="fade">
                                      <p:cBhvr>
                                        <p:cTn id="12" dur="500"/>
                                        <p:tgtEl>
                                          <p:spTgt spid="2">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animEffect transition="in" filter="fade">
                                      <p:cBhvr>
                                        <p:cTn id="1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3730</TotalTime>
  <Words>453</Words>
  <Application>Microsoft Macintosh PowerPoint</Application>
  <PresentationFormat>On-screen Show (4:3)</PresentationFormat>
  <Paragraphs>39</Paragraphs>
  <Slides>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Calibri</vt:lpstr>
      <vt:lpstr>Lucida Sans Unicode</vt:lpstr>
      <vt:lpstr>Verdana</vt:lpstr>
      <vt:lpstr>Wingdings 2</vt:lpstr>
      <vt:lpstr>Wingdings 3</vt:lpstr>
      <vt:lpstr>Concourse</vt:lpstr>
      <vt:lpstr>Cause &amp; Effect Text Structure</vt:lpstr>
      <vt:lpstr>What are we learning?</vt:lpstr>
      <vt:lpstr>Why are we learning this?</vt:lpstr>
      <vt:lpstr>Cause and Effect</vt:lpstr>
      <vt:lpstr>CAUSE &amp; EFFECT Text Structure Interactive Notebook Entry</vt:lpstr>
      <vt:lpstr>CAUSE &amp; EFFECT Text Structure Interactive Notebook Entry</vt:lpstr>
      <vt:lpstr>CAUSE &amp; EFFECT Text Structure Interactive Notebook Entry</vt:lpstr>
      <vt:lpstr>CAUSE &amp; EFFECT Text Structure Interactive Notebook Entry</vt:lpstr>
      <vt:lpstr>CAUSE &amp; EFFECT Text Structure  CLOSING QUESTION</vt:lpstr>
    </vt:vector>
  </TitlesOfParts>
  <Company/>
  <LinksUpToDate>false</LinksUpToDate>
  <SharedDoc>false</SharedDoc>
  <HyperlinksChanged>false</HyperlinksChanged>
  <AppVersion>15.0041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Nonfiction/Informational Text Structures</dc:title>
  <dc:creator>Martin, Christopher</dc:creator>
  <cp:lastModifiedBy>Maly, Hillary</cp:lastModifiedBy>
  <cp:revision>63</cp:revision>
  <dcterms:created xsi:type="dcterms:W3CDTF">2006-08-16T00:00:00Z</dcterms:created>
  <dcterms:modified xsi:type="dcterms:W3CDTF">2018-02-02T17:49:23Z</dcterms:modified>
</cp:coreProperties>
</file>