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23"/>
  </p:notesMasterIdLst>
  <p:sldIdLst>
    <p:sldId id="256" r:id="rId2"/>
    <p:sldId id="284" r:id="rId3"/>
    <p:sldId id="262" r:id="rId4"/>
    <p:sldId id="257" r:id="rId5"/>
    <p:sldId id="265" r:id="rId6"/>
    <p:sldId id="266" r:id="rId7"/>
    <p:sldId id="267" r:id="rId8"/>
    <p:sldId id="268" r:id="rId9"/>
    <p:sldId id="274" r:id="rId10"/>
    <p:sldId id="275" r:id="rId11"/>
    <p:sldId id="276" r:id="rId12"/>
    <p:sldId id="281" r:id="rId13"/>
    <p:sldId id="277" r:id="rId14"/>
    <p:sldId id="278" r:id="rId15"/>
    <p:sldId id="279" r:id="rId16"/>
    <p:sldId id="280" r:id="rId17"/>
    <p:sldId id="282" r:id="rId18"/>
    <p:sldId id="271" r:id="rId19"/>
    <p:sldId id="283" r:id="rId20"/>
    <p:sldId id="273"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09"/>
    <p:restoredTop sz="94643"/>
  </p:normalViewPr>
  <p:slideViewPr>
    <p:cSldViewPr snapToGrid="0" snapToObjects="1">
      <p:cViewPr varScale="1">
        <p:scale>
          <a:sx n="80" d="100"/>
          <a:sy n="80" d="100"/>
        </p:scale>
        <p:origin x="9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FA0B47-C533-4D43-81F8-D01846D0015A}" type="datetimeFigureOut">
              <a:rPr lang="en-US" smtClean="0"/>
              <a:t>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7B1C4-6BE7-5C45-B461-E8DC955963DF}" type="slidenum">
              <a:rPr lang="en-US" smtClean="0"/>
              <a:t>‹#›</a:t>
            </a:fld>
            <a:endParaRPr lang="en-US"/>
          </a:p>
        </p:txBody>
      </p:sp>
    </p:spTree>
    <p:extLst>
      <p:ext uri="{BB962C8B-B14F-4D97-AF65-F5344CB8AC3E}">
        <p14:creationId xmlns:p14="http://schemas.microsoft.com/office/powerpoint/2010/main" val="940131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Subject: Dr. Underwood </a:t>
            </a:r>
          </a:p>
          <a:p>
            <a:r>
              <a:rPr lang="en-US" dirty="0"/>
              <a:t>Verb: drives</a:t>
            </a:r>
          </a:p>
        </p:txBody>
      </p:sp>
      <p:sp>
        <p:nvSpPr>
          <p:cNvPr id="4" name="Slide Number Placeholder 3"/>
          <p:cNvSpPr>
            <a:spLocks noGrp="1"/>
          </p:cNvSpPr>
          <p:nvPr>
            <p:ph type="sldNum" sz="quarter" idx="10"/>
          </p:nvPr>
        </p:nvSpPr>
        <p:spPr/>
        <p:txBody>
          <a:bodyPr/>
          <a:lstStyle/>
          <a:p>
            <a:fld id="{A04A9DC1-D536-C74F-A0A1-64182603E735}" type="slidenum">
              <a:rPr lang="en-US" smtClean="0"/>
              <a:t>9</a:t>
            </a:fld>
            <a:endParaRPr lang="en-US"/>
          </a:p>
        </p:txBody>
      </p:sp>
    </p:spTree>
    <p:extLst>
      <p:ext uri="{BB962C8B-B14F-4D97-AF65-F5344CB8AC3E}">
        <p14:creationId xmlns:p14="http://schemas.microsoft.com/office/powerpoint/2010/main" val="1746879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9/20/18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9/20/18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9/20/18</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9/20/18</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rM-_96tFfp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0547" y="4534728"/>
            <a:ext cx="7460105" cy="933450"/>
          </a:xfrm>
        </p:spPr>
        <p:txBody>
          <a:bodyPr>
            <a:normAutofit fontScale="90000"/>
          </a:bodyPr>
          <a:lstStyle/>
          <a:p>
            <a:r>
              <a:rPr lang="en-US" dirty="0"/>
              <a:t>Complete Sentences, Subject/Predicate, &amp; Verbs</a:t>
            </a:r>
          </a:p>
        </p:txBody>
      </p:sp>
      <p:sp>
        <p:nvSpPr>
          <p:cNvPr id="3" name="Subtitle 2"/>
          <p:cNvSpPr>
            <a:spLocks noGrp="1"/>
          </p:cNvSpPr>
          <p:nvPr>
            <p:ph type="subTitle" idx="1"/>
          </p:nvPr>
        </p:nvSpPr>
        <p:spPr>
          <a:xfrm>
            <a:off x="2537085" y="5001453"/>
            <a:ext cx="4038600" cy="748553"/>
          </a:xfrm>
        </p:spPr>
        <p:txBody>
          <a:bodyPr/>
          <a:lstStyle/>
          <a:p>
            <a:pPr algn="ctr"/>
            <a:r>
              <a:rPr lang="en-US" dirty="0"/>
              <a:t>5</a:t>
            </a:r>
            <a:r>
              <a:rPr lang="en-US" baseline="30000" dirty="0"/>
              <a:t>th</a:t>
            </a:r>
            <a:r>
              <a:rPr lang="en-US" dirty="0"/>
              <a:t> grade Literacy</a:t>
            </a:r>
          </a:p>
        </p:txBody>
      </p:sp>
      <p:sp>
        <p:nvSpPr>
          <p:cNvPr id="4" name="Rectangle 3"/>
          <p:cNvSpPr/>
          <p:nvPr/>
        </p:nvSpPr>
        <p:spPr>
          <a:xfrm>
            <a:off x="4450813" y="3244334"/>
            <a:ext cx="242374" cy="369332"/>
          </a:xfrm>
          <a:prstGeom prst="rect">
            <a:avLst/>
          </a:prstGeom>
        </p:spPr>
        <p:txBody>
          <a:bodyPr wrap="none">
            <a:spAutoFit/>
          </a:bodyPr>
          <a:lstStyle/>
          <a:p>
            <a:r>
              <a:rPr lang="sk-SK" dirty="0">
                <a:solidFill>
                  <a:srgbClr val="000000"/>
                </a:solidFill>
                <a:latin typeface="-webkit-standard" charset="0"/>
              </a:rPr>
              <a:t> </a:t>
            </a:r>
            <a:endParaRPr lang="en-US" dirty="0"/>
          </a:p>
        </p:txBody>
      </p:sp>
    </p:spTree>
    <p:extLst>
      <p:ext uri="{BB962C8B-B14F-4D97-AF65-F5344CB8AC3E}">
        <p14:creationId xmlns:p14="http://schemas.microsoft.com/office/powerpoint/2010/main" val="47768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473" y="1021830"/>
            <a:ext cx="7746117" cy="5124137"/>
          </a:xfrm>
        </p:spPr>
        <p:txBody>
          <a:bodyPr>
            <a:noAutofit/>
          </a:bodyPr>
          <a:lstStyle/>
          <a:p>
            <a:r>
              <a:rPr lang="en-US" dirty="0"/>
              <a:t>An </a:t>
            </a:r>
            <a:r>
              <a:rPr lang="en-US" dirty="0">
                <a:solidFill>
                  <a:srgbClr val="000090"/>
                </a:solidFill>
              </a:rPr>
              <a:t>action verb </a:t>
            </a:r>
            <a:r>
              <a:rPr lang="en-US" dirty="0"/>
              <a:t>is a verb that expresses something a person, animal or object can do. </a:t>
            </a:r>
          </a:p>
          <a:p>
            <a:r>
              <a:rPr lang="en-US" dirty="0"/>
              <a:t>An action verb conveys the </a:t>
            </a:r>
            <a:r>
              <a:rPr lang="en-US" dirty="0">
                <a:solidFill>
                  <a:srgbClr val="000090"/>
                </a:solidFill>
              </a:rPr>
              <a:t>same meaning</a:t>
            </a:r>
            <a:r>
              <a:rPr lang="en-US" dirty="0"/>
              <a:t> when used in </a:t>
            </a:r>
            <a:r>
              <a:rPr lang="en-US" dirty="0">
                <a:solidFill>
                  <a:srgbClr val="000090"/>
                </a:solidFill>
              </a:rPr>
              <a:t>different tenses</a:t>
            </a:r>
            <a:r>
              <a:rPr lang="en-US" dirty="0"/>
              <a:t>. </a:t>
            </a:r>
          </a:p>
          <a:p>
            <a:r>
              <a:rPr lang="en-US" b="1" dirty="0"/>
              <a:t>If you are unsure whether a sentence contains an action verb, ask yourself,</a:t>
            </a:r>
            <a:r>
              <a:rPr lang="en-US" b="1" dirty="0">
                <a:solidFill>
                  <a:srgbClr val="000090"/>
                </a:solidFill>
              </a:rPr>
              <a:t> “Can a person or thing do this?” or “What’s happening?”</a:t>
            </a:r>
          </a:p>
        </p:txBody>
      </p:sp>
      <p:sp>
        <p:nvSpPr>
          <p:cNvPr id="3" name="Title 2"/>
          <p:cNvSpPr>
            <a:spLocks noGrp="1"/>
          </p:cNvSpPr>
          <p:nvPr>
            <p:ph type="title"/>
          </p:nvPr>
        </p:nvSpPr>
        <p:spPr>
          <a:xfrm>
            <a:off x="498473" y="274232"/>
            <a:ext cx="7556313" cy="1116106"/>
          </a:xfrm>
        </p:spPr>
        <p:txBody>
          <a:bodyPr/>
          <a:lstStyle/>
          <a:p>
            <a:r>
              <a:rPr lang="en-US" dirty="0"/>
              <a:t>Action Verbs</a:t>
            </a:r>
          </a:p>
        </p:txBody>
      </p:sp>
    </p:spTree>
    <p:extLst>
      <p:ext uri="{BB962C8B-B14F-4D97-AF65-F5344CB8AC3E}">
        <p14:creationId xmlns:p14="http://schemas.microsoft.com/office/powerpoint/2010/main" val="97946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473" y="1366604"/>
            <a:ext cx="7556313" cy="4144963"/>
          </a:xfrm>
        </p:spPr>
        <p:txBody>
          <a:bodyPr/>
          <a:lstStyle/>
          <a:p>
            <a:r>
              <a:rPr lang="en-US" u="sng" dirty="0"/>
              <a:t>Directions: </a:t>
            </a:r>
            <a:r>
              <a:rPr lang="en-US" dirty="0"/>
              <a:t>Take 1 minute to write down action verbs that describe activities you like to do for fun! Think of as many action verbs as you can. Ready, set, go!</a:t>
            </a:r>
          </a:p>
          <a:p>
            <a:endParaRPr lang="en-US" dirty="0"/>
          </a:p>
          <a:p>
            <a:pPr marL="45720" indent="0">
              <a:buNone/>
            </a:pPr>
            <a:endParaRPr lang="en-US" dirty="0"/>
          </a:p>
        </p:txBody>
      </p:sp>
      <p:sp>
        <p:nvSpPr>
          <p:cNvPr id="3" name="Title 2"/>
          <p:cNvSpPr>
            <a:spLocks noGrp="1"/>
          </p:cNvSpPr>
          <p:nvPr>
            <p:ph type="title"/>
          </p:nvPr>
        </p:nvSpPr>
        <p:spPr/>
        <p:txBody>
          <a:bodyPr/>
          <a:lstStyle/>
          <a:p>
            <a:r>
              <a:rPr lang="en-US" dirty="0"/>
              <a:t>Action Verbs</a:t>
            </a:r>
          </a:p>
        </p:txBody>
      </p:sp>
    </p:spTree>
    <p:extLst>
      <p:ext uri="{BB962C8B-B14F-4D97-AF65-F5344CB8AC3E}">
        <p14:creationId xmlns:p14="http://schemas.microsoft.com/office/powerpoint/2010/main" val="1242573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Action Verbs</a:t>
            </a:r>
            <a:r>
              <a:rPr lang="en-US" dirty="0"/>
              <a:t>: Team Practice</a:t>
            </a:r>
          </a:p>
        </p:txBody>
      </p:sp>
      <p:sp>
        <p:nvSpPr>
          <p:cNvPr id="3" name="Content Placeholder 2"/>
          <p:cNvSpPr>
            <a:spLocks noGrp="1"/>
          </p:cNvSpPr>
          <p:nvPr>
            <p:ph idx="1"/>
          </p:nvPr>
        </p:nvSpPr>
        <p:spPr>
          <a:xfrm>
            <a:off x="498473" y="1381594"/>
            <a:ext cx="7556313" cy="4144963"/>
          </a:xfrm>
        </p:spPr>
        <p:txBody>
          <a:bodyPr/>
          <a:lstStyle/>
          <a:p>
            <a:pPr marL="45720" indent="0">
              <a:buNone/>
            </a:pPr>
            <a:r>
              <a:rPr lang="en-US" u="sng" dirty="0"/>
              <a:t>Examples</a:t>
            </a:r>
            <a:r>
              <a:rPr lang="en-US" dirty="0"/>
              <a:t>: </a:t>
            </a:r>
          </a:p>
          <a:p>
            <a:r>
              <a:rPr lang="en-US" dirty="0"/>
              <a:t>Ms. </a:t>
            </a:r>
            <a:r>
              <a:rPr lang="en-US" dirty="0" err="1"/>
              <a:t>Maly’s</a:t>
            </a:r>
            <a:r>
              <a:rPr lang="en-US" dirty="0"/>
              <a:t> dad boats on the lake every chance he gets. </a:t>
            </a:r>
          </a:p>
          <a:p>
            <a:r>
              <a:rPr lang="en-US" dirty="0"/>
              <a:t>Mr. Johnson plays soccer on the weekend. </a:t>
            </a:r>
          </a:p>
          <a:p>
            <a:r>
              <a:rPr lang="en-US" dirty="0"/>
              <a:t>Mr. Martin bowls a 200 game when he goes bowling. </a:t>
            </a:r>
          </a:p>
          <a:p>
            <a:endParaRPr lang="en-US" dirty="0"/>
          </a:p>
        </p:txBody>
      </p:sp>
    </p:spTree>
    <p:extLst>
      <p:ext uri="{BB962C8B-B14F-4D97-AF65-F5344CB8AC3E}">
        <p14:creationId xmlns:p14="http://schemas.microsoft.com/office/powerpoint/2010/main" val="165603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1098" y="1794022"/>
            <a:ext cx="8407893" cy="4853626"/>
          </a:xfrm>
        </p:spPr>
        <p:txBody>
          <a:bodyPr>
            <a:normAutofit fontScale="92500" lnSpcReduction="10000"/>
          </a:bodyPr>
          <a:lstStyle/>
          <a:p>
            <a:pPr marL="45720" indent="0">
              <a:buNone/>
            </a:pPr>
            <a:r>
              <a:rPr lang="en-US" i="1" u="sng" dirty="0"/>
              <a:t>Directions: </a:t>
            </a:r>
            <a:r>
              <a:rPr lang="en-US" i="1" dirty="0"/>
              <a:t>As you read the following excerpt from </a:t>
            </a:r>
            <a:r>
              <a:rPr lang="en-US" i="1" u="sng" dirty="0"/>
              <a:t>The Hunger Games</a:t>
            </a:r>
            <a:r>
              <a:rPr lang="en-US" i="1" dirty="0"/>
              <a:t>, circle at least FIVE action verbs. </a:t>
            </a:r>
            <a:endParaRPr lang="en-US" dirty="0"/>
          </a:p>
          <a:p>
            <a:pPr marL="45720" indent="0">
              <a:buNone/>
            </a:pPr>
            <a:endParaRPr lang="en-US" dirty="0"/>
          </a:p>
          <a:p>
            <a:pPr marL="45720" indent="0">
              <a:buNone/>
            </a:pPr>
            <a:r>
              <a:rPr lang="en-US" dirty="0"/>
              <a:t>When I wake up, the other side of the bed is cold. My fingers stretch out, seeking Prim’s warmth but finding only the rough canvas cover of the mattress. She must have had bad dreams and climbed in with our mother. Of course, she did. This is the day of the reaping.</a:t>
            </a:r>
          </a:p>
          <a:p>
            <a:pPr marL="45720" indent="0">
              <a:buNone/>
            </a:pPr>
            <a:endParaRPr lang="en-US" dirty="0"/>
          </a:p>
          <a:p>
            <a:pPr marL="45720" indent="0">
              <a:buNone/>
            </a:pPr>
            <a:r>
              <a:rPr lang="en-US" dirty="0"/>
              <a:t>I prop myself up on one elbow. There’s enough light in the bedroom to see them. My little sister, Prim, curled up on her side, cocooned in my mother’s body, their cheeks pressed together. In sleep, my mother looks younger, still worn but not so beaten-down. Prim’s face is as fresh as a raindrop, as lovely as the primrose for which she was named. My mother was very beautiful once, too. Or so they tell me.</a:t>
            </a:r>
          </a:p>
          <a:p>
            <a:pPr marL="45720" indent="0">
              <a:buNone/>
            </a:pPr>
            <a:endParaRPr lang="en-US" dirty="0"/>
          </a:p>
        </p:txBody>
      </p:sp>
      <p:sp>
        <p:nvSpPr>
          <p:cNvPr id="3" name="Title 2"/>
          <p:cNvSpPr>
            <a:spLocks noGrp="1"/>
          </p:cNvSpPr>
          <p:nvPr>
            <p:ph type="title"/>
          </p:nvPr>
        </p:nvSpPr>
        <p:spPr/>
        <p:txBody>
          <a:bodyPr/>
          <a:lstStyle/>
          <a:p>
            <a:r>
              <a:rPr lang="en-US" u="sng" dirty="0"/>
              <a:t>Action Verbs</a:t>
            </a:r>
            <a:r>
              <a:rPr lang="en-US" dirty="0"/>
              <a:t>: </a:t>
            </a:r>
            <a:r>
              <a:rPr lang="en-US" u="sng" dirty="0"/>
              <a:t>The Hunger Hames</a:t>
            </a:r>
            <a:br>
              <a:rPr lang="en-US" u="sng" dirty="0"/>
            </a:br>
            <a:r>
              <a:rPr lang="en-US" dirty="0"/>
              <a:t>(Teammate Practice)</a:t>
            </a:r>
          </a:p>
        </p:txBody>
      </p:sp>
    </p:spTree>
    <p:extLst>
      <p:ext uri="{BB962C8B-B14F-4D97-AF65-F5344CB8AC3E}">
        <p14:creationId xmlns:p14="http://schemas.microsoft.com/office/powerpoint/2010/main" val="126246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473" y="1246682"/>
            <a:ext cx="7556313" cy="4144963"/>
          </a:xfrm>
        </p:spPr>
        <p:txBody>
          <a:bodyPr/>
          <a:lstStyle/>
          <a:p>
            <a:r>
              <a:rPr lang="en-US" b="1" dirty="0">
                <a:solidFill>
                  <a:srgbClr val="297FD5"/>
                </a:solidFill>
              </a:rPr>
              <a:t>Helping Verbs </a:t>
            </a:r>
            <a:r>
              <a:rPr lang="en-US" dirty="0"/>
              <a:t>serve as a </a:t>
            </a:r>
            <a:r>
              <a:rPr lang="en-US" dirty="0">
                <a:solidFill>
                  <a:srgbClr val="297FD5"/>
                </a:solidFill>
              </a:rPr>
              <a:t>support to the main verb</a:t>
            </a:r>
            <a:r>
              <a:rPr lang="en-US" dirty="0"/>
              <a:t>. </a:t>
            </a:r>
          </a:p>
          <a:p>
            <a:r>
              <a:rPr lang="en-US" u="dbl" dirty="0"/>
              <a:t>Remember:</a:t>
            </a:r>
            <a:r>
              <a:rPr lang="en-US" dirty="0"/>
              <a:t> Ask yourself, what </a:t>
            </a:r>
            <a:r>
              <a:rPr lang="en-US" b="1" i="1" dirty="0"/>
              <a:t>other verb</a:t>
            </a:r>
            <a:r>
              <a:rPr lang="en-US" dirty="0"/>
              <a:t> is the </a:t>
            </a:r>
            <a:r>
              <a:rPr lang="en-US" u="heavy" dirty="0"/>
              <a:t>helping verb</a:t>
            </a:r>
            <a:r>
              <a:rPr lang="en-US" dirty="0"/>
              <a:t> helping? </a:t>
            </a:r>
          </a:p>
          <a:p>
            <a:r>
              <a:rPr lang="en-US" dirty="0"/>
              <a:t>There are 23 helping verbs! </a:t>
            </a:r>
          </a:p>
          <a:p>
            <a:r>
              <a:rPr lang="en-US" b="1" dirty="0">
                <a:solidFill>
                  <a:srgbClr val="297FD5"/>
                </a:solidFill>
              </a:rPr>
              <a:t>May Be Mr. Do Should Have a Will! </a:t>
            </a:r>
          </a:p>
          <a:p>
            <a:endParaRPr lang="en-US" dirty="0"/>
          </a:p>
          <a:p>
            <a:endParaRPr lang="en-US" dirty="0"/>
          </a:p>
        </p:txBody>
      </p:sp>
      <p:sp>
        <p:nvSpPr>
          <p:cNvPr id="3" name="Title 2"/>
          <p:cNvSpPr>
            <a:spLocks noGrp="1"/>
          </p:cNvSpPr>
          <p:nvPr>
            <p:ph type="title"/>
          </p:nvPr>
        </p:nvSpPr>
        <p:spPr/>
        <p:txBody>
          <a:bodyPr/>
          <a:lstStyle/>
          <a:p>
            <a:r>
              <a:rPr lang="en-US" dirty="0"/>
              <a:t>Helping Verbs</a:t>
            </a:r>
          </a:p>
        </p:txBody>
      </p:sp>
      <p:pic>
        <p:nvPicPr>
          <p:cNvPr id="4" name="Picture 3" descr="Screen Shot 2014-08-17 at 5.05.0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941" y="3653301"/>
            <a:ext cx="7728426" cy="2367349"/>
          </a:xfrm>
          <a:prstGeom prst="rect">
            <a:avLst/>
          </a:prstGeom>
        </p:spPr>
      </p:pic>
    </p:spTree>
    <p:extLst>
      <p:ext uri="{BB962C8B-B14F-4D97-AF65-F5344CB8AC3E}">
        <p14:creationId xmlns:p14="http://schemas.microsoft.com/office/powerpoint/2010/main" val="411985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473" y="1456544"/>
            <a:ext cx="7556313" cy="4144963"/>
          </a:xfrm>
        </p:spPr>
        <p:txBody>
          <a:bodyPr/>
          <a:lstStyle/>
          <a:p>
            <a:r>
              <a:rPr lang="en-US" i="1" u="sng" dirty="0"/>
              <a:t>Directions:</a:t>
            </a:r>
            <a:r>
              <a:rPr lang="en-US" i="1" dirty="0"/>
              <a:t> </a:t>
            </a:r>
            <a:r>
              <a:rPr lang="en-US" dirty="0"/>
              <a:t>Fill in the blanks to the “Treasure” song lyrics. </a:t>
            </a:r>
          </a:p>
          <a:p>
            <a:r>
              <a:rPr lang="en-US" u="sng" dirty="0"/>
              <a:t>Link</a:t>
            </a:r>
            <a:r>
              <a:rPr lang="en-US" dirty="0"/>
              <a:t>: </a:t>
            </a:r>
            <a:r>
              <a:rPr lang="en-US" dirty="0">
                <a:hlinkClick r:id="rId2"/>
              </a:rPr>
              <a:t>Treasure Video Clip</a:t>
            </a: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u="sng" dirty="0"/>
              <a:t>Helping Verbs</a:t>
            </a:r>
            <a:r>
              <a:rPr lang="en-US" dirty="0"/>
              <a:t>: Song</a:t>
            </a:r>
          </a:p>
        </p:txBody>
      </p:sp>
    </p:spTree>
    <p:extLst>
      <p:ext uri="{BB962C8B-B14F-4D97-AF65-F5344CB8AC3E}">
        <p14:creationId xmlns:p14="http://schemas.microsoft.com/office/powerpoint/2010/main" val="756247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474" y="1486525"/>
            <a:ext cx="7556313" cy="4144963"/>
          </a:xfrm>
        </p:spPr>
        <p:txBody>
          <a:bodyPr/>
          <a:lstStyle/>
          <a:p>
            <a:pPr marL="45720" indent="0">
              <a:buNone/>
            </a:pPr>
            <a:r>
              <a:rPr lang="en-US" u="sng" dirty="0">
                <a:solidFill>
                  <a:srgbClr val="000090"/>
                </a:solidFill>
              </a:rPr>
              <a:t>Examples</a:t>
            </a:r>
            <a:r>
              <a:rPr lang="en-US" dirty="0">
                <a:solidFill>
                  <a:srgbClr val="000090"/>
                </a:solidFill>
              </a:rPr>
              <a:t>: </a:t>
            </a:r>
          </a:p>
          <a:p>
            <a:r>
              <a:rPr lang="en-US" dirty="0"/>
              <a:t>Caleb is playing his favorite video game. </a:t>
            </a:r>
          </a:p>
          <a:p>
            <a:r>
              <a:rPr lang="en-US" dirty="0"/>
              <a:t>Macy has finished her homework. </a:t>
            </a:r>
          </a:p>
          <a:p>
            <a:r>
              <a:rPr lang="en-US" dirty="0"/>
              <a:t>Jamie might play soccer after school today. </a:t>
            </a:r>
          </a:p>
          <a:p>
            <a:endParaRPr lang="en-US" dirty="0"/>
          </a:p>
          <a:p>
            <a:pPr marL="45720" indent="0">
              <a:buNone/>
            </a:pPr>
            <a:endParaRPr lang="en-US" dirty="0"/>
          </a:p>
        </p:txBody>
      </p:sp>
      <p:sp>
        <p:nvSpPr>
          <p:cNvPr id="3" name="Title 2"/>
          <p:cNvSpPr>
            <a:spLocks noGrp="1"/>
          </p:cNvSpPr>
          <p:nvPr>
            <p:ph type="title"/>
          </p:nvPr>
        </p:nvSpPr>
        <p:spPr/>
        <p:txBody>
          <a:bodyPr/>
          <a:lstStyle/>
          <a:p>
            <a:r>
              <a:rPr lang="en-US" u="sng" dirty="0"/>
              <a:t>Helping Verbs</a:t>
            </a:r>
            <a:r>
              <a:rPr lang="en-US" dirty="0"/>
              <a:t>: Team Practice</a:t>
            </a:r>
          </a:p>
        </p:txBody>
      </p:sp>
    </p:spTree>
    <p:extLst>
      <p:ext uri="{BB962C8B-B14F-4D97-AF65-F5344CB8AC3E}">
        <p14:creationId xmlns:p14="http://schemas.microsoft.com/office/powerpoint/2010/main" val="1443778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Helping Verbs</a:t>
            </a:r>
            <a:r>
              <a:rPr lang="en-US" dirty="0"/>
              <a:t>: Teammate Practice</a:t>
            </a:r>
          </a:p>
        </p:txBody>
      </p:sp>
      <p:sp>
        <p:nvSpPr>
          <p:cNvPr id="3" name="Content Placeholder 2"/>
          <p:cNvSpPr>
            <a:spLocks noGrp="1"/>
          </p:cNvSpPr>
          <p:nvPr>
            <p:ph idx="1"/>
          </p:nvPr>
        </p:nvSpPr>
        <p:spPr>
          <a:xfrm>
            <a:off x="498473" y="1600200"/>
            <a:ext cx="7556313" cy="4144963"/>
          </a:xfrm>
        </p:spPr>
        <p:txBody>
          <a:bodyPr/>
          <a:lstStyle/>
          <a:p>
            <a:r>
              <a:rPr lang="en-US" sz="2400" u="sng" dirty="0"/>
              <a:t>Directions</a:t>
            </a:r>
            <a:r>
              <a:rPr lang="en-US" dirty="0"/>
              <a:t>: As you read each of the following sentences, circle the helping verb &amp; underline the main verb. </a:t>
            </a:r>
          </a:p>
          <a:p>
            <a:pPr marL="457200" lvl="0" indent="-457200">
              <a:buFont typeface="+mj-lt"/>
              <a:buAutoNum type="arabicPeriod"/>
            </a:pPr>
            <a:r>
              <a:rPr lang="en-US" dirty="0"/>
              <a:t>Zach may walk home after school today. </a:t>
            </a:r>
          </a:p>
          <a:p>
            <a:pPr marL="457200" lvl="0" indent="-457200">
              <a:buFont typeface="+mj-lt"/>
              <a:buAutoNum type="arabicPeriod"/>
            </a:pPr>
            <a:r>
              <a:rPr lang="en-US" dirty="0"/>
              <a:t>Michael should study for his vocabulary and spelling quizzes this evening. </a:t>
            </a:r>
          </a:p>
          <a:p>
            <a:pPr marL="457200" lvl="0" indent="-457200">
              <a:buFont typeface="+mj-lt"/>
              <a:buAutoNum type="arabicPeriod"/>
            </a:pPr>
            <a:r>
              <a:rPr lang="en-US" dirty="0"/>
              <a:t>Erik will play video games tomorrow.</a:t>
            </a:r>
          </a:p>
          <a:p>
            <a:pPr marL="457200" lvl="0" indent="-457200">
              <a:buFont typeface="+mj-lt"/>
              <a:buAutoNum type="arabicPeriod"/>
            </a:pPr>
            <a:r>
              <a:rPr lang="en-US" dirty="0"/>
              <a:t>The surgeon has operated many times before.</a:t>
            </a:r>
          </a:p>
        </p:txBody>
      </p:sp>
    </p:spTree>
    <p:extLst>
      <p:ext uri="{BB962C8B-B14F-4D97-AF65-F5344CB8AC3E}">
        <p14:creationId xmlns:p14="http://schemas.microsoft.com/office/powerpoint/2010/main" val="1286527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474" y="1261673"/>
            <a:ext cx="7556313" cy="4144963"/>
          </a:xfrm>
        </p:spPr>
        <p:txBody>
          <a:bodyPr>
            <a:normAutofit/>
          </a:bodyPr>
          <a:lstStyle/>
          <a:p>
            <a:r>
              <a:rPr lang="en-US" dirty="0">
                <a:solidFill>
                  <a:srgbClr val="000090"/>
                </a:solidFill>
              </a:rPr>
              <a:t>Linking verbs </a:t>
            </a:r>
            <a:r>
              <a:rPr lang="en-US" dirty="0"/>
              <a:t>do not express action. </a:t>
            </a:r>
            <a:endParaRPr lang="en-US" dirty="0">
              <a:solidFill>
                <a:srgbClr val="000090"/>
              </a:solidFill>
            </a:endParaRPr>
          </a:p>
          <a:p>
            <a:r>
              <a:rPr lang="en-US" dirty="0"/>
              <a:t>Instead, they connect the </a:t>
            </a:r>
            <a:r>
              <a:rPr lang="en-US" dirty="0">
                <a:solidFill>
                  <a:srgbClr val="000090"/>
                </a:solidFill>
              </a:rPr>
              <a:t>subject </a:t>
            </a:r>
            <a:r>
              <a:rPr lang="en-US" dirty="0"/>
              <a:t>of the verb to </a:t>
            </a:r>
            <a:r>
              <a:rPr lang="en-US" dirty="0">
                <a:solidFill>
                  <a:srgbClr val="000090"/>
                </a:solidFill>
              </a:rPr>
              <a:t>additional information</a:t>
            </a:r>
            <a:r>
              <a:rPr lang="en-US" dirty="0"/>
              <a:t> about the subject.  </a:t>
            </a:r>
          </a:p>
          <a:p>
            <a:r>
              <a:rPr lang="en-US" u="sng" dirty="0"/>
              <a:t>Examples of linking verbs: </a:t>
            </a:r>
            <a:r>
              <a:rPr lang="en-US" dirty="0"/>
              <a:t>is, am, are, was, were, be, being, been</a:t>
            </a:r>
          </a:p>
          <a:p>
            <a:r>
              <a:rPr lang="en-US" dirty="0"/>
              <a:t>If you can substitute </a:t>
            </a:r>
            <a:r>
              <a:rPr lang="en-US" dirty="0">
                <a:solidFill>
                  <a:srgbClr val="000090"/>
                </a:solidFill>
              </a:rPr>
              <a:t>am, is </a:t>
            </a:r>
            <a:r>
              <a:rPr lang="en-US" dirty="0"/>
              <a:t>or </a:t>
            </a:r>
            <a:r>
              <a:rPr lang="en-US" dirty="0">
                <a:solidFill>
                  <a:srgbClr val="000090"/>
                </a:solidFill>
              </a:rPr>
              <a:t>are</a:t>
            </a:r>
            <a:r>
              <a:rPr lang="en-US" dirty="0"/>
              <a:t> and the sentence still makes sense, you have a linking verb! </a:t>
            </a:r>
          </a:p>
          <a:p>
            <a:pPr marL="45720" indent="0">
              <a:buNone/>
            </a:pPr>
            <a:endParaRPr lang="en-US" dirty="0"/>
          </a:p>
          <a:p>
            <a:pPr marL="45720" indent="0">
              <a:buNone/>
            </a:pPr>
            <a:endParaRPr lang="en-US" dirty="0"/>
          </a:p>
          <a:p>
            <a:endParaRPr lang="en-US" dirty="0"/>
          </a:p>
        </p:txBody>
      </p:sp>
      <p:sp>
        <p:nvSpPr>
          <p:cNvPr id="3" name="Title 2"/>
          <p:cNvSpPr>
            <a:spLocks noGrp="1"/>
          </p:cNvSpPr>
          <p:nvPr>
            <p:ph type="title"/>
          </p:nvPr>
        </p:nvSpPr>
        <p:spPr/>
        <p:txBody>
          <a:bodyPr/>
          <a:lstStyle/>
          <a:p>
            <a:r>
              <a:rPr lang="en-US" dirty="0"/>
              <a:t>Linking Verbs</a:t>
            </a:r>
          </a:p>
        </p:txBody>
      </p:sp>
    </p:spTree>
    <p:extLst>
      <p:ext uri="{BB962C8B-B14F-4D97-AF65-F5344CB8AC3E}">
        <p14:creationId xmlns:p14="http://schemas.microsoft.com/office/powerpoint/2010/main" val="1339400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Linking Verbs</a:t>
            </a:r>
            <a:r>
              <a:rPr lang="en-US" dirty="0"/>
              <a:t>: Team Practice</a:t>
            </a:r>
          </a:p>
        </p:txBody>
      </p:sp>
      <p:sp>
        <p:nvSpPr>
          <p:cNvPr id="3" name="Content Placeholder 2"/>
          <p:cNvSpPr>
            <a:spLocks noGrp="1"/>
          </p:cNvSpPr>
          <p:nvPr>
            <p:ph idx="1"/>
          </p:nvPr>
        </p:nvSpPr>
        <p:spPr>
          <a:xfrm>
            <a:off x="498473" y="1426564"/>
            <a:ext cx="7556313" cy="4144963"/>
          </a:xfrm>
        </p:spPr>
        <p:txBody>
          <a:bodyPr/>
          <a:lstStyle/>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err="1"/>
              <a:t>Tyreal</a:t>
            </a:r>
            <a:r>
              <a:rPr lang="en-US" dirty="0"/>
              <a:t> is athletic.</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a:t>Open House is hectic and exciting.</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a:t>The basketball players were enthusiastic about the championship game. </a:t>
            </a:r>
          </a:p>
        </p:txBody>
      </p:sp>
    </p:spTree>
    <p:extLst>
      <p:ext uri="{BB962C8B-B14F-4D97-AF65-F5344CB8AC3E}">
        <p14:creationId xmlns:p14="http://schemas.microsoft.com/office/powerpoint/2010/main" val="93602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Standards</a:t>
            </a:r>
          </a:p>
        </p:txBody>
      </p:sp>
      <p:sp>
        <p:nvSpPr>
          <p:cNvPr id="3" name="Content Placeholder 2"/>
          <p:cNvSpPr>
            <a:spLocks noGrp="1"/>
          </p:cNvSpPr>
          <p:nvPr>
            <p:ph idx="1"/>
          </p:nvPr>
        </p:nvSpPr>
        <p:spPr>
          <a:xfrm>
            <a:off x="498473" y="1541184"/>
            <a:ext cx="7556313" cy="4144963"/>
          </a:xfrm>
        </p:spPr>
        <p:txBody>
          <a:bodyPr/>
          <a:lstStyle/>
          <a:p>
            <a:pPr fontAlgn="base"/>
            <a:r>
              <a:rPr lang="en-US" b="1" dirty="0"/>
              <a:t>5.FL.SC.6 </a:t>
            </a:r>
            <a:r>
              <a:rPr lang="en-US" dirty="0"/>
              <a:t>Demonstrate command of the conventions of standard English grammar and usage when speaking and conventions of standard English grammar and usage, including capitalization and punctuation, when writing. ​</a:t>
            </a:r>
          </a:p>
          <a:p>
            <a:pPr fontAlgn="base"/>
            <a:r>
              <a:rPr lang="en-US" b="1" dirty="0"/>
              <a:t>3.FL.SC.6.a</a:t>
            </a:r>
            <a:r>
              <a:rPr lang="en-US" dirty="0"/>
              <a:t> – Explain the function of nouns (and) verbs…as used in general and in particular sentences. ​</a:t>
            </a:r>
          </a:p>
          <a:p>
            <a:pPr fontAlgn="base"/>
            <a:r>
              <a:rPr lang="en-US" b="1" dirty="0"/>
              <a:t>3.FL.SC.6.i </a:t>
            </a:r>
            <a:r>
              <a:rPr lang="en-US" dirty="0"/>
              <a:t>– Produce simple, compound, and complex sentences.  </a:t>
            </a:r>
          </a:p>
        </p:txBody>
      </p:sp>
      <p:sp>
        <p:nvSpPr>
          <p:cNvPr id="4" name="Rectangle 3"/>
          <p:cNvSpPr/>
          <p:nvPr/>
        </p:nvSpPr>
        <p:spPr>
          <a:xfrm>
            <a:off x="4450813" y="3244334"/>
            <a:ext cx="242374" cy="369332"/>
          </a:xfrm>
          <a:prstGeom prst="rect">
            <a:avLst/>
          </a:prstGeom>
        </p:spPr>
        <p:txBody>
          <a:bodyPr wrap="none">
            <a:spAutoFit/>
          </a:bodyPr>
          <a:lstStyle/>
          <a:p>
            <a:r>
              <a:rPr lang="sk-SK" dirty="0">
                <a:solidFill>
                  <a:srgbClr val="000000"/>
                </a:solidFill>
                <a:latin typeface="-webkit-standard" charset="0"/>
              </a:rPr>
              <a:t> </a:t>
            </a:r>
            <a:endParaRPr lang="en-US" dirty="0"/>
          </a:p>
        </p:txBody>
      </p:sp>
    </p:spTree>
    <p:extLst>
      <p:ext uri="{BB962C8B-B14F-4D97-AF65-F5344CB8AC3E}">
        <p14:creationId xmlns:p14="http://schemas.microsoft.com/office/powerpoint/2010/main" val="914212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473" y="1471534"/>
            <a:ext cx="7556313" cy="5004217"/>
          </a:xfrm>
        </p:spPr>
        <p:txBody>
          <a:bodyPr>
            <a:normAutofit lnSpcReduction="10000"/>
          </a:bodyPr>
          <a:lstStyle/>
          <a:p>
            <a:pPr marL="45720" indent="0">
              <a:buNone/>
            </a:pPr>
            <a:r>
              <a:rPr lang="en-US" i="1" u="sng" dirty="0"/>
              <a:t>Directions:</a:t>
            </a:r>
            <a:r>
              <a:rPr lang="en-US" i="1" dirty="0"/>
              <a:t> Read the following sentences. For each sentence make the following annotations: </a:t>
            </a:r>
            <a:endParaRPr lang="en-US" dirty="0"/>
          </a:p>
          <a:p>
            <a:pPr lvl="1"/>
            <a:r>
              <a:rPr lang="en-US" i="1" dirty="0"/>
              <a:t>Put an equal sign above each </a:t>
            </a:r>
            <a:r>
              <a:rPr lang="en-US" b="1" i="1" dirty="0"/>
              <a:t>linking verb</a:t>
            </a:r>
            <a:r>
              <a:rPr lang="en-US" i="1" dirty="0"/>
              <a:t>. </a:t>
            </a:r>
            <a:endParaRPr lang="en-US" dirty="0"/>
          </a:p>
          <a:p>
            <a:pPr lvl="1"/>
            <a:r>
              <a:rPr lang="en-US" i="1" dirty="0"/>
              <a:t>Box the </a:t>
            </a:r>
            <a:r>
              <a:rPr lang="en-US" b="1" i="1" dirty="0"/>
              <a:t>simple</a:t>
            </a:r>
            <a:r>
              <a:rPr lang="en-US" i="1" dirty="0"/>
              <a:t> </a:t>
            </a:r>
            <a:r>
              <a:rPr lang="en-US" b="1" i="1" dirty="0"/>
              <a:t>subject</a:t>
            </a:r>
            <a:r>
              <a:rPr lang="en-US" i="1" dirty="0"/>
              <a:t> of each linking verb sentence. </a:t>
            </a:r>
            <a:endParaRPr lang="en-US" dirty="0"/>
          </a:p>
          <a:p>
            <a:pPr lvl="1"/>
            <a:r>
              <a:rPr lang="en-US" i="1" dirty="0"/>
              <a:t>Underline the </a:t>
            </a:r>
            <a:r>
              <a:rPr lang="en-US" b="1" i="1" u="sng" dirty="0"/>
              <a:t>nouns and adjectives</a:t>
            </a:r>
            <a:r>
              <a:rPr lang="en-US" i="1" dirty="0"/>
              <a:t> the provide additional information about the subject. </a:t>
            </a:r>
          </a:p>
          <a:p>
            <a:pPr marL="365760" lvl="1" indent="0">
              <a:buNone/>
            </a:pPr>
            <a:endParaRPr lang="en-US" dirty="0"/>
          </a:p>
          <a:p>
            <a:pPr marL="457200" lvl="0" indent="-457200">
              <a:buFont typeface="+mj-lt"/>
              <a:buAutoNum type="arabicPeriod"/>
            </a:pPr>
            <a:r>
              <a:rPr lang="en-US" dirty="0"/>
              <a:t>Mr. Martin is the teacher. </a:t>
            </a:r>
          </a:p>
          <a:p>
            <a:pPr marL="457200" lvl="0" indent="-457200">
              <a:buFont typeface="+mj-lt"/>
              <a:buAutoNum type="arabicPeriod"/>
            </a:pPr>
            <a:r>
              <a:rPr lang="en-US" dirty="0"/>
              <a:t>The day is perfect for a picnic outside. </a:t>
            </a:r>
          </a:p>
          <a:p>
            <a:pPr marL="457200" lvl="0" indent="-457200">
              <a:buFont typeface="+mj-lt"/>
              <a:buAutoNum type="arabicPeriod"/>
            </a:pPr>
            <a:r>
              <a:rPr lang="en-US" dirty="0"/>
              <a:t>The students were pleased with their well-earned grades. </a:t>
            </a:r>
          </a:p>
          <a:p>
            <a:pPr marL="457200" lvl="0" indent="-457200">
              <a:buFont typeface="+mj-lt"/>
              <a:buAutoNum type="arabicPeriod"/>
            </a:pPr>
            <a:r>
              <a:rPr lang="en-US" dirty="0"/>
              <a:t>Audrey and Owen are siblings. </a:t>
            </a:r>
          </a:p>
          <a:p>
            <a:pPr marL="457200" lvl="0" indent="-457200">
              <a:buFont typeface="+mj-lt"/>
              <a:buAutoNum type="arabicPeriod"/>
            </a:pPr>
            <a:r>
              <a:rPr lang="en-US" dirty="0"/>
              <a:t>The college students were late for the meeting on Monday. </a:t>
            </a:r>
          </a:p>
          <a:p>
            <a:pPr marL="45720" indent="0">
              <a:buNone/>
            </a:pPr>
            <a:endParaRPr lang="en-US" dirty="0"/>
          </a:p>
        </p:txBody>
      </p:sp>
      <p:sp>
        <p:nvSpPr>
          <p:cNvPr id="3" name="Title 2"/>
          <p:cNvSpPr>
            <a:spLocks noGrp="1"/>
          </p:cNvSpPr>
          <p:nvPr>
            <p:ph type="title"/>
          </p:nvPr>
        </p:nvSpPr>
        <p:spPr/>
        <p:txBody>
          <a:bodyPr/>
          <a:lstStyle/>
          <a:p>
            <a:r>
              <a:rPr lang="en-US" u="sng" dirty="0"/>
              <a:t>Linking Verbs</a:t>
            </a:r>
            <a:r>
              <a:rPr lang="en-US" dirty="0"/>
              <a:t>: Teammate Practice</a:t>
            </a:r>
          </a:p>
        </p:txBody>
      </p:sp>
    </p:spTree>
    <p:extLst>
      <p:ext uri="{BB962C8B-B14F-4D97-AF65-F5344CB8AC3E}">
        <p14:creationId xmlns:p14="http://schemas.microsoft.com/office/powerpoint/2010/main" val="1086678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A239F-095E-A540-8302-788EA91C1073}"/>
              </a:ext>
            </a:extLst>
          </p:cNvPr>
          <p:cNvSpPr>
            <a:spLocks noGrp="1"/>
          </p:cNvSpPr>
          <p:nvPr>
            <p:ph type="title"/>
          </p:nvPr>
        </p:nvSpPr>
        <p:spPr/>
        <p:txBody>
          <a:bodyPr/>
          <a:lstStyle/>
          <a:p>
            <a:r>
              <a:rPr lang="en-US" dirty="0"/>
              <a:t>Exit Ticket</a:t>
            </a:r>
          </a:p>
        </p:txBody>
      </p:sp>
      <p:sp>
        <p:nvSpPr>
          <p:cNvPr id="3" name="Content Placeholder 2">
            <a:extLst>
              <a:ext uri="{FF2B5EF4-FFF2-40B4-BE49-F238E27FC236}">
                <a16:creationId xmlns:a16="http://schemas.microsoft.com/office/drawing/2014/main" id="{C028ED9C-98BB-7A40-82B5-CF7897D614A4}"/>
              </a:ext>
            </a:extLst>
          </p:cNvPr>
          <p:cNvSpPr>
            <a:spLocks noGrp="1"/>
          </p:cNvSpPr>
          <p:nvPr>
            <p:ph idx="1"/>
          </p:nvPr>
        </p:nvSpPr>
        <p:spPr>
          <a:xfrm>
            <a:off x="498474" y="1315454"/>
            <a:ext cx="7556313" cy="4810710"/>
          </a:xfrm>
        </p:spPr>
        <p:txBody>
          <a:bodyPr/>
          <a:lstStyle/>
          <a:p>
            <a:pPr marL="457200" indent="-457200">
              <a:buFont typeface="+mj-lt"/>
              <a:buAutoNum type="arabicPeriod"/>
            </a:pPr>
            <a:r>
              <a:rPr lang="en-US" dirty="0"/>
              <a:t>Is this a complete sentence? If it’s a fragment, correct it.</a:t>
            </a:r>
          </a:p>
          <a:p>
            <a:pPr lvl="1">
              <a:buFont typeface="Arial" panose="020B0604020202020204" pitchFamily="34" charset="0"/>
              <a:buChar char="•"/>
            </a:pPr>
            <a:r>
              <a:rPr lang="en-US" dirty="0"/>
              <a:t>Mr. Johnson, who is the soccer coach. </a:t>
            </a:r>
          </a:p>
          <a:p>
            <a:pPr lvl="1">
              <a:buFont typeface="Arial" panose="020B0604020202020204" pitchFamily="34" charset="0"/>
              <a:buChar char="•"/>
            </a:pPr>
            <a:endParaRPr lang="en-US" dirty="0"/>
          </a:p>
          <a:p>
            <a:pPr marL="342900" indent="-342900">
              <a:buFont typeface="+mj-lt"/>
              <a:buAutoNum type="arabicPeriod"/>
            </a:pPr>
            <a:r>
              <a:rPr lang="en-US" dirty="0"/>
              <a:t>Underline the simple subject &amp; circle the simple predicate.</a:t>
            </a:r>
          </a:p>
          <a:p>
            <a:pPr lvl="1"/>
            <a:r>
              <a:rPr lang="en-US" dirty="0"/>
              <a:t>The fifth grade teacher is very hard working. </a:t>
            </a:r>
          </a:p>
          <a:p>
            <a:pPr lvl="1"/>
            <a:r>
              <a:rPr lang="en-US" dirty="0"/>
              <a:t>Madeline works carefully on her homework.</a:t>
            </a:r>
          </a:p>
          <a:p>
            <a:pPr lvl="1">
              <a:buFont typeface="Arial" panose="020B0604020202020204" pitchFamily="34" charset="0"/>
              <a:buChar char="•"/>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68273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Sentences</a:t>
            </a:r>
          </a:p>
        </p:txBody>
      </p:sp>
      <p:sp>
        <p:nvSpPr>
          <p:cNvPr id="3" name="Content Placeholder 2"/>
          <p:cNvSpPr>
            <a:spLocks noGrp="1"/>
          </p:cNvSpPr>
          <p:nvPr>
            <p:ph idx="1"/>
          </p:nvPr>
        </p:nvSpPr>
        <p:spPr>
          <a:xfrm>
            <a:off x="498474" y="1337734"/>
            <a:ext cx="7556313" cy="4788430"/>
          </a:xfrm>
        </p:spPr>
        <p:txBody>
          <a:bodyPr/>
          <a:lstStyle/>
          <a:p>
            <a:pPr marL="0" indent="0">
              <a:buNone/>
            </a:pPr>
            <a:r>
              <a:rPr lang="en-US" i="1" u="sng" dirty="0"/>
              <a:t>Directions</a:t>
            </a:r>
            <a:r>
              <a:rPr lang="en-US" i="1" dirty="0"/>
              <a:t>: With your tablemates, answer the following questions. Fill in the left side of the chart </a:t>
            </a:r>
            <a:r>
              <a:rPr lang="en-US" i="1" u="sng" dirty="0"/>
              <a:t>only</a:t>
            </a:r>
            <a:r>
              <a:rPr lang="en-US" i="1" dirty="0"/>
              <a:t>; </a:t>
            </a:r>
            <a:r>
              <a:rPr lang="en-US" i="1" u="sng" dirty="0"/>
              <a:t>do not</a:t>
            </a:r>
            <a:r>
              <a:rPr lang="en-US" i="1" dirty="0"/>
              <a:t> fill in the class definition. We’ll do that part together! </a:t>
            </a:r>
            <a:r>
              <a:rPr lang="en-US" i="1" dirty="0">
                <a:sym typeface="Wingdings"/>
              </a:rPr>
              <a:t></a:t>
            </a:r>
          </a:p>
          <a:p>
            <a:pPr marL="457200" indent="-457200">
              <a:buFont typeface="+mj-lt"/>
              <a:buAutoNum type="arabicPeriod"/>
            </a:pPr>
            <a:r>
              <a:rPr lang="en-US" dirty="0">
                <a:solidFill>
                  <a:schemeClr val="tx2"/>
                </a:solidFill>
                <a:sym typeface="Wingdings"/>
              </a:rPr>
              <a:t>What makes a sentence complete?</a:t>
            </a:r>
          </a:p>
          <a:p>
            <a:pPr marL="457200" indent="-457200">
              <a:buFont typeface="+mj-lt"/>
              <a:buAutoNum type="arabicPeriod"/>
            </a:pPr>
            <a:r>
              <a:rPr lang="en-US" dirty="0">
                <a:solidFill>
                  <a:schemeClr val="tx2"/>
                </a:solidFill>
                <a:sym typeface="Wingdings"/>
              </a:rPr>
              <a:t>What is the simple subject of a sentence? </a:t>
            </a:r>
          </a:p>
          <a:p>
            <a:pPr marL="457200" indent="-457200">
              <a:buFont typeface="+mj-lt"/>
              <a:buAutoNum type="arabicPeriod"/>
            </a:pPr>
            <a:r>
              <a:rPr lang="en-US" dirty="0">
                <a:solidFill>
                  <a:schemeClr val="tx2"/>
                </a:solidFill>
                <a:sym typeface="Wingdings"/>
              </a:rPr>
              <a:t>What is the simple predicate of a sentence? </a:t>
            </a:r>
          </a:p>
        </p:txBody>
      </p:sp>
    </p:spTree>
    <p:extLst>
      <p:ext uri="{BB962C8B-B14F-4D97-AF65-F5344CB8AC3E}">
        <p14:creationId xmlns:p14="http://schemas.microsoft.com/office/powerpoint/2010/main" val="26748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Subjects &amp; </a:t>
            </a:r>
            <a:br>
              <a:rPr lang="en-US" dirty="0"/>
            </a:br>
            <a:r>
              <a:rPr lang="en-US" dirty="0"/>
              <a:t>Simple Predicates</a:t>
            </a:r>
          </a:p>
        </p:txBody>
      </p:sp>
      <p:sp>
        <p:nvSpPr>
          <p:cNvPr id="3" name="Content Placeholder 2"/>
          <p:cNvSpPr>
            <a:spLocks noGrp="1"/>
          </p:cNvSpPr>
          <p:nvPr>
            <p:ph idx="1"/>
          </p:nvPr>
        </p:nvSpPr>
        <p:spPr>
          <a:xfrm>
            <a:off x="498474" y="1981200"/>
            <a:ext cx="8289926" cy="4144963"/>
          </a:xfrm>
        </p:spPr>
        <p:txBody>
          <a:bodyPr/>
          <a:lstStyle/>
          <a:p>
            <a:r>
              <a:rPr lang="en-US" dirty="0"/>
              <a:t>A </a:t>
            </a:r>
            <a:r>
              <a:rPr lang="en-US" b="1" u="sng" dirty="0"/>
              <a:t>sentence</a:t>
            </a:r>
            <a:r>
              <a:rPr lang="en-US" dirty="0"/>
              <a:t> is a group of words that expresses a complete thought. </a:t>
            </a:r>
          </a:p>
          <a:p>
            <a:pPr lvl="1"/>
            <a:r>
              <a:rPr lang="en-US" dirty="0"/>
              <a:t>Every sentence has two parts: a</a:t>
            </a:r>
            <a:r>
              <a:rPr lang="en-US" u="sng" dirty="0"/>
              <a:t> </a:t>
            </a:r>
            <a:r>
              <a:rPr lang="en-US" b="1" u="sng" dirty="0"/>
              <a:t>subject</a:t>
            </a:r>
            <a:r>
              <a:rPr lang="en-US" dirty="0"/>
              <a:t> and a </a:t>
            </a:r>
            <a:r>
              <a:rPr lang="en-US" b="1" u="sng" dirty="0"/>
              <a:t>predicate.</a:t>
            </a:r>
          </a:p>
          <a:p>
            <a:r>
              <a:rPr lang="en-US" dirty="0"/>
              <a:t>The </a:t>
            </a:r>
            <a:r>
              <a:rPr lang="en-US" b="1" u="sng" dirty="0"/>
              <a:t>simple subject</a:t>
            </a:r>
            <a:r>
              <a:rPr lang="en-US" dirty="0"/>
              <a:t> is the main word that tells whom or what the sentence is about. </a:t>
            </a:r>
          </a:p>
          <a:p>
            <a:r>
              <a:rPr lang="en-US" dirty="0"/>
              <a:t>The </a:t>
            </a:r>
            <a:r>
              <a:rPr lang="en-US" b="1" u="sng" dirty="0"/>
              <a:t>simple predicate</a:t>
            </a:r>
            <a:r>
              <a:rPr lang="en-US" dirty="0"/>
              <a:t> is the main word that tells what the subject is or does. </a:t>
            </a:r>
          </a:p>
          <a:p>
            <a:r>
              <a:rPr lang="en-US" u="sng" dirty="0"/>
              <a:t>Note</a:t>
            </a:r>
            <a:r>
              <a:rPr lang="en-US" dirty="0"/>
              <a:t>: When a sentence is a </a:t>
            </a:r>
            <a:r>
              <a:rPr lang="en-US" b="1" u="sng" dirty="0"/>
              <a:t>command</a:t>
            </a:r>
            <a:r>
              <a:rPr lang="en-US" dirty="0"/>
              <a:t>, the subject is understood but not stated. </a:t>
            </a:r>
          </a:p>
        </p:txBody>
      </p:sp>
      <p:sp>
        <p:nvSpPr>
          <p:cNvPr id="4" name="TextBox 3"/>
          <p:cNvSpPr txBox="1"/>
          <p:nvPr/>
        </p:nvSpPr>
        <p:spPr>
          <a:xfrm>
            <a:off x="4893733" y="953869"/>
            <a:ext cx="2726267" cy="646331"/>
          </a:xfrm>
          <a:prstGeom prst="rect">
            <a:avLst/>
          </a:prstGeom>
          <a:noFill/>
        </p:spPr>
        <p:txBody>
          <a:bodyPr wrap="square" rtlCol="0">
            <a:spAutoFit/>
          </a:bodyPr>
          <a:lstStyle/>
          <a:p>
            <a:r>
              <a:rPr lang="en-US" dirty="0"/>
              <a:t>Fill in the right side of the table! </a:t>
            </a:r>
            <a:r>
              <a:rPr lang="en-US" dirty="0">
                <a:sym typeface="Wingdings"/>
              </a:rPr>
              <a:t></a:t>
            </a:r>
            <a:endParaRPr lang="en-US" dirty="0"/>
          </a:p>
        </p:txBody>
      </p:sp>
    </p:spTree>
    <p:extLst>
      <p:ext uri="{BB962C8B-B14F-4D97-AF65-F5344CB8AC3E}">
        <p14:creationId xmlns:p14="http://schemas.microsoft.com/office/powerpoint/2010/main" val="244243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51" y="499084"/>
            <a:ext cx="7716136" cy="1116106"/>
          </a:xfrm>
        </p:spPr>
        <p:txBody>
          <a:bodyPr/>
          <a:lstStyle/>
          <a:p>
            <a:r>
              <a:rPr lang="en-US" u="sng" dirty="0"/>
              <a:t>Complete Sentences</a:t>
            </a:r>
            <a:r>
              <a:rPr lang="en-US" dirty="0"/>
              <a:t>: Team Practice</a:t>
            </a:r>
          </a:p>
        </p:txBody>
      </p:sp>
      <p:sp>
        <p:nvSpPr>
          <p:cNvPr id="3" name="Content Placeholder 2"/>
          <p:cNvSpPr>
            <a:spLocks noGrp="1"/>
          </p:cNvSpPr>
          <p:nvPr>
            <p:ph idx="1"/>
          </p:nvPr>
        </p:nvSpPr>
        <p:spPr>
          <a:xfrm>
            <a:off x="418562" y="1426564"/>
            <a:ext cx="7556313" cy="4144963"/>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u="sng" dirty="0"/>
              <a:t>Example #1: </a:t>
            </a:r>
            <a:r>
              <a:rPr lang="en-US" dirty="0"/>
              <a:t>The art students were covered in paint. </a:t>
            </a:r>
          </a:p>
          <a:p>
            <a:pPr marL="0" marR="0" lvl="0" indent="0" defTabSz="914400" eaLnBrk="1" fontAlgn="auto" latinLnBrk="0" hangingPunct="1">
              <a:lnSpc>
                <a:spcPct val="100000"/>
              </a:lnSpc>
              <a:spcBef>
                <a:spcPts val="0"/>
              </a:spcBef>
              <a:spcAft>
                <a:spcPts val="0"/>
              </a:spcAft>
              <a:buClrTx/>
              <a:buSzTx/>
              <a:buFontTx/>
              <a:buNone/>
              <a:tabLst/>
              <a:defRPr/>
            </a:pPr>
            <a:endParaRPr lang="en-US" u="sng" dirty="0"/>
          </a:p>
          <a:p>
            <a:pPr marL="0" marR="0" lvl="0" indent="0" defTabSz="914400" eaLnBrk="1" fontAlgn="auto" latinLnBrk="0" hangingPunct="1">
              <a:lnSpc>
                <a:spcPct val="100000"/>
              </a:lnSpc>
              <a:spcBef>
                <a:spcPts val="0"/>
              </a:spcBef>
              <a:spcAft>
                <a:spcPts val="0"/>
              </a:spcAft>
              <a:buClrTx/>
              <a:buSzTx/>
              <a:buFontTx/>
              <a:buNone/>
              <a:tabLst/>
              <a:defRPr/>
            </a:pPr>
            <a:r>
              <a:rPr lang="en-US" u="sng" dirty="0"/>
              <a:t>Example #2: </a:t>
            </a:r>
            <a:r>
              <a:rPr lang="en-US" dirty="0"/>
              <a:t>Whenever the students are outside</a:t>
            </a:r>
            <a:r>
              <a:rPr lang="en-US" u="sng" dirty="0"/>
              <a:t> </a:t>
            </a:r>
          </a:p>
          <a:p>
            <a:pPr marL="0" marR="0" lvl="0" indent="0" defTabSz="914400" eaLnBrk="1" fontAlgn="auto" latinLnBrk="0" hangingPunct="1">
              <a:lnSpc>
                <a:spcPct val="100000"/>
              </a:lnSpc>
              <a:spcBef>
                <a:spcPts val="0"/>
              </a:spcBef>
              <a:spcAft>
                <a:spcPts val="0"/>
              </a:spcAft>
              <a:buClrTx/>
              <a:buSzTx/>
              <a:buFontTx/>
              <a:buNone/>
              <a:tabLst/>
              <a:defRPr/>
            </a:pPr>
            <a:endParaRPr lang="en-US" u="sng" dirty="0"/>
          </a:p>
          <a:p>
            <a:pPr marL="0" marR="0" lvl="0" indent="0" defTabSz="914400" eaLnBrk="1" fontAlgn="auto" latinLnBrk="0" hangingPunct="1">
              <a:lnSpc>
                <a:spcPct val="100000"/>
              </a:lnSpc>
              <a:spcBef>
                <a:spcPts val="0"/>
              </a:spcBef>
              <a:spcAft>
                <a:spcPts val="0"/>
              </a:spcAft>
              <a:buClrTx/>
              <a:buSzTx/>
              <a:buFontTx/>
              <a:buNone/>
              <a:tabLst/>
              <a:defRPr/>
            </a:pPr>
            <a:r>
              <a:rPr lang="en-US" i="1" dirty="0"/>
              <a:t>Are these examples complete sentences or fragments? What are they missing? How can we make them complete sentences? </a:t>
            </a:r>
          </a:p>
        </p:txBody>
      </p:sp>
    </p:spTree>
    <p:extLst>
      <p:ext uri="{BB962C8B-B14F-4D97-AF65-F5344CB8AC3E}">
        <p14:creationId xmlns:p14="http://schemas.microsoft.com/office/powerpoint/2010/main" val="63638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Complete Sentences</a:t>
            </a:r>
            <a:r>
              <a:rPr lang="en-US" dirty="0"/>
              <a:t>: Teammate Practice</a:t>
            </a:r>
          </a:p>
        </p:txBody>
      </p:sp>
      <p:sp>
        <p:nvSpPr>
          <p:cNvPr id="3" name="Content Placeholder 2"/>
          <p:cNvSpPr>
            <a:spLocks noGrp="1"/>
          </p:cNvSpPr>
          <p:nvPr>
            <p:ph idx="1"/>
          </p:nvPr>
        </p:nvSpPr>
        <p:spPr/>
        <p:txBody>
          <a:bodyPr/>
          <a:lstStyle/>
          <a:p>
            <a:r>
              <a:rPr lang="en-US" u="sng" dirty="0"/>
              <a:t>Directions</a:t>
            </a:r>
            <a:r>
              <a:rPr lang="en-US" dirty="0"/>
              <a:t>: If the group of words is a complete sentence, write the letter S on the line. If the group of words is a fragment, write F on the line. </a:t>
            </a:r>
          </a:p>
          <a:p>
            <a:endParaRPr lang="en-US" dirty="0"/>
          </a:p>
          <a:p>
            <a:pPr marL="0" indent="0">
              <a:buNone/>
            </a:pPr>
            <a:r>
              <a:rPr lang="en-US" i="1" dirty="0"/>
              <a:t>Be prepared to defend your answers for the class! You got this! </a:t>
            </a:r>
          </a:p>
        </p:txBody>
      </p:sp>
    </p:spTree>
    <p:extLst>
      <p:ext uri="{BB962C8B-B14F-4D97-AF65-F5344CB8AC3E}">
        <p14:creationId xmlns:p14="http://schemas.microsoft.com/office/powerpoint/2010/main" val="68172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Subject/Predicate</a:t>
            </a:r>
            <a:r>
              <a:rPr lang="en-US" dirty="0"/>
              <a:t>: Team Practice</a:t>
            </a:r>
          </a:p>
        </p:txBody>
      </p:sp>
      <p:sp>
        <p:nvSpPr>
          <p:cNvPr id="5" name="Content Placeholder 2"/>
          <p:cNvSpPr txBox="1">
            <a:spLocks/>
          </p:cNvSpPr>
          <p:nvPr/>
        </p:nvSpPr>
        <p:spPr>
          <a:xfrm>
            <a:off x="620894" y="1728866"/>
            <a:ext cx="7556313" cy="4144963"/>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Font typeface="Wingdings" pitchFamily="2" charset="2"/>
              <a:buNone/>
            </a:pPr>
            <a:r>
              <a:rPr lang="en-US" u="sng" dirty="0"/>
              <a:t>Simple subject</a:t>
            </a:r>
            <a:r>
              <a:rPr lang="en-US" dirty="0"/>
              <a:t>         Simple predicate </a:t>
            </a:r>
          </a:p>
          <a:p>
            <a:pPr marL="457200" indent="-457200">
              <a:buFont typeface="Wingdings" pitchFamily="2" charset="2"/>
              <a:buAutoNum type="arabicPeriod"/>
            </a:pPr>
            <a:r>
              <a:rPr lang="en-US" dirty="0"/>
              <a:t>The school </a:t>
            </a:r>
            <a:r>
              <a:rPr lang="en-US" u="sng" dirty="0"/>
              <a:t>staff</a:t>
            </a:r>
            <a:r>
              <a:rPr lang="en-US" dirty="0"/>
              <a:t> awaited the delivery of the package</a:t>
            </a:r>
          </a:p>
          <a:p>
            <a:pPr marL="457200" indent="-457200">
              <a:buFont typeface="Wingdings" pitchFamily="2" charset="2"/>
              <a:buAutoNum type="arabicPeriod"/>
            </a:pPr>
            <a:r>
              <a:rPr lang="en-US" dirty="0"/>
              <a:t>[</a:t>
            </a:r>
            <a:r>
              <a:rPr lang="en-US" u="sng" dirty="0"/>
              <a:t>You</a:t>
            </a:r>
            <a:r>
              <a:rPr lang="en-US" dirty="0"/>
              <a:t>]                   Hold the door open, please. </a:t>
            </a:r>
          </a:p>
        </p:txBody>
      </p:sp>
      <p:sp>
        <p:nvSpPr>
          <p:cNvPr id="6" name="Oval 5"/>
          <p:cNvSpPr/>
          <p:nvPr/>
        </p:nvSpPr>
        <p:spPr>
          <a:xfrm>
            <a:off x="2863121" y="1600200"/>
            <a:ext cx="2278505" cy="64832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910420" y="2289879"/>
            <a:ext cx="1204382" cy="45795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863121" y="2876504"/>
            <a:ext cx="778713" cy="4672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831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Subject/Predicate</a:t>
            </a:r>
            <a:r>
              <a:rPr lang="en-US" dirty="0"/>
              <a:t>: Teammate Practice</a:t>
            </a:r>
          </a:p>
        </p:txBody>
      </p:sp>
      <p:sp>
        <p:nvSpPr>
          <p:cNvPr id="3" name="Content Placeholder 2"/>
          <p:cNvSpPr>
            <a:spLocks noGrp="1"/>
          </p:cNvSpPr>
          <p:nvPr>
            <p:ph idx="1"/>
          </p:nvPr>
        </p:nvSpPr>
        <p:spPr/>
        <p:txBody>
          <a:bodyPr/>
          <a:lstStyle/>
          <a:p>
            <a:r>
              <a:rPr lang="en-US" u="sng" dirty="0"/>
              <a:t>Directions: </a:t>
            </a:r>
            <a:r>
              <a:rPr lang="en-US" dirty="0"/>
              <a:t>Underline the simple subject &amp; circle the simple predicate. </a:t>
            </a:r>
          </a:p>
          <a:p>
            <a:endParaRPr lang="en-US" u="sng" dirty="0"/>
          </a:p>
          <a:p>
            <a:r>
              <a:rPr lang="en-US" i="1" u="sng" dirty="0"/>
              <a:t>Remember</a:t>
            </a:r>
            <a:r>
              <a:rPr lang="en-US" i="1" dirty="0"/>
              <a:t>: the simple subject is what the sentence is mostly about &amp; the simple predicate is the main verb! </a:t>
            </a:r>
            <a:r>
              <a:rPr lang="en-US" u="sng" dirty="0"/>
              <a:t> </a:t>
            </a:r>
          </a:p>
        </p:txBody>
      </p:sp>
    </p:spTree>
    <p:extLst>
      <p:ext uri="{BB962C8B-B14F-4D97-AF65-F5344CB8AC3E}">
        <p14:creationId xmlns:p14="http://schemas.microsoft.com/office/powerpoint/2010/main" val="1218947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611" y="1326957"/>
            <a:ext cx="8210812" cy="5553525"/>
          </a:xfrm>
        </p:spPr>
        <p:txBody>
          <a:bodyPr>
            <a:noAutofit/>
          </a:bodyPr>
          <a:lstStyle/>
          <a:p>
            <a:r>
              <a:rPr lang="en-US" sz="2200" dirty="0"/>
              <a:t>A </a:t>
            </a:r>
            <a:r>
              <a:rPr lang="en-US" sz="2200" u="sng" dirty="0">
                <a:solidFill>
                  <a:srgbClr val="000090"/>
                </a:solidFill>
              </a:rPr>
              <a:t>verb</a:t>
            </a:r>
            <a:r>
              <a:rPr lang="en-US" sz="2200" dirty="0">
                <a:solidFill>
                  <a:srgbClr val="000090"/>
                </a:solidFill>
              </a:rPr>
              <a:t> </a:t>
            </a:r>
            <a:r>
              <a:rPr lang="en-US" sz="2200" dirty="0"/>
              <a:t>is a word that </a:t>
            </a:r>
            <a:r>
              <a:rPr lang="en-US" sz="2200" dirty="0">
                <a:solidFill>
                  <a:srgbClr val="000090"/>
                </a:solidFill>
              </a:rPr>
              <a:t>expresses action or a state of being</a:t>
            </a:r>
            <a:r>
              <a:rPr lang="en-US" sz="2200" dirty="0"/>
              <a:t>. </a:t>
            </a:r>
          </a:p>
          <a:p>
            <a:r>
              <a:rPr lang="en-US" sz="2200" dirty="0"/>
              <a:t>Every sentence must have a verb. </a:t>
            </a:r>
          </a:p>
          <a:p>
            <a:r>
              <a:rPr lang="en-US" sz="2200" dirty="0"/>
              <a:t>In a sentence, a verb connects the </a:t>
            </a:r>
            <a:r>
              <a:rPr lang="en-US" sz="2200" dirty="0">
                <a:solidFill>
                  <a:srgbClr val="000090"/>
                </a:solidFill>
              </a:rPr>
              <a:t>subject</a:t>
            </a:r>
            <a:r>
              <a:rPr lang="en-US" sz="2200" dirty="0"/>
              <a:t> to the </a:t>
            </a:r>
            <a:r>
              <a:rPr lang="en-US" sz="2200" dirty="0">
                <a:solidFill>
                  <a:srgbClr val="000090"/>
                </a:solidFill>
              </a:rPr>
              <a:t>object</a:t>
            </a:r>
            <a:r>
              <a:rPr lang="en-US" sz="2200" dirty="0"/>
              <a:t>. </a:t>
            </a:r>
          </a:p>
          <a:p>
            <a:endParaRPr lang="en-US" sz="2200" dirty="0"/>
          </a:p>
          <a:p>
            <a:pPr marL="45720" indent="0">
              <a:buNone/>
            </a:pPr>
            <a:r>
              <a:rPr lang="en-US" sz="2200" u="sng" dirty="0">
                <a:solidFill>
                  <a:srgbClr val="000090"/>
                </a:solidFill>
              </a:rPr>
              <a:t>Example:</a:t>
            </a:r>
            <a:r>
              <a:rPr lang="en-US" sz="2200" dirty="0">
                <a:solidFill>
                  <a:srgbClr val="000090"/>
                </a:solidFill>
              </a:rPr>
              <a:t> Dr. Underwood drives a car. </a:t>
            </a:r>
            <a:endParaRPr lang="en-US" sz="2200" dirty="0"/>
          </a:p>
          <a:p>
            <a:pPr marL="45720" indent="0">
              <a:buNone/>
            </a:pPr>
            <a:r>
              <a:rPr lang="en-US" sz="2200" dirty="0"/>
              <a:t>What is the subject? </a:t>
            </a:r>
          </a:p>
          <a:p>
            <a:pPr marL="45720" indent="0">
              <a:buNone/>
            </a:pPr>
            <a:r>
              <a:rPr lang="en-US" sz="2200" dirty="0"/>
              <a:t>What is the verb?</a:t>
            </a:r>
          </a:p>
          <a:p>
            <a:pPr marL="45720" indent="0">
              <a:buNone/>
            </a:pPr>
            <a:endParaRPr lang="en-US" sz="2200" dirty="0"/>
          </a:p>
          <a:p>
            <a:r>
              <a:rPr lang="en-US" sz="2200" dirty="0"/>
              <a:t>Three main types of verbs: </a:t>
            </a:r>
            <a:r>
              <a:rPr lang="en-US" sz="2200" dirty="0">
                <a:solidFill>
                  <a:srgbClr val="000090"/>
                </a:solidFill>
              </a:rPr>
              <a:t>action, linking and helping</a:t>
            </a:r>
          </a:p>
          <a:p>
            <a:endParaRPr lang="en-US" sz="2200" dirty="0"/>
          </a:p>
        </p:txBody>
      </p:sp>
      <p:sp>
        <p:nvSpPr>
          <p:cNvPr id="3" name="Title 2"/>
          <p:cNvSpPr>
            <a:spLocks noGrp="1"/>
          </p:cNvSpPr>
          <p:nvPr>
            <p:ph type="title"/>
          </p:nvPr>
        </p:nvSpPr>
        <p:spPr/>
        <p:txBody>
          <a:bodyPr/>
          <a:lstStyle/>
          <a:p>
            <a:r>
              <a:rPr lang="en-US" dirty="0"/>
              <a:t>Verbs</a:t>
            </a:r>
          </a:p>
        </p:txBody>
      </p:sp>
    </p:spTree>
    <p:extLst>
      <p:ext uri="{BB962C8B-B14F-4D97-AF65-F5344CB8AC3E}">
        <p14:creationId xmlns:p14="http://schemas.microsoft.com/office/powerpoint/2010/main" val="1168541565"/>
      </p:ext>
    </p:extLst>
  </p:cSld>
  <p:clrMapOvr>
    <a:masterClrMapping/>
  </p:clrMapOvr>
</p:sld>
</file>

<file path=ppt/theme/theme1.xml><?xml version="1.0" encoding="utf-8"?>
<a:theme xmlns:a="http://schemas.openxmlformats.org/drawingml/2006/main" name="Advant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Advantage.thmx</Template>
  <TotalTime>2025</TotalTime>
  <Words>1127</Words>
  <Application>Microsoft Macintosh PowerPoint</Application>
  <PresentationFormat>On-screen Show (4:3)</PresentationFormat>
  <Paragraphs>117</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-webkit-standard</vt:lpstr>
      <vt:lpstr>Arial</vt:lpstr>
      <vt:lpstr>Calibri</vt:lpstr>
      <vt:lpstr>Rockwell</vt:lpstr>
      <vt:lpstr>Wingdings</vt:lpstr>
      <vt:lpstr>Advantage</vt:lpstr>
      <vt:lpstr>Complete Sentences, Subject/Predicate, &amp; Verbs</vt:lpstr>
      <vt:lpstr>Learning Standards</vt:lpstr>
      <vt:lpstr>Complete Sentences</vt:lpstr>
      <vt:lpstr>Simple Subjects &amp;  Simple Predicates</vt:lpstr>
      <vt:lpstr>Complete Sentences: Team Practice</vt:lpstr>
      <vt:lpstr>Complete Sentences: Teammate Practice</vt:lpstr>
      <vt:lpstr>Subject/Predicate: Team Practice</vt:lpstr>
      <vt:lpstr>Subject/Predicate: Teammate Practice</vt:lpstr>
      <vt:lpstr>Verbs</vt:lpstr>
      <vt:lpstr>Action Verbs</vt:lpstr>
      <vt:lpstr>Action Verbs</vt:lpstr>
      <vt:lpstr>Action Verbs: Team Practice</vt:lpstr>
      <vt:lpstr>Action Verbs: The Hunger Hames (Teammate Practice)</vt:lpstr>
      <vt:lpstr>Helping Verbs</vt:lpstr>
      <vt:lpstr>Helping Verbs: Song</vt:lpstr>
      <vt:lpstr>Helping Verbs: Team Practice</vt:lpstr>
      <vt:lpstr>Helping Verbs: Teammate Practice</vt:lpstr>
      <vt:lpstr>Linking Verbs</vt:lpstr>
      <vt:lpstr>Linking Verbs: Team Practice</vt:lpstr>
      <vt:lpstr>Linking Verbs: Teammate Practice</vt:lpstr>
      <vt:lpstr>Exit Ticket</vt:lpstr>
    </vt:vector>
  </TitlesOfParts>
  <Company>Vanderbilt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Subjects &amp;  Simple Predicates </dc:title>
  <dc:creator>Michelle Luteman</dc:creator>
  <cp:lastModifiedBy>Maly, Hillary</cp:lastModifiedBy>
  <cp:revision>72</cp:revision>
  <dcterms:created xsi:type="dcterms:W3CDTF">2014-08-13T21:44:34Z</dcterms:created>
  <dcterms:modified xsi:type="dcterms:W3CDTF">2018-09-21T14:16:05Z</dcterms:modified>
</cp:coreProperties>
</file>